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2" r:id="rId3"/>
    <p:sldId id="301" r:id="rId4"/>
    <p:sldId id="293" r:id="rId5"/>
    <p:sldId id="294" r:id="rId6"/>
    <p:sldId id="295" r:id="rId7"/>
    <p:sldId id="296" r:id="rId8"/>
    <p:sldId id="302" r:id="rId9"/>
    <p:sldId id="297" r:id="rId10"/>
    <p:sldId id="300" r:id="rId11"/>
    <p:sldId id="299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2C78-2049-47C7-A0B2-DDDF9CE4A343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BC5E5-C2EC-41DC-9BAB-570D93097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5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9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8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9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_06_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3873372" y="2172280"/>
            <a:ext cx="1425196" cy="3364249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8634658" y="236685"/>
            <a:ext cx="359722" cy="47950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388" tIns="19194" rIns="38388" bIns="191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8668426" y="303534"/>
            <a:ext cx="303066" cy="307740"/>
          </a:xfrm>
          <a:prstGeom prst="rect">
            <a:avLst/>
          </a:prstGeom>
          <a:noFill/>
          <a:ln>
            <a:noFill/>
          </a:ln>
        </p:spPr>
        <p:txBody>
          <a:bodyPr lIns="76776" tIns="38388" rIns="76776" bIns="38388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1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922560" y="6256370"/>
            <a:ext cx="3303677" cy="430869"/>
          </a:xfrm>
          <a:prstGeom prst="rect">
            <a:avLst/>
          </a:prstGeom>
          <a:noFill/>
          <a:ln>
            <a:noFill/>
          </a:ln>
        </p:spPr>
        <p:txBody>
          <a:bodyPr lIns="76776" tIns="38388" rIns="76776" bIns="38388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The world's No. 1 online homework solution</a:t>
            </a:r>
          </a:p>
        </p:txBody>
      </p:sp>
    </p:spTree>
    <p:extLst>
      <p:ext uri="{BB962C8B-B14F-4D97-AF65-F5344CB8AC3E}">
        <p14:creationId xmlns:p14="http://schemas.microsoft.com/office/powerpoint/2010/main" val="175429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8634658" y="236685"/>
            <a:ext cx="359722" cy="47950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388" tIns="19194" rIns="38388" bIns="191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8668426" y="303534"/>
            <a:ext cx="303066" cy="307740"/>
          </a:xfrm>
          <a:prstGeom prst="rect">
            <a:avLst/>
          </a:prstGeom>
          <a:noFill/>
          <a:ln>
            <a:noFill/>
          </a:ln>
        </p:spPr>
        <p:txBody>
          <a:bodyPr lIns="76776" tIns="38388" rIns="76776" bIns="38388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1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922560" y="6256370"/>
            <a:ext cx="3303677" cy="430869"/>
          </a:xfrm>
          <a:prstGeom prst="rect">
            <a:avLst/>
          </a:prstGeom>
          <a:noFill/>
          <a:ln>
            <a:noFill/>
          </a:ln>
        </p:spPr>
        <p:txBody>
          <a:bodyPr lIns="76776" tIns="38388" rIns="76776" bIns="38388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The world's No. 1 online homework solution</a:t>
            </a:r>
          </a:p>
        </p:txBody>
      </p:sp>
    </p:spTree>
    <p:extLst>
      <p:ext uri="{BB962C8B-B14F-4D97-AF65-F5344CB8AC3E}">
        <p14:creationId xmlns:p14="http://schemas.microsoft.com/office/powerpoint/2010/main" val="105664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5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8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4EA8-471F-4025-A82A-98EB76E44D0D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1332-7EEB-41A5-B560-3F0855D63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7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470025"/>
          </a:xfrm>
        </p:spPr>
        <p:txBody>
          <a:bodyPr>
            <a:noAutofit/>
          </a:bodyPr>
          <a:lstStyle/>
          <a:p>
            <a:r>
              <a:rPr lang="en-GB" sz="5000" dirty="0" smtClean="0">
                <a:solidFill>
                  <a:schemeClr val="tx2"/>
                </a:solidFill>
              </a:rPr>
              <a:t>S1 Parental Workshop – Nov 2017</a:t>
            </a:r>
            <a:br>
              <a:rPr lang="en-GB" sz="5000" dirty="0" smtClean="0">
                <a:solidFill>
                  <a:schemeClr val="tx2"/>
                </a:solidFill>
              </a:rPr>
            </a:br>
            <a:r>
              <a:rPr lang="en-GB" sz="5000" dirty="0" smtClean="0">
                <a:solidFill>
                  <a:schemeClr val="tx2"/>
                </a:solidFill>
              </a:rPr>
              <a:t> </a:t>
            </a:r>
            <a:br>
              <a:rPr lang="en-GB" sz="5000" dirty="0" smtClean="0">
                <a:solidFill>
                  <a:schemeClr val="tx2"/>
                </a:solidFill>
              </a:rPr>
            </a:br>
            <a:r>
              <a:rPr lang="en-GB" sz="5000" dirty="0" smtClean="0">
                <a:solidFill>
                  <a:schemeClr val="tx2"/>
                </a:solidFill>
              </a:rPr>
              <a:t>Show my Homework and Personal Support Time in S1 </a:t>
            </a:r>
            <a:endParaRPr lang="en-GB" sz="5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08012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Mrs Forrester – S1 Year Head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996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Why the focus on literacy &amp; numeracy?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281339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These are the foundations which allow learners to access the curriculum in both the broad general education but also as they prepare to undertake qualifications in the senior phase. 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Students will also develop skills which are transferable in all subject areas e.g. research. 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Allows tracking of progress and identification of students who require additional support. </a:t>
            </a:r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080193"/>
              </p:ext>
            </p:extLst>
          </p:nvPr>
        </p:nvGraphicFramePr>
        <p:xfrm>
          <a:off x="0" y="908720"/>
          <a:ext cx="9144001" cy="4663440"/>
        </p:xfrm>
        <a:graphic>
          <a:graphicData uri="http://schemas.openxmlformats.org/drawingml/2006/table">
            <a:tbl>
              <a:tblPr firstRow="1" firstCol="1" bandRow="1"/>
              <a:tblGrid>
                <a:gridCol w="1903051"/>
                <a:gridCol w="1521588"/>
                <a:gridCol w="1435333"/>
                <a:gridCol w="1423888"/>
                <a:gridCol w="1436253"/>
                <a:gridCol w="1423888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30/10/17 – 24/11/17</a:t>
                      </a: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27/11/17-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21/12/17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/>
                          <a:ea typeface="Calibri"/>
                          <a:cs typeface="Arial"/>
                        </a:rPr>
                        <a:t>9/01/18-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/>
                          <a:ea typeface="Calibri"/>
                          <a:cs typeface="Arial"/>
                        </a:rPr>
                        <a:t>10/02/18</a:t>
                      </a: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/>
                          <a:ea typeface="Calibri"/>
                          <a:cs typeface="Arial"/>
                        </a:rPr>
                        <a:t>13/02/18-17/03/18</a:t>
                      </a: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/>
                          <a:ea typeface="Calibri"/>
                          <a:cs typeface="Arial"/>
                        </a:rPr>
                        <a:t>20/03/18-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Calibri"/>
                          <a:ea typeface="Calibri"/>
                          <a:cs typeface="Arial"/>
                        </a:rPr>
                        <a:t>05/05/18</a:t>
                      </a: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08/05/18-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09/06/18</a:t>
                      </a: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Word </a:t>
                      </a:r>
                      <a:r>
                        <a:rPr lang="en-GB" sz="240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classes – nouns, verbs, adjectives, adverbs</a:t>
                      </a:r>
                      <a:r>
                        <a:rPr lang="en-GB" sz="2400" baseline="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&amp; redundant adverbs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Numeracy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ninjas – mental maths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Seen </a:t>
                      </a:r>
                      <a:r>
                        <a:rPr lang="en-GB" sz="24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and heard (health and wellbeing</a:t>
                      </a:r>
                      <a:r>
                        <a:rPr lang="en-GB" sz="24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2400" baseline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– UNICEF Child Poverty in the UK </a:t>
                      </a:r>
                      <a:endParaRPr lang="en-GB" sz="240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solidFill>
                          <a:srgbClr val="38562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Spelling </a:t>
                      </a:r>
                      <a:r>
                        <a:rPr lang="en-GB" sz="2400" dirty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strategies and  </a:t>
                      </a:r>
                      <a:r>
                        <a:rPr lang="en-GB" sz="240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Read-a-thon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Ties</a:t>
                      </a:r>
                      <a:r>
                        <a:rPr lang="en-GB" sz="2400" baseline="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in with World Book Day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Numeracy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ninjas</a:t>
                      </a:r>
                      <a:r>
                        <a:rPr lang="en-GB" sz="2400" baseline="0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– mental maths </a:t>
                      </a:r>
                      <a:endParaRPr lang="en-GB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solidFill>
                          <a:srgbClr val="38562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Sentence </a:t>
                      </a:r>
                      <a:r>
                        <a:rPr lang="en-GB" sz="2400" dirty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types and sentence </a:t>
                      </a:r>
                      <a:r>
                        <a:rPr lang="en-GB" sz="240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structure -</a:t>
                      </a:r>
                      <a:r>
                        <a:rPr lang="en-GB" sz="2400" baseline="0" dirty="0" smtClean="0">
                          <a:solidFill>
                            <a:srgbClr val="38562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884" marR="5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What PST looks like in S1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Exemplars of Materials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Please feel free to look at the exemplar material which will give you an insight into the Personal Support Time curriculum.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Information is also available on our school </a:t>
            </a:r>
            <a:r>
              <a:rPr lang="en-GB" dirty="0" smtClean="0">
                <a:solidFill>
                  <a:schemeClr val="tx2"/>
                </a:solidFill>
              </a:rPr>
              <a:t>website under the curriculum section.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602150"/>
            <a:ext cx="8064895" cy="513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3144633"/>
            <a:ext cx="2346354" cy="3713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Shape 46"/>
          <p:cNvGrpSpPr/>
          <p:nvPr/>
        </p:nvGrpSpPr>
        <p:grpSpPr>
          <a:xfrm>
            <a:off x="107504" y="241508"/>
            <a:ext cx="9036495" cy="1233403"/>
            <a:chOff x="266014" y="483016"/>
            <a:chExt cx="24091043" cy="2466804"/>
          </a:xfrm>
        </p:grpSpPr>
        <p:sp>
          <p:nvSpPr>
            <p:cNvPr id="47" name="Shape 47"/>
            <p:cNvSpPr txBox="1"/>
            <p:nvPr/>
          </p:nvSpPr>
          <p:spPr>
            <a:xfrm>
              <a:off x="266014" y="483016"/>
              <a:ext cx="24091043" cy="1446531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3700" b="1" dirty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Homework?</a:t>
              </a:r>
            </a:p>
          </p:txBody>
        </p:sp>
        <p:sp>
          <p:nvSpPr>
            <p:cNvPr id="48" name="Shape 48"/>
            <p:cNvSpPr txBox="1"/>
            <p:nvPr/>
          </p:nvSpPr>
          <p:spPr>
            <a:xfrm>
              <a:off x="1417842" y="1673423"/>
              <a:ext cx="21308813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algn="ctr">
                <a:lnSpc>
                  <a:spcPct val="110000"/>
                </a:lnSpc>
                <a:buClr>
                  <a:srgbClr val="000000"/>
                </a:buClr>
                <a:buSzPct val="25000"/>
              </a:pPr>
              <a:r>
                <a:rPr lang="en-US" sz="1600" b="1" dirty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A simple online homework calendar showing homework information, deadlines and attachments for students.</a:t>
              </a:r>
            </a:p>
          </p:txBody>
        </p:sp>
      </p:grpSp>
      <p:sp>
        <p:nvSpPr>
          <p:cNvPr id="68" name="Shape 68"/>
          <p:cNvSpPr/>
          <p:nvPr/>
        </p:nvSpPr>
        <p:spPr>
          <a:xfrm>
            <a:off x="921324" y="2180760"/>
            <a:ext cx="41454" cy="552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38399" tIns="19194" rIns="38399" bIns="19194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397838" y="2180760"/>
            <a:ext cx="41454" cy="552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38399" tIns="19194" rIns="38399" bIns="19194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26164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1556793"/>
            <a:ext cx="4104456" cy="53012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Shape 46"/>
          <p:cNvGrpSpPr/>
          <p:nvPr/>
        </p:nvGrpSpPr>
        <p:grpSpPr>
          <a:xfrm>
            <a:off x="107505" y="74644"/>
            <a:ext cx="9036495" cy="1360642"/>
            <a:chOff x="266014" y="483016"/>
            <a:chExt cx="24091043" cy="2721282"/>
          </a:xfrm>
        </p:grpSpPr>
        <p:sp>
          <p:nvSpPr>
            <p:cNvPr id="47" name="Shape 47"/>
            <p:cNvSpPr txBox="1"/>
            <p:nvPr/>
          </p:nvSpPr>
          <p:spPr>
            <a:xfrm>
              <a:off x="266014" y="483016"/>
              <a:ext cx="24091043" cy="1446531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3700" b="1" dirty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Homework?</a:t>
              </a:r>
            </a:p>
          </p:txBody>
        </p:sp>
        <p:sp>
          <p:nvSpPr>
            <p:cNvPr id="48" name="Shape 48"/>
            <p:cNvSpPr txBox="1"/>
            <p:nvPr/>
          </p:nvSpPr>
          <p:spPr>
            <a:xfrm>
              <a:off x="1417842" y="1927901"/>
              <a:ext cx="21308813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algn="ctr">
                <a:lnSpc>
                  <a:spcPct val="110000"/>
                </a:lnSpc>
                <a:buClr>
                  <a:srgbClr val="000000"/>
                </a:buClr>
                <a:buSzPct val="25000"/>
              </a:pPr>
              <a:r>
                <a:rPr lang="en-US" sz="1600" b="1" dirty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A simple online homework calendar showing homework information, deadlines and attachments for students.</a:t>
              </a:r>
            </a:p>
          </p:txBody>
        </p:sp>
      </p:grpSp>
      <p:sp>
        <p:nvSpPr>
          <p:cNvPr id="49" name="Shape 49"/>
          <p:cNvSpPr txBox="1"/>
          <p:nvPr/>
        </p:nvSpPr>
        <p:spPr>
          <a:xfrm>
            <a:off x="107504" y="2162369"/>
            <a:ext cx="2736304" cy="1075192"/>
          </a:xfrm>
          <a:prstGeom prst="rect">
            <a:avLst/>
          </a:prstGeom>
          <a:noFill/>
          <a:ln>
            <a:noFill/>
          </a:ln>
        </p:spPr>
        <p:txBody>
          <a:bodyPr lIns="92148" tIns="46074" rIns="92148" bIns="46074" anchor="t" anchorCtr="0">
            <a:noAutofit/>
          </a:bodyPr>
          <a:lstStyle/>
          <a:p>
            <a:pPr>
              <a:lnSpc>
                <a:spcPct val="110000"/>
              </a:lnSpc>
              <a:buSzPct val="25000"/>
            </a:pPr>
            <a:r>
              <a:rPr lang="en-US" sz="2400" dirty="0" smtClean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If you download the parental app this is a sample of what you will see on your device:</a:t>
            </a:r>
            <a:endParaRPr lang="en-US" sz="2400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921324" y="2180760"/>
            <a:ext cx="41454" cy="552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38399" tIns="19194" rIns="38399" bIns="19194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397838" y="2180760"/>
            <a:ext cx="41454" cy="552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38399" tIns="19194" rIns="38399" bIns="19194" anchor="ctr" anchorCtr="0">
            <a:noAutofit/>
          </a:bodyPr>
          <a:lstStyle/>
          <a:p>
            <a:pPr algn="ctr"/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39816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179512" y="241508"/>
            <a:ext cx="8856984" cy="723266"/>
          </a:xfrm>
          <a:prstGeom prst="rect">
            <a:avLst/>
          </a:prstGeom>
          <a:noFill/>
          <a:ln>
            <a:noFill/>
          </a:ln>
        </p:spPr>
        <p:txBody>
          <a:bodyPr lIns="38388" tIns="19194" rIns="38388" bIns="19194" anchor="t" anchorCtr="0">
            <a:noAutofit/>
          </a:bodyPr>
          <a:lstStyle/>
          <a:p>
            <a:pPr algn="ctr">
              <a:buSzPct val="25000"/>
            </a:pPr>
            <a:r>
              <a:rPr lang="en-US" sz="4400" b="1" dirty="0">
                <a:solidFill>
                  <a:srgbClr val="0E79C9"/>
                </a:solidFill>
                <a:latin typeface="Open Sans"/>
                <a:ea typeface="Open Sans"/>
                <a:cs typeface="Open Sans"/>
                <a:sym typeface="Open Sans"/>
              </a:rPr>
              <a:t>Benefits for parents</a:t>
            </a:r>
          </a:p>
        </p:txBody>
      </p:sp>
      <p:grpSp>
        <p:nvGrpSpPr>
          <p:cNvPr id="77" name="Shape 77"/>
          <p:cNvGrpSpPr/>
          <p:nvPr/>
        </p:nvGrpSpPr>
        <p:grpSpPr>
          <a:xfrm>
            <a:off x="456055" y="2050410"/>
            <a:ext cx="2301953" cy="3561427"/>
            <a:chOff x="3927614" y="5260189"/>
            <a:chExt cx="4415644" cy="6230214"/>
          </a:xfrm>
        </p:grpSpPr>
        <p:sp>
          <p:nvSpPr>
            <p:cNvPr id="78" name="Shape 78"/>
            <p:cNvSpPr txBox="1"/>
            <p:nvPr/>
          </p:nvSpPr>
          <p:spPr>
            <a:xfrm>
              <a:off x="4568087" y="5260189"/>
              <a:ext cx="3142459" cy="688396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30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Visibility</a:t>
              </a:r>
            </a:p>
          </p:txBody>
        </p:sp>
        <p:sp>
          <p:nvSpPr>
            <p:cNvPr id="79" name="Shape 79"/>
            <p:cNvSpPr/>
            <p:nvPr/>
          </p:nvSpPr>
          <p:spPr>
            <a:xfrm>
              <a:off x="4143282" y="10467747"/>
              <a:ext cx="2016977" cy="1022657"/>
            </a:xfrm>
            <a:custGeom>
              <a:avLst/>
              <a:gdLst/>
              <a:ahLst/>
              <a:cxnLst/>
              <a:rect l="0" t="0" r="0" b="0"/>
              <a:pathLst>
                <a:path w="1038" h="783" extrusionOk="0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6156375" y="10467747"/>
              <a:ext cx="2015035" cy="1022657"/>
            </a:xfrm>
            <a:custGeom>
              <a:avLst/>
              <a:gdLst/>
              <a:ahLst/>
              <a:cxnLst/>
              <a:rect l="0" t="0" r="0" b="0"/>
              <a:pathLst>
                <a:path w="1037" h="783" extrusionOk="0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4143282" y="10078242"/>
              <a:ext cx="4028126" cy="777115"/>
            </a:xfrm>
            <a:custGeom>
              <a:avLst/>
              <a:gdLst/>
              <a:ahLst/>
              <a:cxnLst/>
              <a:rect l="0" t="0" r="0" b="0"/>
              <a:pathLst>
                <a:path w="2073" h="595" extrusionOk="0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5422764" y="6059744"/>
              <a:ext cx="1425690" cy="1426063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3927614" y="7494560"/>
              <a:ext cx="4415644" cy="1058715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algn="ctr">
                <a:lnSpc>
                  <a:spcPct val="120000"/>
                </a:lnSpc>
                <a:buSzPct val="25000"/>
              </a:pPr>
              <a:r>
                <a:rPr lang="en-US" sz="10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You can see exactly how much homework has been set.</a:t>
              </a:r>
            </a:p>
          </p:txBody>
        </p:sp>
        <p:grpSp>
          <p:nvGrpSpPr>
            <p:cNvPr id="84" name="Shape 84"/>
            <p:cNvGrpSpPr/>
            <p:nvPr/>
          </p:nvGrpSpPr>
          <p:grpSpPr>
            <a:xfrm rot="-5400000">
              <a:off x="5137134" y="9424258"/>
              <a:ext cx="2004735" cy="227198"/>
              <a:chOff x="2136010" y="2800350"/>
              <a:chExt cx="806631" cy="91439"/>
            </a:xfrm>
          </p:grpSpPr>
          <p:cxnSp>
            <p:nvCxnSpPr>
              <p:cNvPr id="85" name="Shape 85"/>
              <p:cNvCxnSpPr/>
              <p:nvPr/>
            </p:nvCxnSpPr>
            <p:spPr>
              <a:xfrm rot="10800000">
                <a:off x="2545740" y="2449169"/>
                <a:ext cx="0" cy="79380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86" name="Shape 86"/>
              <p:cNvSpPr/>
              <p:nvPr/>
            </p:nvSpPr>
            <p:spPr>
              <a:xfrm rot="5400000">
                <a:off x="2136010" y="2800350"/>
                <a:ext cx="91439" cy="91439"/>
              </a:xfrm>
              <a:prstGeom prst="ellipse">
                <a:avLst/>
              </a:prstGeom>
              <a:solidFill>
                <a:srgbClr val="50505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pic>
          <p:nvPicPr>
            <p:cNvPr id="87" name="Shape 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28087" y="6314028"/>
              <a:ext cx="1450764" cy="980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Shape 88"/>
          <p:cNvGrpSpPr/>
          <p:nvPr/>
        </p:nvGrpSpPr>
        <p:grpSpPr>
          <a:xfrm>
            <a:off x="2668421" y="2050410"/>
            <a:ext cx="1915788" cy="3372095"/>
            <a:chOff x="8149420" y="4602801"/>
            <a:chExt cx="4071950" cy="6242208"/>
          </a:xfrm>
        </p:grpSpPr>
        <p:sp>
          <p:nvSpPr>
            <p:cNvPr id="89" name="Shape 89"/>
            <p:cNvSpPr/>
            <p:nvPr/>
          </p:nvSpPr>
          <p:spPr>
            <a:xfrm>
              <a:off x="8171410" y="9822352"/>
              <a:ext cx="2016977" cy="1022657"/>
            </a:xfrm>
            <a:custGeom>
              <a:avLst/>
              <a:gdLst/>
              <a:ahLst/>
              <a:cxnLst/>
              <a:rect l="0" t="0" r="0" b="0"/>
              <a:pathLst>
                <a:path w="1038" h="783" extrusionOk="0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rgbClr val="184F7E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0184502" y="9822352"/>
              <a:ext cx="2015035" cy="1022657"/>
            </a:xfrm>
            <a:custGeom>
              <a:avLst/>
              <a:gdLst/>
              <a:ahLst/>
              <a:cxnLst/>
              <a:rect l="0" t="0" r="0" b="0"/>
              <a:pathLst>
                <a:path w="1037" h="783" extrusionOk="0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8171410" y="9432846"/>
              <a:ext cx="4028126" cy="777115"/>
            </a:xfrm>
            <a:custGeom>
              <a:avLst/>
              <a:gdLst/>
              <a:ahLst/>
              <a:cxnLst/>
              <a:rect l="0" t="0" r="0" b="0"/>
              <a:pathLst>
                <a:path w="2073" h="595" extrusionOk="0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rgbClr val="0E79C9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9471657" y="5397353"/>
              <a:ext cx="1425690" cy="1426063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8149420" y="6847449"/>
              <a:ext cx="4071950" cy="1058715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algn="ctr">
                <a:lnSpc>
                  <a:spcPct val="120000"/>
                </a:lnSpc>
                <a:buSzPct val="25000"/>
              </a:pPr>
              <a:r>
                <a:rPr lang="en-US" sz="1000">
                  <a:solidFill>
                    <a:srgbClr val="2F2F2F"/>
                  </a:solidFill>
                  <a:latin typeface="Lato"/>
                  <a:ea typeface="Lato"/>
                  <a:cs typeface="Lato"/>
                  <a:sym typeface="Lato"/>
                </a:rPr>
                <a:t>It’s much easier to take part in home learning.</a:t>
              </a:r>
            </a:p>
          </p:txBody>
        </p:sp>
        <p:grpSp>
          <p:nvGrpSpPr>
            <p:cNvPr id="94" name="Shape 94"/>
            <p:cNvGrpSpPr/>
            <p:nvPr/>
          </p:nvGrpSpPr>
          <p:grpSpPr>
            <a:xfrm rot="-5400000">
              <a:off x="9186026" y="8744743"/>
              <a:ext cx="2004735" cy="227198"/>
              <a:chOff x="2136010" y="2800350"/>
              <a:chExt cx="806631" cy="91439"/>
            </a:xfrm>
          </p:grpSpPr>
          <p:cxnSp>
            <p:nvCxnSpPr>
              <p:cNvPr id="95" name="Shape 95"/>
              <p:cNvCxnSpPr/>
              <p:nvPr/>
            </p:nvCxnSpPr>
            <p:spPr>
              <a:xfrm rot="10800000">
                <a:off x="2545740" y="2449169"/>
                <a:ext cx="0" cy="79380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0505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96" name="Shape 96"/>
              <p:cNvSpPr/>
              <p:nvPr/>
            </p:nvSpPr>
            <p:spPr>
              <a:xfrm rot="5400000">
                <a:off x="2136010" y="2800350"/>
                <a:ext cx="91439" cy="91439"/>
              </a:xfrm>
              <a:prstGeom prst="ellipse">
                <a:avLst/>
              </a:prstGeom>
              <a:solidFill>
                <a:srgbClr val="50505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97" name="Shape 97"/>
            <p:cNvSpPr txBox="1"/>
            <p:nvPr/>
          </p:nvSpPr>
          <p:spPr>
            <a:xfrm>
              <a:off x="8604793" y="4602801"/>
              <a:ext cx="3142459" cy="677073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300" dirty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Interaction</a:t>
              </a:r>
            </a:p>
          </p:txBody>
        </p:sp>
        <p:pic>
          <p:nvPicPr>
            <p:cNvPr id="98" name="Shape 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64793" y="5656639"/>
              <a:ext cx="1450764" cy="980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Shape 99"/>
          <p:cNvGrpSpPr/>
          <p:nvPr/>
        </p:nvGrpSpPr>
        <p:grpSpPr>
          <a:xfrm>
            <a:off x="4568630" y="1800123"/>
            <a:ext cx="2117054" cy="3497656"/>
            <a:chOff x="12179840" y="3938717"/>
            <a:chExt cx="4071950" cy="6260896"/>
          </a:xfrm>
        </p:grpSpPr>
        <p:sp>
          <p:nvSpPr>
            <p:cNvPr id="100" name="Shape 100"/>
            <p:cNvSpPr/>
            <p:nvPr/>
          </p:nvSpPr>
          <p:spPr>
            <a:xfrm>
              <a:off x="12199536" y="9176957"/>
              <a:ext cx="2016977" cy="1022657"/>
            </a:xfrm>
            <a:custGeom>
              <a:avLst/>
              <a:gdLst/>
              <a:ahLst/>
              <a:cxnLst/>
              <a:rect l="0" t="0" r="0" b="0"/>
              <a:pathLst>
                <a:path w="1038" h="783" extrusionOk="0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14212629" y="9176957"/>
              <a:ext cx="2015035" cy="1022657"/>
            </a:xfrm>
            <a:custGeom>
              <a:avLst/>
              <a:gdLst/>
              <a:ahLst/>
              <a:cxnLst/>
              <a:rect l="0" t="0" r="0" b="0"/>
              <a:pathLst>
                <a:path w="1037" h="783" extrusionOk="0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12199536" y="8787453"/>
              <a:ext cx="4028126" cy="777115"/>
            </a:xfrm>
            <a:custGeom>
              <a:avLst/>
              <a:gdLst/>
              <a:ahLst/>
              <a:cxnLst/>
              <a:rect l="0" t="0" r="0" b="0"/>
              <a:pathLst>
                <a:path w="2073" h="595" extrusionOk="0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13497026" y="4756950"/>
              <a:ext cx="1425690" cy="1426063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12179840" y="6205262"/>
              <a:ext cx="4071950" cy="1058715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algn="ctr">
                <a:lnSpc>
                  <a:spcPct val="120000"/>
                </a:lnSpc>
                <a:buSzPct val="25000"/>
              </a:pPr>
              <a:r>
                <a:rPr lang="en-US" sz="1000" dirty="0">
                  <a:solidFill>
                    <a:srgbClr val="2F2F2F"/>
                  </a:solidFill>
                  <a:latin typeface="Lato"/>
                  <a:ea typeface="Lato"/>
                  <a:cs typeface="Lato"/>
                  <a:sym typeface="Lato"/>
                </a:rPr>
                <a:t>Translation into 50+ languages.</a:t>
              </a:r>
            </a:p>
          </p:txBody>
        </p:sp>
        <p:grpSp>
          <p:nvGrpSpPr>
            <p:cNvPr id="105" name="Shape 105"/>
            <p:cNvGrpSpPr/>
            <p:nvPr/>
          </p:nvGrpSpPr>
          <p:grpSpPr>
            <a:xfrm rot="-5400000">
              <a:off x="13214153" y="8124252"/>
              <a:ext cx="2004735" cy="227198"/>
              <a:chOff x="2136010" y="2800350"/>
              <a:chExt cx="806631" cy="91439"/>
            </a:xfrm>
          </p:grpSpPr>
          <p:cxnSp>
            <p:nvCxnSpPr>
              <p:cNvPr id="106" name="Shape 106"/>
              <p:cNvCxnSpPr/>
              <p:nvPr/>
            </p:nvCxnSpPr>
            <p:spPr>
              <a:xfrm rot="10800000">
                <a:off x="2545740" y="2449169"/>
                <a:ext cx="0" cy="79380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05050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07" name="Shape 107"/>
              <p:cNvSpPr/>
              <p:nvPr/>
            </p:nvSpPr>
            <p:spPr>
              <a:xfrm rot="5400000">
                <a:off x="2136010" y="2800350"/>
                <a:ext cx="91439" cy="91439"/>
              </a:xfrm>
              <a:prstGeom prst="ellipse">
                <a:avLst/>
              </a:prstGeom>
              <a:solidFill>
                <a:srgbClr val="50505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08" name="Shape 108"/>
            <p:cNvSpPr txBox="1"/>
            <p:nvPr/>
          </p:nvSpPr>
          <p:spPr>
            <a:xfrm>
              <a:off x="12631134" y="3938717"/>
              <a:ext cx="3142459" cy="688396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30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Accessibility</a:t>
              </a: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491134" y="4993885"/>
              <a:ext cx="1450764" cy="980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Shape 110"/>
          <p:cNvGrpSpPr/>
          <p:nvPr/>
        </p:nvGrpSpPr>
        <p:grpSpPr>
          <a:xfrm>
            <a:off x="6685684" y="1602151"/>
            <a:ext cx="2206796" cy="3141859"/>
            <a:chOff x="15808640" y="3294171"/>
            <a:chExt cx="4863882" cy="6283717"/>
          </a:xfrm>
        </p:grpSpPr>
        <p:sp>
          <p:nvSpPr>
            <p:cNvPr id="111" name="Shape 111"/>
            <p:cNvSpPr txBox="1"/>
            <p:nvPr/>
          </p:nvSpPr>
          <p:spPr>
            <a:xfrm>
              <a:off x="15808640" y="5568410"/>
              <a:ext cx="4863882" cy="1058715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algn="ctr">
                <a:lnSpc>
                  <a:spcPct val="120000"/>
                </a:lnSpc>
                <a:buSzPct val="25000"/>
              </a:pPr>
              <a:r>
                <a:rPr lang="en-US" sz="1000" dirty="0">
                  <a:solidFill>
                    <a:srgbClr val="2F2F2F"/>
                  </a:solidFill>
                  <a:latin typeface="Lato"/>
                  <a:ea typeface="Lato"/>
                  <a:cs typeface="Lato"/>
                  <a:sym typeface="Lato"/>
                </a:rPr>
                <a:t>Better communication through school announcements.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16227664" y="8555232"/>
              <a:ext cx="2016977" cy="1022657"/>
            </a:xfrm>
            <a:custGeom>
              <a:avLst/>
              <a:gdLst/>
              <a:ahLst/>
              <a:cxnLst/>
              <a:rect l="0" t="0" r="0" b="0"/>
              <a:pathLst>
                <a:path w="1038" h="783" extrusionOk="0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rgbClr val="184F7E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18240756" y="8555232"/>
              <a:ext cx="2015035" cy="1022657"/>
            </a:xfrm>
            <a:custGeom>
              <a:avLst/>
              <a:gdLst/>
              <a:ahLst/>
              <a:cxnLst/>
              <a:rect l="0" t="0" r="0" b="0"/>
              <a:pathLst>
                <a:path w="1037" h="783" extrusionOk="0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16227664" y="8165728"/>
              <a:ext cx="4028126" cy="777115"/>
            </a:xfrm>
            <a:custGeom>
              <a:avLst/>
              <a:gdLst/>
              <a:ahLst/>
              <a:cxnLst/>
              <a:rect l="0" t="0" r="0" b="0"/>
              <a:pathLst>
                <a:path w="2073" h="595" extrusionOk="0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rgbClr val="0E79C9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17507145" y="4100819"/>
              <a:ext cx="1425690" cy="1426063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6" name="Shape 116"/>
            <p:cNvGrpSpPr/>
            <p:nvPr/>
          </p:nvGrpSpPr>
          <p:grpSpPr>
            <a:xfrm rot="-5400000">
              <a:off x="17242279" y="7488710"/>
              <a:ext cx="2004735" cy="227198"/>
              <a:chOff x="2136010" y="2800350"/>
              <a:chExt cx="806631" cy="91439"/>
            </a:xfrm>
          </p:grpSpPr>
          <p:cxnSp>
            <p:nvCxnSpPr>
              <p:cNvPr id="117" name="Shape 117"/>
              <p:cNvCxnSpPr/>
              <p:nvPr/>
            </p:nvCxnSpPr>
            <p:spPr>
              <a:xfrm rot="10800000">
                <a:off x="2545740" y="2449169"/>
                <a:ext cx="0" cy="79380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18" name="Shape 118"/>
              <p:cNvSpPr/>
              <p:nvPr/>
            </p:nvSpPr>
            <p:spPr>
              <a:xfrm rot="5400000">
                <a:off x="2136010" y="2800350"/>
                <a:ext cx="91439" cy="91439"/>
              </a:xfrm>
              <a:prstGeom prst="ellipse">
                <a:avLst/>
              </a:prstGeom>
              <a:solidFill>
                <a:srgbClr val="50505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sz="1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19" name="Shape 119"/>
            <p:cNvSpPr txBox="1"/>
            <p:nvPr/>
          </p:nvSpPr>
          <p:spPr>
            <a:xfrm>
              <a:off x="16180621" y="3294171"/>
              <a:ext cx="4075169" cy="688396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30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Communication</a:t>
              </a:r>
            </a:p>
          </p:txBody>
        </p:sp>
        <p:pic>
          <p:nvPicPr>
            <p:cNvPr id="120" name="Shape 1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06976" y="4367548"/>
              <a:ext cx="1450764" cy="980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Shape 121"/>
          <p:cNvSpPr txBox="1"/>
          <p:nvPr/>
        </p:nvSpPr>
        <p:spPr>
          <a:xfrm>
            <a:off x="1331640" y="963952"/>
            <a:ext cx="6624736" cy="638199"/>
          </a:xfrm>
          <a:prstGeom prst="rect">
            <a:avLst/>
          </a:prstGeom>
          <a:noFill/>
          <a:ln>
            <a:noFill/>
          </a:ln>
        </p:spPr>
        <p:txBody>
          <a:bodyPr lIns="91340" tIns="45665" rIns="91340" bIns="45665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en-US" b="1" dirty="0">
                <a:solidFill>
                  <a:srgbClr val="7D7D7D"/>
                </a:solidFill>
                <a:latin typeface="Open Sans"/>
                <a:ea typeface="Open Sans"/>
                <a:cs typeface="Open Sans"/>
                <a:sym typeface="Open Sans"/>
              </a:rPr>
              <a:t>See how Show My Homework can benefit you</a:t>
            </a:r>
          </a:p>
        </p:txBody>
      </p:sp>
    </p:spTree>
    <p:extLst>
      <p:ext uri="{BB962C8B-B14F-4D97-AF65-F5344CB8AC3E}">
        <p14:creationId xmlns:p14="http://schemas.microsoft.com/office/powerpoint/2010/main" val="23359022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-180528" y="241508"/>
            <a:ext cx="9433048" cy="1360643"/>
            <a:chOff x="4382105" y="483016"/>
            <a:chExt cx="15611298" cy="2721285"/>
          </a:xfrm>
        </p:grpSpPr>
        <p:sp>
          <p:nvSpPr>
            <p:cNvPr id="127" name="Shape 127"/>
            <p:cNvSpPr txBox="1"/>
            <p:nvPr/>
          </p:nvSpPr>
          <p:spPr>
            <a:xfrm>
              <a:off x="7251646" y="483016"/>
              <a:ext cx="9833204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3700" b="1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Multiple children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4382105" y="1673424"/>
              <a:ext cx="15611298" cy="153087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000000"/>
                </a:buClr>
                <a:buSzPct val="25000"/>
              </a:pPr>
              <a:r>
                <a:rPr lang="en-US" sz="1700" b="1" dirty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If you have more than one child at the school, they will appear on the same page</a:t>
              </a:r>
              <a:r>
                <a:rPr lang="en-US" sz="1700" dirty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pic>
        <p:nvPicPr>
          <p:cNvPr id="129" name="Shape 1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43000"/>
          </a:blip>
          <a:srcRect l="17456" r="14575"/>
          <a:stretch/>
        </p:blipFill>
        <p:spPr>
          <a:xfrm>
            <a:off x="7709336" y="1538413"/>
            <a:ext cx="503042" cy="66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1582613"/>
            <a:ext cx="8388423" cy="515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12576" y="964775"/>
            <a:ext cx="4180887" cy="62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5223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Shape 163"/>
          <p:cNvGrpSpPr/>
          <p:nvPr/>
        </p:nvGrpSpPr>
        <p:grpSpPr>
          <a:xfrm>
            <a:off x="0" y="116632"/>
            <a:ext cx="9144000" cy="1286271"/>
            <a:chOff x="2297083" y="233264"/>
            <a:chExt cx="19722597" cy="2572542"/>
          </a:xfrm>
        </p:grpSpPr>
        <p:sp>
          <p:nvSpPr>
            <p:cNvPr id="164" name="Shape 164"/>
            <p:cNvSpPr txBox="1"/>
            <p:nvPr/>
          </p:nvSpPr>
          <p:spPr>
            <a:xfrm>
              <a:off x="5638508" y="233264"/>
              <a:ext cx="13059497" cy="104639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3700" b="1" dirty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description</a:t>
              </a: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2297083" y="1529408"/>
              <a:ext cx="19722597" cy="1276398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000000"/>
                </a:buClr>
                <a:buSzPct val="25000"/>
              </a:pPr>
              <a:r>
                <a:rPr lang="en-US" b="1" dirty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In this view we can see a task’s title and description, set and due dates and how it should be submitted</a:t>
              </a:r>
              <a:r>
                <a:rPr lang="en-US" sz="1200" dirty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650" y="1582613"/>
            <a:ext cx="7581838" cy="515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592" y="1083804"/>
            <a:ext cx="4338224" cy="6083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Shape 170"/>
          <p:cNvCxnSpPr/>
          <p:nvPr/>
        </p:nvCxnSpPr>
        <p:spPr>
          <a:xfrm rot="10800000">
            <a:off x="4338843" y="5812695"/>
            <a:ext cx="3284017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71" name="Shape 171"/>
          <p:cNvCxnSpPr/>
          <p:nvPr/>
        </p:nvCxnSpPr>
        <p:spPr>
          <a:xfrm rot="10800000">
            <a:off x="4338843" y="6262077"/>
            <a:ext cx="3284017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4162310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200" dirty="0" smtClean="0">
                <a:solidFill>
                  <a:schemeClr val="tx2"/>
                </a:solidFill>
              </a:rPr>
              <a:t>Practical demonstration of homework here at </a:t>
            </a:r>
            <a:r>
              <a:rPr lang="en-GB" sz="6200" dirty="0" err="1" smtClean="0">
                <a:solidFill>
                  <a:schemeClr val="tx2"/>
                </a:solidFill>
              </a:rPr>
              <a:t>Hyndland</a:t>
            </a:r>
            <a:r>
              <a:rPr lang="en-GB" sz="6200" dirty="0" smtClean="0">
                <a:solidFill>
                  <a:schemeClr val="tx2"/>
                </a:solidFill>
              </a:rPr>
              <a:t> Secondary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396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2813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6200" dirty="0" smtClean="0">
                <a:solidFill>
                  <a:schemeClr val="tx2"/>
                </a:solidFill>
              </a:rPr>
              <a:t>If you have not been given a parental pin for Show my Homework please collect before you leave the workshop </a:t>
            </a:r>
            <a:endParaRPr lang="en-GB" sz="6200" dirty="0" smtClean="0">
              <a:solidFill>
                <a:schemeClr val="tx2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74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Personal Support Time at </a:t>
            </a:r>
            <a:r>
              <a:rPr lang="en-GB" dirty="0" err="1" smtClean="0">
                <a:solidFill>
                  <a:schemeClr val="tx2"/>
                </a:solidFill>
              </a:rPr>
              <a:t>Hyndland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Every student in S1-S6 spends 20 minutes per day in Personal Support Time. 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This is a curricular area within the school. </a:t>
            </a:r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In S1- S3 this involves a focus on developing literacy and numeracy skills as well as covering important areas of the health and well-being curriculum. 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570</Words>
  <Application>Microsoft Office PowerPoint</Application>
  <PresentationFormat>On-screen Show (4:3)</PresentationFormat>
  <Paragraphs>73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S1 Parental Workshop – Nov 2017   Show my Homework and Personal Support Time in S1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Support Time at Hyndland </vt:lpstr>
      <vt:lpstr>Why the focus on literacy &amp; numeracy?</vt:lpstr>
      <vt:lpstr>What PST looks like in S1 </vt:lpstr>
      <vt:lpstr>Exemplars of Materials 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Assembly – Monday 21st August 2017</dc:title>
  <dc:creator>LForrester</dc:creator>
  <cp:lastModifiedBy>LForrester</cp:lastModifiedBy>
  <cp:revision>28</cp:revision>
  <dcterms:created xsi:type="dcterms:W3CDTF">2017-08-18T07:04:00Z</dcterms:created>
  <dcterms:modified xsi:type="dcterms:W3CDTF">2017-11-14T18:21:38Z</dcterms:modified>
</cp:coreProperties>
</file>