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handoutMasterIdLst>
    <p:handoutMasterId r:id="rId18"/>
  </p:handoutMasterIdLst>
  <p:sldIdLst>
    <p:sldId id="303" r:id="rId3"/>
    <p:sldId id="287" r:id="rId4"/>
    <p:sldId id="284" r:id="rId5"/>
    <p:sldId id="286" r:id="rId6"/>
    <p:sldId id="293" r:id="rId7"/>
    <p:sldId id="294" r:id="rId8"/>
    <p:sldId id="288" r:id="rId9"/>
    <p:sldId id="297" r:id="rId10"/>
    <p:sldId id="296" r:id="rId11"/>
    <p:sldId id="298" r:id="rId12"/>
    <p:sldId id="299" r:id="rId13"/>
    <p:sldId id="292" r:id="rId14"/>
    <p:sldId id="301" r:id="rId15"/>
    <p:sldId id="295"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26B957-7D94-4C1F-9810-447F1C532776}">
          <p14:sldIdLst>
            <p14:sldId id="303"/>
            <p14:sldId id="287"/>
            <p14:sldId id="284"/>
            <p14:sldId id="286"/>
            <p14:sldId id="293"/>
            <p14:sldId id="294"/>
            <p14:sldId id="288"/>
            <p14:sldId id="297"/>
            <p14:sldId id="296"/>
            <p14:sldId id="298"/>
            <p14:sldId id="299"/>
            <p14:sldId id="292"/>
            <p14:sldId id="301"/>
            <p14:sldId id="295"/>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3D7F7-97BD-49D0-B9CE-923848E1B6BB}" type="datetimeFigureOut">
              <a:rPr lang="en-GB" smtClean="0"/>
              <a:t>15/09/2016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C8408D-2EBE-4F4F-8185-A57A1590B9A2}" type="slidenum">
              <a:rPr lang="en-GB" smtClean="0"/>
              <a:t>‹#›</a:t>
            </a:fld>
            <a:endParaRPr lang="en-GB"/>
          </a:p>
        </p:txBody>
      </p:sp>
    </p:spTree>
    <p:extLst>
      <p:ext uri="{BB962C8B-B14F-4D97-AF65-F5344CB8AC3E}">
        <p14:creationId xmlns:p14="http://schemas.microsoft.com/office/powerpoint/2010/main" val="26102809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2119403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34179679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1039890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C3808-D0E5-4D15-A9FF-8BA6ECFFB88B}"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3154712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57184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045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C47C3808-D0E5-4D15-A9FF-8BA6ECFFB88B}"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
        <p:nvSpPr>
          <p:cNvPr id="7" name="Title 1"/>
          <p:cNvSpPr>
            <a:spLocks noGrp="1"/>
          </p:cNvSpPr>
          <p:nvPr>
            <p:ph type="ctrTitle"/>
          </p:nvPr>
        </p:nvSpPr>
        <p:spPr>
          <a:xfrm>
            <a:off x="467544" y="1700809"/>
            <a:ext cx="8208912" cy="720080"/>
          </a:xfrm>
          <a:prstGeom prst="rect">
            <a:avLst/>
          </a:prstGeom>
        </p:spPr>
        <p:txBody>
          <a:bodyPr/>
          <a:lstStyle>
            <a:lvl1pPr algn="l">
              <a:defRPr sz="3600"/>
            </a:lvl1pPr>
          </a:lstStyle>
          <a:p>
            <a:r>
              <a:rPr lang="en-US" dirty="0" smtClean="0"/>
              <a:t>Click to edit Master title style</a:t>
            </a:r>
            <a:endParaRPr lang="en-GB" dirty="0"/>
          </a:p>
        </p:txBody>
      </p:sp>
    </p:spTree>
    <p:extLst>
      <p:ext uri="{BB962C8B-B14F-4D97-AF65-F5344CB8AC3E}">
        <p14:creationId xmlns:p14="http://schemas.microsoft.com/office/powerpoint/2010/main" val="2733419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47C3808-D0E5-4D15-A9FF-8BA6ECFFB88B}"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16419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C47C3808-D0E5-4D15-A9FF-8BA6ECFFB88B}" type="datetimeFigureOut">
              <a:rPr lang="en-GB" smtClean="0">
                <a:solidFill>
                  <a:prstClr val="black">
                    <a:tint val="75000"/>
                  </a:prstClr>
                </a:solidFill>
              </a:rPr>
              <a:pPr/>
              <a:t>15/09/2016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5680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C47C3808-D0E5-4D15-A9FF-8BA6ECFFB88B}" type="datetimeFigureOut">
              <a:rPr lang="en-GB" smtClean="0">
                <a:solidFill>
                  <a:prstClr val="black">
                    <a:tint val="75000"/>
                  </a:prstClr>
                </a:solidFill>
              </a:rPr>
              <a:pPr/>
              <a:t>15/09/2016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27705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514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804579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7639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solidFill>
                  <a:prstClr val="black">
                    <a:tint val="75000"/>
                  </a:prstClr>
                </a:solidFill>
              </a:rPr>
              <a:pPr/>
              <a:t>15/09/2016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85124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solidFill>
                  <a:prstClr val="black">
                    <a:tint val="75000"/>
                  </a:prstClr>
                </a:solidFill>
              </a:rPr>
              <a:pPr/>
              <a:t>15/09/2016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27424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C3808-D0E5-4D15-A9FF-8BA6ECFFB88B}"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37983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347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C47C3808-D0E5-4D15-A9FF-8BA6ECFFB88B}"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a:p>
        </p:txBody>
      </p:sp>
      <p:sp>
        <p:nvSpPr>
          <p:cNvPr id="7" name="Title 1"/>
          <p:cNvSpPr>
            <a:spLocks noGrp="1"/>
          </p:cNvSpPr>
          <p:nvPr>
            <p:ph type="ctrTitle"/>
          </p:nvPr>
        </p:nvSpPr>
        <p:spPr>
          <a:xfrm>
            <a:off x="467544" y="1700809"/>
            <a:ext cx="8208912" cy="720080"/>
          </a:xfrm>
          <a:prstGeom prst="rect">
            <a:avLst/>
          </a:prstGeom>
        </p:spPr>
        <p:txBody>
          <a:bodyPr/>
          <a:lstStyle>
            <a:lvl1pPr algn="l">
              <a:defRPr sz="3600"/>
            </a:lvl1pPr>
          </a:lstStyle>
          <a:p>
            <a:r>
              <a:rPr lang="en-US" dirty="0" smtClean="0"/>
              <a:t>Click to edit Master title style</a:t>
            </a:r>
            <a:endParaRPr lang="en-GB" dirty="0"/>
          </a:p>
        </p:txBody>
      </p:sp>
    </p:spTree>
    <p:extLst>
      <p:ext uri="{BB962C8B-B14F-4D97-AF65-F5344CB8AC3E}">
        <p14:creationId xmlns:p14="http://schemas.microsoft.com/office/powerpoint/2010/main" val="1383956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47C3808-D0E5-4D15-A9FF-8BA6ECFFB88B}"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2453148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C47C3808-D0E5-4D15-A9FF-8BA6ECFFB88B}"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2658870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C47C3808-D0E5-4D15-A9FF-8BA6ECFFB88B}" type="datetimeFigureOut">
              <a:rPr lang="en-GB" smtClean="0"/>
              <a:t>15/09/2016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2E422D-0E65-4B81-9088-EA407164B4A1}" type="slidenum">
              <a:rPr lang="en-GB" smtClean="0"/>
              <a:t>‹#›</a:t>
            </a:fld>
            <a:endParaRPr lang="en-GB"/>
          </a:p>
        </p:txBody>
      </p:sp>
    </p:spTree>
    <p:extLst>
      <p:ext uri="{BB962C8B-B14F-4D97-AF65-F5344CB8AC3E}">
        <p14:creationId xmlns:p14="http://schemas.microsoft.com/office/powerpoint/2010/main" val="3652237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58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692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C47C3808-D0E5-4D15-A9FF-8BA6ECFFB88B}" type="datetimeFigureOut">
              <a:rPr lang="en-GB" smtClean="0"/>
              <a:pPr/>
              <a:t>15/09/2016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pPr/>
              <a:t>‹#›</a:t>
            </a:fld>
            <a:endParaRPr lang="en-GB" dirty="0"/>
          </a:p>
        </p:txBody>
      </p:sp>
    </p:spTree>
    <p:extLst>
      <p:ext uri="{BB962C8B-B14F-4D97-AF65-F5344CB8AC3E}">
        <p14:creationId xmlns:p14="http://schemas.microsoft.com/office/powerpoint/2010/main" val="1531003426"/>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63" r:id="rId3"/>
    <p:sldLayoutId id="2147483650" r:id="rId4"/>
    <p:sldLayoutId id="2147483651" r:id="rId5"/>
    <p:sldLayoutId id="2147483652" r:id="rId6"/>
    <p:sldLayoutId id="2147483654" r:id="rId7"/>
    <p:sldLayoutId id="2147483664" r:id="rId8"/>
    <p:sldLayoutId id="2147483676" r:id="rId9"/>
    <p:sldLayoutId id="2147483656" r:id="rId10"/>
    <p:sldLayoutId id="2147483657" r:id="rId11"/>
    <p:sldLayoutId id="2147483658"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C47C3808-D0E5-4D15-A9FF-8BA6ECFFB88B}" type="datetimeFigureOut">
              <a:rPr lang="en-GB" smtClean="0">
                <a:solidFill>
                  <a:prstClr val="black">
                    <a:tint val="75000"/>
                  </a:prstClr>
                </a:solidFill>
              </a:rPr>
              <a:pPr/>
              <a:t>15/09/2016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829704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aas.gov.uk/" TargetMode="External"/><Relationship Id="rId2" Type="http://schemas.openxmlformats.org/officeDocument/2006/relationships/hyperlink" Target="http://www.ucas.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uca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216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96752"/>
            <a:ext cx="8280920" cy="936104"/>
          </a:xfrm>
        </p:spPr>
        <p:txBody>
          <a:bodyPr/>
          <a:lstStyle/>
          <a:p>
            <a:r>
              <a:rPr lang="en-GB" sz="3600" dirty="0" smtClean="0"/>
              <a:t>Responsibility/teamwork</a:t>
            </a:r>
            <a:endParaRPr lang="en-GB" sz="3600" dirty="0"/>
          </a:p>
        </p:txBody>
      </p:sp>
      <p:sp>
        <p:nvSpPr>
          <p:cNvPr id="3" name="Subtitle 2"/>
          <p:cNvSpPr>
            <a:spLocks noGrp="1"/>
          </p:cNvSpPr>
          <p:nvPr>
            <p:ph type="subTitle" idx="1"/>
          </p:nvPr>
        </p:nvSpPr>
        <p:spPr>
          <a:xfrm>
            <a:off x="323528" y="1988840"/>
            <a:ext cx="8568952" cy="4536504"/>
          </a:xfrm>
        </p:spPr>
        <p:txBody>
          <a:bodyPr>
            <a:normAutofit fontScale="70000" lnSpcReduction="20000"/>
          </a:bodyPr>
          <a:lstStyle/>
          <a:p>
            <a:r>
              <a:rPr lang="en-GB" dirty="0"/>
              <a:t>I am involved in many ways in my school this year, aside from my academic work. As Prefect, chosen by both staff and pupils, I have many responsibilities within the school community. I liaise both with the senior management of the school, and the pupils on issues as diverse as recycling and sports events, and I am responsible for planning and implementing ideas from a wide variety of people, as well as making my own contributions. </a:t>
            </a:r>
            <a:endParaRPr lang="en-GB" dirty="0" smtClean="0"/>
          </a:p>
          <a:p>
            <a:endParaRPr lang="en-GB" dirty="0"/>
          </a:p>
          <a:p>
            <a:r>
              <a:rPr lang="en-GB" dirty="0"/>
              <a:t>My other passion is football. I have recently joined a local Amateur team. I am now captaining this side and in every training session and game I need to set an example for the rest of my team. I have enjoyed the extra responsibility placed upon my shoulders and I feel that my performances have excelled since being given the captain’s armband. </a:t>
            </a:r>
          </a:p>
          <a:p>
            <a:endParaRPr lang="en-GB" dirty="0" smtClean="0"/>
          </a:p>
        </p:txBody>
      </p:sp>
    </p:spTree>
    <p:extLst>
      <p:ext uri="{BB962C8B-B14F-4D97-AF65-F5344CB8AC3E}">
        <p14:creationId xmlns:p14="http://schemas.microsoft.com/office/powerpoint/2010/main" val="2007884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96752"/>
            <a:ext cx="8280920" cy="936104"/>
          </a:xfrm>
        </p:spPr>
        <p:txBody>
          <a:bodyPr/>
          <a:lstStyle/>
          <a:p>
            <a:r>
              <a:rPr lang="en-GB" sz="3600" dirty="0" smtClean="0"/>
              <a:t>Vocational courses </a:t>
            </a:r>
            <a:endParaRPr lang="en-GB" sz="3600" dirty="0"/>
          </a:p>
        </p:txBody>
      </p:sp>
      <p:sp>
        <p:nvSpPr>
          <p:cNvPr id="3" name="Subtitle 2"/>
          <p:cNvSpPr>
            <a:spLocks noGrp="1"/>
          </p:cNvSpPr>
          <p:nvPr>
            <p:ph type="subTitle" idx="1"/>
          </p:nvPr>
        </p:nvSpPr>
        <p:spPr>
          <a:xfrm>
            <a:off x="323528" y="1988840"/>
            <a:ext cx="8568952" cy="4536504"/>
          </a:xfrm>
        </p:spPr>
        <p:txBody>
          <a:bodyPr>
            <a:normAutofit fontScale="62500" lnSpcReduction="20000"/>
          </a:bodyPr>
          <a:lstStyle/>
          <a:p>
            <a:r>
              <a:rPr lang="en-GB" dirty="0"/>
              <a:t>I believe that teaching is a vocation that involves a strong desire to share knowledge and to continue and promote learning. In sixth year, I have had the chance to undertake work experience in a local primary school. As well as observing teaching techniques, I have also thoroughly enjoyed being involved in all aspects of the curriculum: taking small reading groups, helping with classroom tasks, running a physical education lesson, joining in with the music specialist and doing activities with the whole class. I have learned new methods of communicating and supporting children both individually and in small groups. As a result, I feel that I can communicate more effectively with people of all age groups. </a:t>
            </a:r>
            <a:endParaRPr lang="en-GB" dirty="0" smtClean="0"/>
          </a:p>
          <a:p>
            <a:endParaRPr lang="en-GB" dirty="0"/>
          </a:p>
          <a:p>
            <a:r>
              <a:rPr lang="en-GB" dirty="0"/>
              <a:t>As part of advanced higher Modern Studies, I researched the Children's Hearing System. This has helped me to gain some of the essential skills required to become a successful lawyer. The study involves detailed research and analysis in order to reach a balanced conclusion with convincing arguments. These skills and competencies will stand me in good stead in the legal profession.</a:t>
            </a:r>
          </a:p>
          <a:p>
            <a:endParaRPr lang="en-GB" dirty="0" smtClean="0"/>
          </a:p>
        </p:txBody>
      </p:sp>
    </p:spTree>
    <p:extLst>
      <p:ext uri="{BB962C8B-B14F-4D97-AF65-F5344CB8AC3E}">
        <p14:creationId xmlns:p14="http://schemas.microsoft.com/office/powerpoint/2010/main" val="4218894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8352928" cy="864096"/>
          </a:xfrm>
        </p:spPr>
        <p:txBody>
          <a:bodyPr/>
          <a:lstStyle/>
          <a:p>
            <a:r>
              <a:rPr lang="en-GB" sz="3600" dirty="0" smtClean="0"/>
              <a:t>What happens next?</a:t>
            </a:r>
            <a:endParaRPr lang="en-GB" sz="3600" dirty="0"/>
          </a:p>
        </p:txBody>
      </p:sp>
      <p:sp>
        <p:nvSpPr>
          <p:cNvPr id="3" name="Subtitle 2"/>
          <p:cNvSpPr>
            <a:spLocks noGrp="1"/>
          </p:cNvSpPr>
          <p:nvPr>
            <p:ph type="subTitle" idx="1"/>
          </p:nvPr>
        </p:nvSpPr>
        <p:spPr>
          <a:xfrm>
            <a:off x="323528" y="1916832"/>
            <a:ext cx="8676456" cy="4536504"/>
          </a:xfrm>
        </p:spPr>
        <p:txBody>
          <a:bodyPr>
            <a:normAutofit fontScale="85000" lnSpcReduction="20000"/>
          </a:bodyPr>
          <a:lstStyle/>
          <a:p>
            <a:r>
              <a:rPr lang="en-GB" dirty="0"/>
              <a:t>Once the pupil has completed their application:</a:t>
            </a:r>
          </a:p>
          <a:p>
            <a:pPr marL="457200" indent="-457200">
              <a:buFont typeface="Arial" pitchFamily="34" charset="0"/>
              <a:buChar char="•"/>
            </a:pPr>
            <a:r>
              <a:rPr lang="en-GB" dirty="0"/>
              <a:t>School adds a reference to each application</a:t>
            </a:r>
          </a:p>
          <a:p>
            <a:pPr marL="457200" indent="-457200">
              <a:buFont typeface="Arial" pitchFamily="34" charset="0"/>
              <a:buChar char="•"/>
            </a:pPr>
            <a:r>
              <a:rPr lang="en-GB" dirty="0"/>
              <a:t>School then sends all applications to UCAS</a:t>
            </a:r>
          </a:p>
          <a:p>
            <a:pPr marL="457200" indent="-457200">
              <a:buFont typeface="Arial" pitchFamily="34" charset="0"/>
              <a:buChar char="•"/>
            </a:pPr>
            <a:r>
              <a:rPr lang="en-GB" dirty="0"/>
              <a:t>UCAS sends the applications to the universities</a:t>
            </a:r>
          </a:p>
          <a:p>
            <a:pPr marL="457200" indent="-457200">
              <a:buFont typeface="Arial" pitchFamily="34" charset="0"/>
              <a:buChar char="•"/>
            </a:pPr>
            <a:r>
              <a:rPr lang="en-GB" dirty="0"/>
              <a:t>Universities review all applications and make an offer –unconditional, conditional or </a:t>
            </a:r>
            <a:r>
              <a:rPr lang="en-GB" dirty="0" smtClean="0"/>
              <a:t>unsuccessful and </a:t>
            </a:r>
            <a:r>
              <a:rPr lang="en-GB" dirty="0"/>
              <a:t>inform </a:t>
            </a:r>
            <a:r>
              <a:rPr lang="en-GB" dirty="0" smtClean="0"/>
              <a:t>UCAS</a:t>
            </a:r>
          </a:p>
          <a:p>
            <a:pPr marL="457200" indent="-457200">
              <a:buFont typeface="Arial" pitchFamily="34" charset="0"/>
              <a:buChar char="•"/>
            </a:pPr>
            <a:r>
              <a:rPr lang="en-GB" dirty="0" smtClean="0"/>
              <a:t>This process will take different lengths of time at each University</a:t>
            </a:r>
            <a:endParaRPr lang="en-GB" dirty="0"/>
          </a:p>
          <a:p>
            <a:pPr marL="457200" indent="-457200">
              <a:buFont typeface="Arial" pitchFamily="34" charset="0"/>
              <a:buChar char="•"/>
            </a:pPr>
            <a:r>
              <a:rPr lang="en-GB" dirty="0"/>
              <a:t>UCAS communicates decision to the applicant through UCAS Track</a:t>
            </a:r>
          </a:p>
          <a:p>
            <a:pPr marL="457200" indent="-457200">
              <a:buFont typeface="Arial" pitchFamily="34" charset="0"/>
              <a:buChar char="•"/>
            </a:pPr>
            <a:endParaRPr lang="en-GB" dirty="0"/>
          </a:p>
          <a:p>
            <a:pPr marL="457200" indent="-457200">
              <a:buFont typeface="Arial" pitchFamily="34" charset="0"/>
              <a:buChar char="•"/>
            </a:pPr>
            <a:endParaRPr lang="en-GB" dirty="0" smtClean="0"/>
          </a:p>
          <a:p>
            <a:pPr marL="457200" indent="-457200">
              <a:buFont typeface="Arial" pitchFamily="34" charset="0"/>
              <a:buChar char="•"/>
            </a:pPr>
            <a:endParaRPr lang="en-GB" dirty="0"/>
          </a:p>
        </p:txBody>
      </p:sp>
    </p:spTree>
    <p:extLst>
      <p:ext uri="{BB962C8B-B14F-4D97-AF65-F5344CB8AC3E}">
        <p14:creationId xmlns:p14="http://schemas.microsoft.com/office/powerpoint/2010/main" val="1147234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268760"/>
            <a:ext cx="8352928" cy="864096"/>
          </a:xfrm>
        </p:spPr>
        <p:txBody>
          <a:bodyPr/>
          <a:lstStyle/>
          <a:p>
            <a:r>
              <a:rPr lang="en-GB" sz="3600" dirty="0" smtClean="0"/>
              <a:t>What happens next?</a:t>
            </a:r>
            <a:endParaRPr lang="en-GB" sz="3600" dirty="0"/>
          </a:p>
        </p:txBody>
      </p:sp>
      <p:sp>
        <p:nvSpPr>
          <p:cNvPr id="3" name="Subtitle 2"/>
          <p:cNvSpPr>
            <a:spLocks noGrp="1"/>
          </p:cNvSpPr>
          <p:nvPr>
            <p:ph type="subTitle" idx="1"/>
          </p:nvPr>
        </p:nvSpPr>
        <p:spPr>
          <a:xfrm>
            <a:off x="323528" y="2060848"/>
            <a:ext cx="8676456" cy="4392488"/>
          </a:xfrm>
        </p:spPr>
        <p:txBody>
          <a:bodyPr>
            <a:normAutofit fontScale="92500"/>
          </a:bodyPr>
          <a:lstStyle/>
          <a:p>
            <a:pPr marL="457200" indent="-457200">
              <a:buFont typeface="Arial" pitchFamily="34" charset="0"/>
              <a:buChar char="•"/>
            </a:pPr>
            <a:r>
              <a:rPr lang="en-GB" dirty="0"/>
              <a:t>Visit the University again – applicant visits and Parent and Carers information days –  February/March</a:t>
            </a:r>
          </a:p>
          <a:p>
            <a:pPr marL="457200" indent="-457200">
              <a:buFont typeface="Arial" pitchFamily="34" charset="0"/>
              <a:buChar char="•"/>
            </a:pPr>
            <a:r>
              <a:rPr lang="en-GB" dirty="0"/>
              <a:t>Applicant accepts one offer firmly and one as a back up (insurance offer) –  UCAS deadlines</a:t>
            </a:r>
          </a:p>
          <a:p>
            <a:pPr marL="457200" indent="-457200">
              <a:buFont typeface="Arial" pitchFamily="34" charset="0"/>
              <a:buChar char="•"/>
            </a:pPr>
            <a:r>
              <a:rPr lang="en-GB" dirty="0"/>
              <a:t>Applicant works out the costs associated with going to University and applies for financial support to Student Awards Agency for Scotland (SAAS</a:t>
            </a:r>
            <a:r>
              <a:rPr lang="en-GB"/>
              <a:t>) </a:t>
            </a:r>
            <a:r>
              <a:rPr lang="en-GB" smtClean="0"/>
              <a:t> </a:t>
            </a:r>
            <a:endParaRPr lang="en-GB" dirty="0"/>
          </a:p>
          <a:p>
            <a:pPr marL="457200" indent="-457200">
              <a:buFont typeface="Arial" pitchFamily="34" charset="0"/>
              <a:buChar char="•"/>
            </a:pPr>
            <a:endParaRPr lang="en-GB" dirty="0"/>
          </a:p>
          <a:p>
            <a:pPr marL="457200" indent="-457200">
              <a:buFont typeface="Arial" pitchFamily="34" charset="0"/>
              <a:buChar char="•"/>
            </a:pPr>
            <a:endParaRPr lang="en-GB" dirty="0" smtClean="0"/>
          </a:p>
          <a:p>
            <a:pPr marL="457200" indent="-457200">
              <a:buFont typeface="Arial" pitchFamily="34" charset="0"/>
              <a:buChar char="•"/>
            </a:pPr>
            <a:endParaRPr lang="en-GB" dirty="0"/>
          </a:p>
        </p:txBody>
      </p:sp>
    </p:spTree>
    <p:extLst>
      <p:ext uri="{BB962C8B-B14F-4D97-AF65-F5344CB8AC3E}">
        <p14:creationId xmlns:p14="http://schemas.microsoft.com/office/powerpoint/2010/main" val="1308421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628800"/>
            <a:ext cx="8352928" cy="1470025"/>
          </a:xfrm>
        </p:spPr>
        <p:txBody>
          <a:bodyPr/>
          <a:lstStyle/>
          <a:p>
            <a:r>
              <a:rPr lang="en-GB" sz="3600" dirty="0" smtClean="0"/>
              <a:t>Useful information</a:t>
            </a:r>
            <a:endParaRPr lang="en-GB" sz="3600" dirty="0"/>
          </a:p>
        </p:txBody>
      </p:sp>
      <p:sp>
        <p:nvSpPr>
          <p:cNvPr id="3" name="Subtitle 2"/>
          <p:cNvSpPr>
            <a:spLocks noGrp="1"/>
          </p:cNvSpPr>
          <p:nvPr>
            <p:ph type="subTitle" idx="1"/>
          </p:nvPr>
        </p:nvSpPr>
        <p:spPr>
          <a:xfrm>
            <a:off x="467544" y="2780928"/>
            <a:ext cx="8568952" cy="3600400"/>
          </a:xfrm>
        </p:spPr>
        <p:txBody>
          <a:bodyPr>
            <a:normAutofit/>
          </a:bodyPr>
          <a:lstStyle/>
          <a:p>
            <a:r>
              <a:rPr lang="en-GB" dirty="0" smtClean="0"/>
              <a:t>UCAS – </a:t>
            </a:r>
            <a:r>
              <a:rPr lang="en-GB" dirty="0" smtClean="0">
                <a:hlinkClick r:id="rId2"/>
              </a:rPr>
              <a:t>www.ucas.com</a:t>
            </a:r>
            <a:endParaRPr lang="en-GB" dirty="0" smtClean="0"/>
          </a:p>
          <a:p>
            <a:r>
              <a:rPr lang="en-GB" dirty="0"/>
              <a:t>SAAS – </a:t>
            </a:r>
            <a:r>
              <a:rPr lang="en-GB" dirty="0">
                <a:hlinkClick r:id="rId3"/>
              </a:rPr>
              <a:t>www.saas.gov.uk</a:t>
            </a:r>
            <a:endParaRPr lang="en-GB" dirty="0"/>
          </a:p>
          <a:p>
            <a:endParaRPr lang="en-GB" dirty="0" smtClean="0"/>
          </a:p>
          <a:p>
            <a:r>
              <a:rPr lang="en-GB" dirty="0" smtClean="0"/>
              <a:t>Strathclyde Open Day:</a:t>
            </a:r>
          </a:p>
          <a:p>
            <a:r>
              <a:rPr lang="en-GB" dirty="0" smtClean="0"/>
              <a:t>Saturday 8 October 2016 – 10.00am-2.00pm</a:t>
            </a:r>
          </a:p>
          <a:p>
            <a:endParaRPr lang="en-GB" dirty="0"/>
          </a:p>
        </p:txBody>
      </p:sp>
    </p:spTree>
    <p:extLst>
      <p:ext uri="{BB962C8B-B14F-4D97-AF65-F5344CB8AC3E}">
        <p14:creationId xmlns:p14="http://schemas.microsoft.com/office/powerpoint/2010/main" val="166884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29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72817"/>
            <a:ext cx="8424936" cy="1008112"/>
          </a:xfrm>
        </p:spPr>
        <p:txBody>
          <a:bodyPr/>
          <a:lstStyle/>
          <a:p>
            <a:r>
              <a:rPr lang="en-GB" sz="3600" dirty="0" smtClean="0"/>
              <a:t>Applying to University</a:t>
            </a:r>
            <a:endParaRPr lang="en-GB" sz="3600" dirty="0"/>
          </a:p>
        </p:txBody>
      </p:sp>
      <p:sp>
        <p:nvSpPr>
          <p:cNvPr id="3" name="Subtitle 2"/>
          <p:cNvSpPr>
            <a:spLocks noGrp="1"/>
          </p:cNvSpPr>
          <p:nvPr>
            <p:ph type="subTitle" idx="1"/>
          </p:nvPr>
        </p:nvSpPr>
        <p:spPr>
          <a:xfrm>
            <a:off x="395536" y="2924944"/>
            <a:ext cx="7920880" cy="2952328"/>
          </a:xfrm>
        </p:spPr>
        <p:txBody>
          <a:bodyPr>
            <a:normAutofit/>
          </a:bodyPr>
          <a:lstStyle/>
          <a:p>
            <a:pPr marL="457200" indent="-457200">
              <a:buFont typeface="Arial" pitchFamily="34" charset="0"/>
              <a:buChar char="•"/>
            </a:pPr>
            <a:r>
              <a:rPr lang="en-GB" dirty="0" smtClean="0"/>
              <a:t>UCAS application process</a:t>
            </a:r>
          </a:p>
          <a:p>
            <a:pPr marL="457200" indent="-457200">
              <a:buFont typeface="Arial" pitchFamily="34" charset="0"/>
              <a:buChar char="•"/>
            </a:pPr>
            <a:r>
              <a:rPr lang="en-GB" dirty="0" smtClean="0"/>
              <a:t>The Personal Statement - examples</a:t>
            </a:r>
          </a:p>
          <a:p>
            <a:pPr marL="457200" indent="-457200">
              <a:buFont typeface="Arial" pitchFamily="34" charset="0"/>
              <a:buChar char="•"/>
            </a:pPr>
            <a:r>
              <a:rPr lang="en-GB" dirty="0" smtClean="0"/>
              <a:t>University </a:t>
            </a:r>
            <a:r>
              <a:rPr lang="en-GB" smtClean="0"/>
              <a:t>offers and what </a:t>
            </a:r>
            <a:r>
              <a:rPr lang="en-GB" dirty="0" smtClean="0"/>
              <a:t>happens next?</a:t>
            </a:r>
          </a:p>
        </p:txBody>
      </p:sp>
    </p:spTree>
    <p:extLst>
      <p:ext uri="{BB962C8B-B14F-4D97-AF65-F5344CB8AC3E}">
        <p14:creationId xmlns:p14="http://schemas.microsoft.com/office/powerpoint/2010/main" val="209864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568952" cy="1470025"/>
          </a:xfrm>
        </p:spPr>
        <p:txBody>
          <a:bodyPr/>
          <a:lstStyle/>
          <a:p>
            <a:r>
              <a:rPr lang="en-GB" sz="3600" dirty="0" smtClean="0"/>
              <a:t>The UCAS application process</a:t>
            </a:r>
            <a:endParaRPr lang="en-GB" sz="3600" dirty="0"/>
          </a:p>
        </p:txBody>
      </p:sp>
      <p:sp>
        <p:nvSpPr>
          <p:cNvPr id="3" name="Subtitle 2"/>
          <p:cNvSpPr>
            <a:spLocks noGrp="1"/>
          </p:cNvSpPr>
          <p:nvPr>
            <p:ph type="subTitle" idx="1"/>
          </p:nvPr>
        </p:nvSpPr>
        <p:spPr>
          <a:xfrm>
            <a:off x="179512" y="2636912"/>
            <a:ext cx="8820472" cy="3960440"/>
          </a:xfrm>
        </p:spPr>
        <p:txBody>
          <a:bodyPr>
            <a:normAutofit/>
          </a:bodyPr>
          <a:lstStyle/>
          <a:p>
            <a:pPr marL="457200" indent="-457200">
              <a:buFont typeface="Arial" pitchFamily="34" charset="0"/>
              <a:buChar char="•"/>
            </a:pPr>
            <a:r>
              <a:rPr lang="en-GB" sz="2800" dirty="0" smtClean="0"/>
              <a:t>UCAS – University and Colleges Admissions Service</a:t>
            </a:r>
          </a:p>
          <a:p>
            <a:pPr marL="457200" indent="-457200">
              <a:buFont typeface="Arial" pitchFamily="34" charset="0"/>
              <a:buChar char="•"/>
            </a:pPr>
            <a:r>
              <a:rPr lang="en-GB" sz="2800" dirty="0" smtClean="0"/>
              <a:t>On-line </a:t>
            </a:r>
            <a:r>
              <a:rPr lang="en-GB" sz="2800" dirty="0"/>
              <a:t>a</a:t>
            </a:r>
            <a:r>
              <a:rPr lang="en-GB" sz="2800" dirty="0" smtClean="0"/>
              <a:t>pplication - </a:t>
            </a:r>
            <a:r>
              <a:rPr lang="en-GB" sz="2800" dirty="0" smtClean="0">
                <a:hlinkClick r:id="rId2"/>
              </a:rPr>
              <a:t>www.ucas.com</a:t>
            </a:r>
            <a:endParaRPr lang="en-GB" sz="2800" dirty="0" smtClean="0"/>
          </a:p>
          <a:p>
            <a:pPr marL="457200" indent="-457200">
              <a:buFont typeface="Arial" pitchFamily="34" charset="0"/>
              <a:buChar char="•"/>
            </a:pPr>
            <a:r>
              <a:rPr lang="en-GB" sz="2800" dirty="0" smtClean="0"/>
              <a:t>UCAS acknowledges, checks, distributes</a:t>
            </a:r>
          </a:p>
          <a:p>
            <a:pPr marL="457200" indent="-457200">
              <a:buFont typeface="Arial" pitchFamily="34" charset="0"/>
              <a:buChar char="•"/>
            </a:pPr>
            <a:r>
              <a:rPr lang="en-GB" sz="2800" dirty="0" smtClean="0"/>
              <a:t>UCAS does not make the offer</a:t>
            </a:r>
          </a:p>
          <a:p>
            <a:pPr marL="457200" indent="-457200">
              <a:buFont typeface="Arial" pitchFamily="34" charset="0"/>
              <a:buChar char="•"/>
            </a:pPr>
            <a:r>
              <a:rPr lang="en-GB" sz="2800" dirty="0" smtClean="0"/>
              <a:t>Deadlines important – 15 </a:t>
            </a:r>
            <a:r>
              <a:rPr lang="en-GB" sz="2800" dirty="0"/>
              <a:t>O</a:t>
            </a:r>
            <a:r>
              <a:rPr lang="en-GB" sz="2800" dirty="0" smtClean="0"/>
              <a:t>ctober/15 </a:t>
            </a:r>
            <a:r>
              <a:rPr lang="en-GB" sz="2800" dirty="0"/>
              <a:t>J</a:t>
            </a:r>
            <a:r>
              <a:rPr lang="en-GB" sz="2800" dirty="0" smtClean="0"/>
              <a:t>anuary</a:t>
            </a:r>
          </a:p>
          <a:p>
            <a:pPr marL="457200" indent="-457200">
              <a:buFont typeface="Arial" pitchFamily="34" charset="0"/>
              <a:buChar char="•"/>
            </a:pPr>
            <a:r>
              <a:rPr lang="en-GB" sz="2800" dirty="0"/>
              <a:t>S</a:t>
            </a:r>
            <a:r>
              <a:rPr lang="en-GB" sz="2800" dirty="0" smtClean="0"/>
              <a:t>chool deadlines most important</a:t>
            </a:r>
          </a:p>
        </p:txBody>
      </p:sp>
    </p:spTree>
    <p:extLst>
      <p:ext uri="{BB962C8B-B14F-4D97-AF65-F5344CB8AC3E}">
        <p14:creationId xmlns:p14="http://schemas.microsoft.com/office/powerpoint/2010/main" val="1804930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00808"/>
            <a:ext cx="8062664" cy="1470025"/>
          </a:xfrm>
        </p:spPr>
        <p:txBody>
          <a:bodyPr/>
          <a:lstStyle/>
          <a:p>
            <a:r>
              <a:rPr lang="en-GB" sz="3600" dirty="0" smtClean="0"/>
              <a:t>UCAS Application - content</a:t>
            </a:r>
            <a:endParaRPr lang="en-GB" sz="3600" dirty="0"/>
          </a:p>
        </p:txBody>
      </p:sp>
      <p:sp>
        <p:nvSpPr>
          <p:cNvPr id="3" name="Subtitle 2"/>
          <p:cNvSpPr>
            <a:spLocks noGrp="1"/>
          </p:cNvSpPr>
          <p:nvPr>
            <p:ph type="subTitle" idx="1"/>
          </p:nvPr>
        </p:nvSpPr>
        <p:spPr>
          <a:xfrm>
            <a:off x="287016" y="2636912"/>
            <a:ext cx="8605464" cy="3240360"/>
          </a:xfrm>
        </p:spPr>
        <p:txBody>
          <a:bodyPr>
            <a:normAutofit lnSpcReduction="10000"/>
          </a:bodyPr>
          <a:lstStyle/>
          <a:p>
            <a:pPr marL="457200" indent="-457200">
              <a:buFont typeface="Arial" pitchFamily="34" charset="0"/>
              <a:buChar char="•"/>
            </a:pPr>
            <a:r>
              <a:rPr lang="en-GB" sz="2800" dirty="0" smtClean="0"/>
              <a:t>Personal details (email contact address)</a:t>
            </a:r>
          </a:p>
          <a:p>
            <a:pPr marL="457200" indent="-457200">
              <a:buFont typeface="Arial" pitchFamily="34" charset="0"/>
              <a:buChar char="•"/>
            </a:pPr>
            <a:r>
              <a:rPr lang="en-GB" sz="2800" dirty="0" smtClean="0"/>
              <a:t>Academic qualifications – taken already and studying this year</a:t>
            </a:r>
          </a:p>
          <a:p>
            <a:pPr marL="457200" indent="-457200">
              <a:buFont typeface="Arial" pitchFamily="34" charset="0"/>
              <a:buChar char="•"/>
            </a:pPr>
            <a:r>
              <a:rPr lang="en-GB" sz="2800" dirty="0" smtClean="0"/>
              <a:t>Personal Statement</a:t>
            </a:r>
          </a:p>
          <a:p>
            <a:pPr marL="457200" indent="-457200">
              <a:buFont typeface="Arial" pitchFamily="34" charset="0"/>
              <a:buChar char="•"/>
            </a:pPr>
            <a:r>
              <a:rPr lang="en-GB" sz="2800" dirty="0" smtClean="0"/>
              <a:t>Teachers reference</a:t>
            </a:r>
          </a:p>
          <a:p>
            <a:pPr marL="457200" indent="-457200">
              <a:buFont typeface="Arial" pitchFamily="34" charset="0"/>
              <a:buChar char="•"/>
            </a:pPr>
            <a:r>
              <a:rPr lang="en-GB" sz="2800" dirty="0" smtClean="0"/>
              <a:t>Course choices – key element of the application, some course restrictions….</a:t>
            </a:r>
          </a:p>
          <a:p>
            <a:endParaRPr lang="en-GB" dirty="0" smtClean="0"/>
          </a:p>
          <a:p>
            <a:endParaRPr lang="en-GB" dirty="0" smtClean="0"/>
          </a:p>
          <a:p>
            <a:endParaRPr lang="en-GB" dirty="0"/>
          </a:p>
        </p:txBody>
      </p:sp>
    </p:spTree>
    <p:extLst>
      <p:ext uri="{BB962C8B-B14F-4D97-AF65-F5344CB8AC3E}">
        <p14:creationId xmlns:p14="http://schemas.microsoft.com/office/powerpoint/2010/main" val="209864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484784"/>
            <a:ext cx="8568952" cy="1008112"/>
          </a:xfrm>
        </p:spPr>
        <p:txBody>
          <a:bodyPr/>
          <a:lstStyle/>
          <a:p>
            <a:r>
              <a:rPr lang="en-GB" sz="3600" dirty="0" smtClean="0"/>
              <a:t>Course choices</a:t>
            </a:r>
            <a:endParaRPr lang="en-GB" sz="3600" dirty="0"/>
          </a:p>
        </p:txBody>
      </p:sp>
      <p:sp>
        <p:nvSpPr>
          <p:cNvPr id="3" name="Subtitle 2"/>
          <p:cNvSpPr>
            <a:spLocks noGrp="1"/>
          </p:cNvSpPr>
          <p:nvPr>
            <p:ph type="subTitle" idx="1"/>
          </p:nvPr>
        </p:nvSpPr>
        <p:spPr>
          <a:xfrm>
            <a:off x="395536" y="2276872"/>
            <a:ext cx="8496944" cy="4032448"/>
          </a:xfrm>
        </p:spPr>
        <p:txBody>
          <a:bodyPr>
            <a:normAutofit fontScale="92500"/>
          </a:bodyPr>
          <a:lstStyle/>
          <a:p>
            <a:pPr marL="457200" indent="-457200">
              <a:buFont typeface="Arial" pitchFamily="34" charset="0"/>
              <a:buChar char="•"/>
            </a:pPr>
            <a:r>
              <a:rPr lang="en-GB" sz="3000" dirty="0" smtClean="0"/>
              <a:t>Maximum of 5 choices</a:t>
            </a:r>
          </a:p>
          <a:p>
            <a:pPr marL="457200" indent="-457200">
              <a:buFont typeface="Arial" pitchFamily="34" charset="0"/>
              <a:buChar char="•"/>
            </a:pPr>
            <a:r>
              <a:rPr lang="en-GB" sz="3000" dirty="0" smtClean="0"/>
              <a:t>Some choice restrictions -</a:t>
            </a:r>
          </a:p>
          <a:p>
            <a:pPr marL="457200" indent="-457200">
              <a:buFont typeface="Arial" pitchFamily="34" charset="0"/>
              <a:buChar char="•"/>
            </a:pPr>
            <a:r>
              <a:rPr lang="en-GB" sz="3000" dirty="0" smtClean="0"/>
              <a:t>Medicine, Dentistry, Veterinary – maximum of 4</a:t>
            </a:r>
          </a:p>
          <a:p>
            <a:pPr marL="457200" indent="-457200">
              <a:buFont typeface="Arial" pitchFamily="34" charset="0"/>
              <a:buChar char="•"/>
            </a:pPr>
            <a:r>
              <a:rPr lang="en-GB" sz="3000" dirty="0" smtClean="0"/>
              <a:t>Oxford or Cambridge</a:t>
            </a:r>
          </a:p>
          <a:p>
            <a:pPr marL="457200" indent="-457200">
              <a:buFont typeface="Arial" pitchFamily="34" charset="0"/>
              <a:buChar char="•"/>
            </a:pPr>
            <a:r>
              <a:rPr lang="en-GB" sz="3000" dirty="0" smtClean="0"/>
              <a:t>Universities only see applications for their institution</a:t>
            </a:r>
          </a:p>
          <a:p>
            <a:pPr marL="457200" indent="-457200">
              <a:buFont typeface="Arial" pitchFamily="34" charset="0"/>
              <a:buChar char="•"/>
            </a:pPr>
            <a:r>
              <a:rPr lang="en-GB" sz="3000" dirty="0" smtClean="0"/>
              <a:t>No order of preference</a:t>
            </a:r>
          </a:p>
          <a:p>
            <a:pPr marL="457200" indent="-457200">
              <a:buFont typeface="Arial" pitchFamily="34" charset="0"/>
              <a:buChar char="•"/>
            </a:pPr>
            <a:r>
              <a:rPr lang="en-GB" sz="3000" smtClean="0"/>
              <a:t>Choosing between courses….</a:t>
            </a:r>
            <a:endParaRPr lang="en-GB" sz="3000" dirty="0" smtClean="0"/>
          </a:p>
          <a:p>
            <a:pPr marL="457200" indent="-457200">
              <a:buFont typeface="Arial" pitchFamily="34" charset="0"/>
              <a:buChar char="•"/>
            </a:pPr>
            <a:endParaRPr lang="en-GB" sz="3000" dirty="0" smtClean="0"/>
          </a:p>
          <a:p>
            <a:pPr marL="457200" indent="-457200">
              <a:buFont typeface="Arial" pitchFamily="34" charset="0"/>
              <a:buChar char="•"/>
            </a:pPr>
            <a:endParaRPr lang="en-GB" sz="2600" dirty="0" smtClean="0"/>
          </a:p>
          <a:p>
            <a:endParaRPr lang="en-GB" dirty="0" smtClean="0"/>
          </a:p>
          <a:p>
            <a:endParaRPr lang="en-GB" dirty="0"/>
          </a:p>
        </p:txBody>
      </p:sp>
    </p:spTree>
    <p:extLst>
      <p:ext uri="{BB962C8B-B14F-4D97-AF65-F5344CB8AC3E}">
        <p14:creationId xmlns:p14="http://schemas.microsoft.com/office/powerpoint/2010/main" val="1375318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628801"/>
            <a:ext cx="8280920" cy="864096"/>
          </a:xfrm>
        </p:spPr>
        <p:txBody>
          <a:bodyPr/>
          <a:lstStyle/>
          <a:p>
            <a:r>
              <a:rPr lang="en-GB" sz="3600" dirty="0" smtClean="0"/>
              <a:t>Course choices</a:t>
            </a:r>
            <a:endParaRPr lang="en-GB" sz="3600" dirty="0"/>
          </a:p>
        </p:txBody>
      </p:sp>
      <p:sp>
        <p:nvSpPr>
          <p:cNvPr id="3" name="Subtitle 2"/>
          <p:cNvSpPr>
            <a:spLocks noGrp="1"/>
          </p:cNvSpPr>
          <p:nvPr>
            <p:ph type="subTitle" idx="1"/>
          </p:nvPr>
        </p:nvSpPr>
        <p:spPr>
          <a:xfrm>
            <a:off x="395536" y="2348880"/>
            <a:ext cx="8496944" cy="3888432"/>
          </a:xfrm>
        </p:spPr>
        <p:txBody>
          <a:bodyPr>
            <a:normAutofit lnSpcReduction="10000"/>
          </a:bodyPr>
          <a:lstStyle/>
          <a:p>
            <a:pPr marL="457200" indent="-457200">
              <a:buFont typeface="Arial" pitchFamily="34" charset="0"/>
              <a:buChar char="•"/>
            </a:pPr>
            <a:r>
              <a:rPr lang="en-GB" dirty="0" smtClean="0"/>
              <a:t>Compare and contrast courses at different universities</a:t>
            </a:r>
          </a:p>
          <a:p>
            <a:pPr marL="457200" indent="-457200">
              <a:buFont typeface="Arial" pitchFamily="34" charset="0"/>
              <a:buChar char="•"/>
            </a:pPr>
            <a:r>
              <a:rPr lang="en-GB" dirty="0" smtClean="0"/>
              <a:t>Check the entry requirements</a:t>
            </a:r>
          </a:p>
          <a:p>
            <a:pPr marL="457200" indent="-457200">
              <a:buFont typeface="Arial" pitchFamily="34" charset="0"/>
              <a:buChar char="•"/>
            </a:pPr>
            <a:r>
              <a:rPr lang="en-GB" dirty="0" smtClean="0"/>
              <a:t>What grades and subjects are essential?</a:t>
            </a:r>
          </a:p>
          <a:p>
            <a:pPr marL="457200" indent="-457200">
              <a:buFont typeface="Arial" pitchFamily="34" charset="0"/>
              <a:buChar char="•"/>
            </a:pPr>
            <a:r>
              <a:rPr lang="en-GB" dirty="0" smtClean="0"/>
              <a:t>Is a portfolio or work experience required?</a:t>
            </a:r>
          </a:p>
          <a:p>
            <a:pPr marL="457200" indent="-457200">
              <a:buFont typeface="Arial" pitchFamily="34" charset="0"/>
              <a:buChar char="•"/>
            </a:pPr>
            <a:r>
              <a:rPr lang="en-GB" dirty="0" smtClean="0"/>
              <a:t>Deferred entry?</a:t>
            </a:r>
          </a:p>
          <a:p>
            <a:pPr marL="457200" indent="-457200">
              <a:buFont typeface="Arial" pitchFamily="34" charset="0"/>
              <a:buChar char="•"/>
            </a:pPr>
            <a:r>
              <a:rPr lang="en-GB" dirty="0" smtClean="0"/>
              <a:t>Check the University if in any doubt</a:t>
            </a:r>
          </a:p>
          <a:p>
            <a:pPr marL="457200" indent="-457200">
              <a:buFont typeface="Arial" pitchFamily="34" charset="0"/>
              <a:buChar char="•"/>
            </a:pPr>
            <a:endParaRPr lang="en-GB" dirty="0" smtClean="0"/>
          </a:p>
        </p:txBody>
      </p:sp>
    </p:spTree>
    <p:extLst>
      <p:ext uri="{BB962C8B-B14F-4D97-AF65-F5344CB8AC3E}">
        <p14:creationId xmlns:p14="http://schemas.microsoft.com/office/powerpoint/2010/main" val="3326191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340768"/>
            <a:ext cx="8280920" cy="1470025"/>
          </a:xfrm>
        </p:spPr>
        <p:txBody>
          <a:bodyPr/>
          <a:lstStyle/>
          <a:p>
            <a:r>
              <a:rPr lang="en-GB" sz="3600" dirty="0" smtClean="0"/>
              <a:t>Personal Statement</a:t>
            </a:r>
            <a:endParaRPr lang="en-GB" sz="3600" dirty="0"/>
          </a:p>
        </p:txBody>
      </p:sp>
      <p:sp>
        <p:nvSpPr>
          <p:cNvPr id="3" name="Subtitle 2"/>
          <p:cNvSpPr>
            <a:spLocks noGrp="1"/>
          </p:cNvSpPr>
          <p:nvPr>
            <p:ph type="subTitle" idx="1"/>
          </p:nvPr>
        </p:nvSpPr>
        <p:spPr>
          <a:xfrm>
            <a:off x="323528" y="2132856"/>
            <a:ext cx="8568952" cy="4176464"/>
          </a:xfrm>
        </p:spPr>
        <p:txBody>
          <a:bodyPr>
            <a:normAutofit fontScale="92500" lnSpcReduction="20000"/>
          </a:bodyPr>
          <a:lstStyle/>
          <a:p>
            <a:pPr marL="457200" indent="-457200">
              <a:buFont typeface="Arial" pitchFamily="34" charset="0"/>
              <a:buChar char="•"/>
            </a:pPr>
            <a:r>
              <a:rPr lang="en-GB" dirty="0" smtClean="0"/>
              <a:t>Sets the applicant apart from other applications</a:t>
            </a:r>
          </a:p>
          <a:p>
            <a:pPr marL="457200" indent="-457200">
              <a:buFont typeface="Arial" pitchFamily="34" charset="0"/>
              <a:buChar char="•"/>
            </a:pPr>
            <a:r>
              <a:rPr lang="en-GB" dirty="0" smtClean="0"/>
              <a:t>Gives the applicant the opportunity to show how interested they are in the subject – </a:t>
            </a:r>
            <a:r>
              <a:rPr lang="en-GB" b="1" dirty="0" smtClean="0"/>
              <a:t>this is very important!</a:t>
            </a:r>
          </a:p>
          <a:p>
            <a:pPr marL="457200" indent="-457200">
              <a:buFont typeface="Arial" pitchFamily="34" charset="0"/>
              <a:buChar char="•"/>
            </a:pPr>
            <a:r>
              <a:rPr lang="en-GB" dirty="0" smtClean="0"/>
              <a:t>Shows the applicant’s range of skills and abilities</a:t>
            </a:r>
          </a:p>
          <a:p>
            <a:pPr marL="457200" indent="-457200">
              <a:buFont typeface="Arial" pitchFamily="34" charset="0"/>
              <a:buChar char="•"/>
            </a:pPr>
            <a:r>
              <a:rPr lang="en-GB" dirty="0" smtClean="0"/>
              <a:t>Enables the applicant to detail relevant work experience – especially important for vocational degrees</a:t>
            </a:r>
          </a:p>
        </p:txBody>
      </p:sp>
    </p:spTree>
    <p:extLst>
      <p:ext uri="{BB962C8B-B14F-4D97-AF65-F5344CB8AC3E}">
        <p14:creationId xmlns:p14="http://schemas.microsoft.com/office/powerpoint/2010/main" val="3947904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56792"/>
            <a:ext cx="8280920" cy="936104"/>
          </a:xfrm>
        </p:spPr>
        <p:txBody>
          <a:bodyPr/>
          <a:lstStyle/>
          <a:p>
            <a:r>
              <a:rPr lang="en-GB" sz="3600" dirty="0" smtClean="0"/>
              <a:t>Personal Statement – skills and abilities</a:t>
            </a:r>
            <a:endParaRPr lang="en-GB" sz="3600" dirty="0"/>
          </a:p>
        </p:txBody>
      </p:sp>
      <p:sp>
        <p:nvSpPr>
          <p:cNvPr id="3" name="Subtitle 2"/>
          <p:cNvSpPr>
            <a:spLocks noGrp="1"/>
          </p:cNvSpPr>
          <p:nvPr>
            <p:ph type="subTitle" idx="1"/>
          </p:nvPr>
        </p:nvSpPr>
        <p:spPr>
          <a:xfrm>
            <a:off x="323528" y="2564904"/>
            <a:ext cx="8568952" cy="3816424"/>
          </a:xfrm>
        </p:spPr>
        <p:txBody>
          <a:bodyPr>
            <a:normAutofit/>
          </a:bodyPr>
          <a:lstStyle/>
          <a:p>
            <a:r>
              <a:rPr lang="en-GB" dirty="0" smtClean="0"/>
              <a:t>What skills and abilities are important?</a:t>
            </a:r>
          </a:p>
          <a:p>
            <a:pPr marL="457200" indent="-457200">
              <a:buFont typeface="Arial" pitchFamily="34" charset="0"/>
              <a:buChar char="•"/>
            </a:pPr>
            <a:r>
              <a:rPr lang="en-GB" dirty="0" smtClean="0"/>
              <a:t>Communication/interpersonal skills</a:t>
            </a:r>
          </a:p>
          <a:p>
            <a:pPr marL="457200" indent="-457200">
              <a:buFont typeface="Arial" pitchFamily="34" charset="0"/>
              <a:buChar char="•"/>
            </a:pPr>
            <a:r>
              <a:rPr lang="en-GB" dirty="0" smtClean="0"/>
              <a:t>Responsibilities/ teamwork </a:t>
            </a:r>
          </a:p>
          <a:p>
            <a:pPr marL="457200" indent="-457200">
              <a:buFont typeface="Arial" pitchFamily="34" charset="0"/>
              <a:buChar char="•"/>
            </a:pPr>
            <a:r>
              <a:rPr lang="en-GB" dirty="0" smtClean="0"/>
              <a:t>Vocational courses – skills relevant to the career – organisational skills, critical thinking, empathy </a:t>
            </a:r>
          </a:p>
          <a:p>
            <a:endParaRPr lang="en-GB" dirty="0" smtClean="0"/>
          </a:p>
        </p:txBody>
      </p:sp>
    </p:spTree>
    <p:extLst>
      <p:ext uri="{BB962C8B-B14F-4D97-AF65-F5344CB8AC3E}">
        <p14:creationId xmlns:p14="http://schemas.microsoft.com/office/powerpoint/2010/main" val="2661916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96752"/>
            <a:ext cx="8280920" cy="936104"/>
          </a:xfrm>
        </p:spPr>
        <p:txBody>
          <a:bodyPr/>
          <a:lstStyle/>
          <a:p>
            <a:r>
              <a:rPr lang="en-GB" sz="3600" dirty="0" smtClean="0"/>
              <a:t>Communication/interpersonal skills</a:t>
            </a:r>
            <a:endParaRPr lang="en-GB" sz="3600" dirty="0"/>
          </a:p>
        </p:txBody>
      </p:sp>
      <p:sp>
        <p:nvSpPr>
          <p:cNvPr id="3" name="Subtitle 2"/>
          <p:cNvSpPr>
            <a:spLocks noGrp="1"/>
          </p:cNvSpPr>
          <p:nvPr>
            <p:ph type="subTitle" idx="1"/>
          </p:nvPr>
        </p:nvSpPr>
        <p:spPr>
          <a:xfrm>
            <a:off x="323528" y="1988840"/>
            <a:ext cx="8568952" cy="4536504"/>
          </a:xfrm>
        </p:spPr>
        <p:txBody>
          <a:bodyPr>
            <a:normAutofit fontScale="70000" lnSpcReduction="20000"/>
          </a:bodyPr>
          <a:lstStyle/>
          <a:p>
            <a:r>
              <a:rPr lang="en-GB" dirty="0"/>
              <a:t>I know studying Engineering further will involve group work and I have had plenty of experience when it comes to working with others. I am an active member of both sixth year and school choirs, and have become involved with many team activities in which communication is the key to success. Each of these activities helps me to communicate critically and to exercise the ability to listen to the views of others, which I feel would come in very useful when studying such a complex and challenging subject as Engineering</a:t>
            </a:r>
            <a:r>
              <a:rPr lang="en-GB" dirty="0" smtClean="0"/>
              <a:t>.</a:t>
            </a:r>
          </a:p>
          <a:p>
            <a:endParaRPr lang="en-GB" dirty="0"/>
          </a:p>
          <a:p>
            <a:r>
              <a:rPr lang="en-GB" dirty="0"/>
              <a:t>Being a member of a Young Enterprise company also allows me to practise my communication skills as well as my role as a leader</a:t>
            </a:r>
            <a:r>
              <a:rPr lang="en-GB" dirty="0" smtClean="0"/>
              <a:t>.</a:t>
            </a:r>
          </a:p>
          <a:p>
            <a:endParaRPr lang="en-GB" dirty="0"/>
          </a:p>
          <a:p>
            <a:r>
              <a:rPr lang="en-GB" dirty="0"/>
              <a:t>As Charities Representative, I enjoy getting involved with fundraising events within school. This allows me to help others and I feel a real sense of achievement in doing this.</a:t>
            </a:r>
          </a:p>
          <a:p>
            <a:endParaRPr lang="en-GB" dirty="0" smtClean="0"/>
          </a:p>
        </p:txBody>
      </p:sp>
    </p:spTree>
    <p:extLst>
      <p:ext uri="{BB962C8B-B14F-4D97-AF65-F5344CB8AC3E}">
        <p14:creationId xmlns:p14="http://schemas.microsoft.com/office/powerpoint/2010/main" val="3950681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TotalTime>
  <Words>903</Words>
  <Application>Microsoft Office PowerPoint</Application>
  <PresentationFormat>On-screen Show (4:3)</PresentationFormat>
  <Paragraphs>79</Paragraphs>
  <Slides>15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Office Theme</vt:lpstr>
      <vt:lpstr>1_Office Theme</vt:lpstr>
      <vt:lpstr>PowerPoint Presentation</vt:lpstr>
      <vt:lpstr>Applying to University</vt:lpstr>
      <vt:lpstr>The UCAS application process</vt:lpstr>
      <vt:lpstr>UCAS Application - content</vt:lpstr>
      <vt:lpstr>Course choices</vt:lpstr>
      <vt:lpstr>Course choices</vt:lpstr>
      <vt:lpstr>Personal Statement</vt:lpstr>
      <vt:lpstr>Personal Statement – skills and abilities</vt:lpstr>
      <vt:lpstr>Communication/interpersonal skills</vt:lpstr>
      <vt:lpstr>Responsibility/teamwork</vt:lpstr>
      <vt:lpstr>Vocational courses </vt:lpstr>
      <vt:lpstr>What happens next?</vt:lpstr>
      <vt:lpstr>What happens next?</vt:lpstr>
      <vt:lpstr>Useful information</vt:lpstr>
      <vt:lpstr>PowerPoint Presentation</vt:lpstr>
    </vt:vector>
  </TitlesOfParts>
  <Company>University of Strathclyde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Paul Chambers</cp:lastModifiedBy>
  <cp:revision>116</cp:revision>
  <cp:lastPrinted>2013-06-03T09:12:00Z</cp:lastPrinted>
  <dcterms:created xsi:type="dcterms:W3CDTF">2011-09-15T12:59:51Z</dcterms:created>
  <dcterms:modified xsi:type="dcterms:W3CDTF">2016-09-15T16:23:25Z</dcterms:modified>
</cp:coreProperties>
</file>