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86" r:id="rId4"/>
    <p:sldId id="284" r:id="rId5"/>
    <p:sldId id="287" r:id="rId6"/>
    <p:sldId id="277" r:id="rId7"/>
    <p:sldId id="282" r:id="rId8"/>
    <p:sldId id="258" r:id="rId9"/>
    <p:sldId id="270" r:id="rId10"/>
    <p:sldId id="272" r:id="rId11"/>
    <p:sldId id="275" r:id="rId12"/>
    <p:sldId id="283" r:id="rId13"/>
    <p:sldId id="265" r:id="rId14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0375FACB-604C-4ACF-B7B9-AD7C2B183F35}" type="datetimeFigureOut">
              <a:rPr lang="en-GB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1B6C16FC-E45C-448C-964A-7E3D726B00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97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B59F0B-26F3-497C-BDBD-3D8E9A8A88E1}" type="datetimeFigureOut">
              <a:rPr lang="en-GB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A2EEA1-0845-4243-ABFF-E6A0D6231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45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FCEE8-A1AC-4218-B701-AA99A719EC4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60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19352E-CD46-43C4-8E0D-065D6A8D7C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1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4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4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49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4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7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7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61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33B5E-8D46-4410-A414-D7F122066B5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1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AE720-3FF8-4FA0-A3B5-45C784B7FCEF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93FAD-B8AE-4928-8886-DE94709693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2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A5AAB-E1F8-448B-9EDD-391AFF449DB0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8C461-377A-40DC-A374-F7024E5F58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DC57A-7A7D-4A70-94E3-56B5D4EC7D63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6CC94-CFFC-409A-9177-D7ACEC1048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769D4-A5E7-41DA-8FDF-56F6ED0DEA71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ABB38-78EC-4B70-B8C1-C36E57E2A0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68DF8-9725-46EC-A7CF-B02522F5FF06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D76B8-9D1C-4740-A6CE-BCBA61B348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5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B9ADAC-8DB7-411D-95C4-CF2839EE8C62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793FC-B9FF-483B-957B-4E46AF12A2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2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5EA73-3425-411B-B71A-16449F2EE613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D28FF-0070-43B3-8D0D-B6A67CE662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7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B9A00-E6A5-410F-9AF2-B13C07417672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DC234-8919-4BB9-9E03-AF1483F090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04E05-18DC-45F7-A242-5E4D32CA74BA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5BD5B-5355-4BDD-AED4-01FAA9C8901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6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9E3B9-6E09-45FE-A460-1F281778D128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9B47E-D091-4419-81D4-D1BF16CDE8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9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546E5-60F4-4374-B860-02F61B101606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00F32-2B0A-4CF2-B085-9A1C7AFB2CE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7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E01752-EB52-43CD-A035-F29B7DB94DF9}" type="datetimeFigureOut">
              <a:rPr lang="en-GB" smtClean="0"/>
              <a:pPr>
                <a:defRPr/>
              </a:pPr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B935CC-EE63-4B89-B7E0-208AA301DA8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2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worldofwork.co.uk/content/college-or-universit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928992" cy="1152128"/>
          </a:xfrm>
        </p:spPr>
        <p:txBody>
          <a:bodyPr>
            <a:noAutofit/>
          </a:bodyPr>
          <a:lstStyle/>
          <a:p>
            <a:pPr eaLnBrk="1" hangingPunct="1"/>
            <a:r>
              <a:rPr lang="en-GB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Way Now – </a:t>
            </a:r>
            <a:br>
              <a:rPr lang="en-GB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Evening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157192"/>
            <a:ext cx="9036496" cy="125799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15</a:t>
            </a:r>
            <a:r>
              <a:rPr lang="en-GB" sz="4000" b="1" cap="none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</a:t>
            </a:r>
            <a:r>
              <a:rPr lang="en-GB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September 2016 </a:t>
            </a:r>
          </a:p>
          <a:p>
            <a:pPr eaLnBrk="1" hangingPunct="1">
              <a:defRPr/>
            </a:pPr>
            <a:r>
              <a:rPr lang="en-GB" sz="40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Hyndland</a:t>
            </a:r>
            <a:r>
              <a:rPr lang="en-GB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Secondary School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132856"/>
            <a:ext cx="2601333" cy="2636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58708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Choosing Courses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79512" y="1514203"/>
            <a:ext cx="8568952" cy="466276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>
                <a:latin typeface="+mj-lt"/>
              </a:rPr>
              <a:t>This requires RESEARCH…LOTS OF IT!!!</a:t>
            </a:r>
          </a:p>
          <a:p>
            <a:pPr eaLnBrk="1" hangingPunct="1"/>
            <a:endParaRPr lang="en-GB" sz="2400" dirty="0">
              <a:latin typeface="+mj-lt"/>
            </a:endParaRPr>
          </a:p>
          <a:p>
            <a:pPr eaLnBrk="1" hangingPunct="1"/>
            <a:r>
              <a:rPr lang="en-GB" sz="2400" dirty="0" smtClean="0">
                <a:latin typeface="+mj-lt"/>
              </a:rPr>
              <a:t>Find out about courses you are interested in.  This can be done through:</a:t>
            </a:r>
          </a:p>
          <a:p>
            <a:pPr marL="0" indent="0" eaLnBrk="1" hangingPunct="1">
              <a:buNone/>
            </a:pP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* Online		* UCAS course search		* Prospectuses</a:t>
            </a:r>
          </a:p>
          <a:p>
            <a:pPr marL="0" indent="0" eaLnBrk="1" hangingPunct="1">
              <a:buNone/>
            </a:pP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* Open Days / Conventions 	* Word of Mouth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4725144"/>
            <a:ext cx="6840760" cy="163121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REMEMBER:</a:t>
            </a:r>
          </a:p>
          <a:p>
            <a:r>
              <a:rPr lang="en-GB" sz="2000" b="1" dirty="0" smtClean="0">
                <a:solidFill>
                  <a:schemeClr val="accent5"/>
                </a:solidFill>
                <a:latin typeface="+mj-lt"/>
              </a:rPr>
              <a:t>Course entry requirements show the minimum grades an HEI would expect an applicant to have to even be considered for an offer.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If an offer is made, they could ask for higher grades.</a:t>
            </a:r>
            <a:endParaRPr lang="en-GB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23528" y="365127"/>
            <a:ext cx="8191822" cy="615602"/>
          </a:xfrm>
        </p:spPr>
        <p:txBody>
          <a:bodyPr/>
          <a:lstStyle/>
          <a:p>
            <a:pPr eaLnBrk="1" hangingPunct="1"/>
            <a:r>
              <a:rPr lang="en-GB" dirty="0" smtClean="0"/>
              <a:t>The Process…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4816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GB" sz="2400" dirty="0" smtClean="0">
                <a:latin typeface="+mj-lt"/>
              </a:rPr>
              <a:t>There are 6 steps to applying and the Pastoral Care Team will work with pupils to assist them in the process of applying.  The steps are: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600" dirty="0" smtClean="0">
              <a:latin typeface="Adobe Caslon Pro" panose="0205050205050A020403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7550" y="2837443"/>
            <a:ext cx="3972002" cy="4770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Step 1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: Choosing Courses 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550" y="3469280"/>
            <a:ext cx="3966539" cy="4770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Step 2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: Applying 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93" y="4184861"/>
            <a:ext cx="3991759" cy="4770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Step 3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: Offers  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193" y="4853337"/>
            <a:ext cx="3991759" cy="4770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Step 4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: Results  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193" y="5515150"/>
            <a:ext cx="3991759" cy="4770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Step 5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: Next Steps   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183" y="6176963"/>
            <a:ext cx="3949906" cy="4770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Step 6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: Start </a:t>
            </a:r>
            <a:r>
              <a:rPr lang="en-GB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Uni</a:t>
            </a:r>
            <a:r>
              <a:rPr lang="en-GB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/ College  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355976" y="2900443"/>
            <a:ext cx="1008112" cy="35105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4354935" y="3532280"/>
            <a:ext cx="1008112" cy="35105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796135" y="2837443"/>
            <a:ext cx="3193681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Importance of research </a:t>
            </a:r>
            <a:endParaRPr lang="en-GB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3040" y="3534068"/>
            <a:ext cx="3193681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Personal Statement </a:t>
            </a:r>
            <a:endParaRPr lang="en-GB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06178" y="187953"/>
            <a:ext cx="8191822" cy="687610"/>
          </a:xfrm>
        </p:spPr>
        <p:txBody>
          <a:bodyPr/>
          <a:lstStyle/>
          <a:p>
            <a:pPr eaLnBrk="1" hangingPunct="1"/>
            <a:r>
              <a:rPr lang="en-GB" dirty="0" smtClean="0"/>
              <a:t>Support and Advice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48848" y="1290089"/>
            <a:ext cx="8978568" cy="4443167"/>
          </a:xfrm>
        </p:spPr>
        <p:txBody>
          <a:bodyPr>
            <a:normAutofit lnSpcReduction="10000"/>
          </a:bodyPr>
          <a:lstStyle/>
          <a:p>
            <a:r>
              <a:rPr lang="en-GB" sz="2700" dirty="0" smtClean="0">
                <a:latin typeface="+mj-lt"/>
              </a:rPr>
              <a:t>Higher Education Convention – Glasgow Science Centre </a:t>
            </a:r>
          </a:p>
          <a:p>
            <a:r>
              <a:rPr lang="en-GB" sz="2700" dirty="0" smtClean="0">
                <a:latin typeface="+mj-lt"/>
              </a:rPr>
              <a:t>Which Way Now Information Evening</a:t>
            </a:r>
          </a:p>
          <a:p>
            <a:r>
              <a:rPr lang="en-GB" sz="2700" dirty="0" smtClean="0">
                <a:latin typeface="+mj-lt"/>
              </a:rPr>
              <a:t>UCAS and College booklets issued to students </a:t>
            </a:r>
          </a:p>
          <a:p>
            <a:r>
              <a:rPr lang="en-GB" sz="2700" dirty="0" smtClean="0">
                <a:latin typeface="+mj-lt"/>
              </a:rPr>
              <a:t>Presentations at S6 Assemblies from various HE Institutions</a:t>
            </a:r>
          </a:p>
          <a:p>
            <a:r>
              <a:rPr lang="en-GB" sz="2700" dirty="0" smtClean="0">
                <a:latin typeface="+mj-lt"/>
              </a:rPr>
              <a:t>Timetabled PSE from August-October and January-February</a:t>
            </a:r>
          </a:p>
          <a:p>
            <a:r>
              <a:rPr lang="en-GB" sz="2700" dirty="0" smtClean="0">
                <a:latin typeface="+mj-lt"/>
              </a:rPr>
              <a:t>One to one help and support from your Pastoral Care Teacher</a:t>
            </a:r>
          </a:p>
          <a:p>
            <a:r>
              <a:rPr lang="en-GB" sz="2700" dirty="0" smtClean="0">
                <a:latin typeface="+mj-lt"/>
              </a:rPr>
              <a:t>Support / advice from Kate McMahon (school’s Career Advisor) and/or Fiona Campbell Employability and Skills Manager </a:t>
            </a:r>
          </a:p>
          <a:p>
            <a:r>
              <a:rPr lang="en-GB" sz="2700" dirty="0" smtClean="0">
                <a:latin typeface="+mj-lt"/>
              </a:rPr>
              <a:t>School Twitter page and School website 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7270" y="5827753"/>
            <a:ext cx="8532948" cy="8617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</a:rPr>
              <a:t>It is the students responsibility to meet the deadlines and ensure that their application is submitted on time</a:t>
            </a:r>
            <a:endParaRPr lang="en-GB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anose="0205050205050A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467544" y="404664"/>
            <a:ext cx="8174732" cy="3816424"/>
          </a:xfrm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en-GB" sz="5000" dirty="0" smtClean="0">
                <a:latin typeface="+mj-lt"/>
              </a:rPr>
              <a:t>Thank you for attending.</a:t>
            </a:r>
          </a:p>
          <a:p>
            <a:pPr algn="ctr">
              <a:buFont typeface="Wingdings 2" pitchFamily="18" charset="2"/>
              <a:buNone/>
            </a:pPr>
            <a:r>
              <a:rPr lang="en-GB" sz="4600" dirty="0" smtClean="0">
                <a:latin typeface="+mj-lt"/>
              </a:rPr>
              <a:t>Please feel free to speak to the Pastoral Care Team and our School Careers Advisor who are present tonight should you have any questions</a:t>
            </a:r>
            <a:r>
              <a:rPr lang="en-GB" sz="5000" dirty="0" smtClean="0">
                <a:latin typeface="+mj-lt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03" y="5013176"/>
            <a:ext cx="5262685" cy="16312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 more information: </a:t>
            </a:r>
          </a:p>
          <a:p>
            <a:pPr algn="ctr"/>
            <a:r>
              <a:rPr lang="en-GB" sz="2500" dirty="0" smtClean="0">
                <a:latin typeface="+mj-lt"/>
              </a:rPr>
              <a:t>Follow us on twitter: </a:t>
            </a:r>
            <a:r>
              <a:rPr lang="en-GB" sz="2500" b="1" dirty="0" smtClean="0">
                <a:latin typeface="+mj-lt"/>
              </a:rPr>
              <a:t>@</a:t>
            </a:r>
            <a:r>
              <a:rPr lang="en-GB" sz="2500" b="1" dirty="0" err="1" smtClean="0">
                <a:latin typeface="+mj-lt"/>
              </a:rPr>
              <a:t>HyndlandSec</a:t>
            </a:r>
            <a:endParaRPr lang="en-GB" sz="2500" b="1" dirty="0" smtClean="0">
              <a:latin typeface="+mj-lt"/>
            </a:endParaRPr>
          </a:p>
          <a:p>
            <a:pPr algn="ctr"/>
            <a:r>
              <a:rPr lang="en-GB" sz="2500" dirty="0" smtClean="0">
                <a:latin typeface="+mj-lt"/>
              </a:rPr>
              <a:t>Visit our website: www.hyndland-sec.glasgow.sch.uk </a:t>
            </a:r>
            <a:endParaRPr lang="en-GB" sz="25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858599"/>
            <a:ext cx="1683328" cy="1681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5536" y="365127"/>
            <a:ext cx="8496944" cy="831626"/>
          </a:xfrm>
        </p:spPr>
        <p:txBody>
          <a:bodyPr/>
          <a:lstStyle/>
          <a:p>
            <a:pPr eaLnBrk="1" hangingPunct="1"/>
            <a:r>
              <a:rPr lang="en-GB" dirty="0" smtClean="0"/>
              <a:t>Format of the evening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96544"/>
          </a:xfrm>
        </p:spPr>
        <p:txBody>
          <a:bodyPr>
            <a:noAutofit/>
          </a:bodyPr>
          <a:lstStyle/>
          <a:p>
            <a:pPr eaLnBrk="1" hangingPunct="1"/>
            <a:r>
              <a:rPr lang="en-GB" sz="3300" dirty="0" smtClean="0">
                <a:latin typeface="+mj-lt"/>
              </a:rPr>
              <a:t>General introduction and overview – </a:t>
            </a:r>
            <a:r>
              <a:rPr lang="en-GB" sz="3300" dirty="0" smtClean="0">
                <a:latin typeface="+mj-lt"/>
              </a:rPr>
              <a:t>Mrs </a:t>
            </a:r>
            <a:r>
              <a:rPr lang="en-GB" sz="3300" dirty="0" smtClean="0">
                <a:latin typeface="+mj-lt"/>
              </a:rPr>
              <a:t>Forrester – DHT S6</a:t>
            </a:r>
          </a:p>
          <a:p>
            <a:pPr eaLnBrk="1" hangingPunct="1"/>
            <a:r>
              <a:rPr lang="en-GB" sz="3300" dirty="0" smtClean="0">
                <a:latin typeface="+mj-lt"/>
              </a:rPr>
              <a:t>Careers Support overview – Kate McMahon – Skills Development Scotland </a:t>
            </a:r>
          </a:p>
          <a:p>
            <a:r>
              <a:rPr lang="en-GB" sz="3300" dirty="0">
                <a:latin typeface="+mj-lt"/>
              </a:rPr>
              <a:t>Supporting Pupils with the Application Process – Mrs Pollock </a:t>
            </a:r>
            <a:r>
              <a:rPr lang="en-GB" sz="3300" dirty="0" smtClean="0">
                <a:latin typeface="+mj-lt"/>
              </a:rPr>
              <a:t>- Pastoral </a:t>
            </a:r>
            <a:r>
              <a:rPr lang="en-GB" sz="3300" dirty="0">
                <a:latin typeface="+mj-lt"/>
              </a:rPr>
              <a:t>Care </a:t>
            </a:r>
            <a:r>
              <a:rPr lang="en-GB" sz="3300" dirty="0" smtClean="0">
                <a:latin typeface="+mj-lt"/>
              </a:rPr>
              <a:t>Staff</a:t>
            </a:r>
            <a:endParaRPr lang="en-GB" sz="3300" dirty="0">
              <a:latin typeface="+mj-lt"/>
            </a:endParaRPr>
          </a:p>
          <a:p>
            <a:r>
              <a:rPr lang="en-GB" sz="3300" dirty="0" smtClean="0">
                <a:latin typeface="+mj-lt"/>
              </a:rPr>
              <a:t>University </a:t>
            </a:r>
            <a:r>
              <a:rPr lang="en-GB" sz="3300" dirty="0">
                <a:latin typeface="+mj-lt"/>
              </a:rPr>
              <a:t>of Strathclyde – representation from the Admissions </a:t>
            </a:r>
            <a:r>
              <a:rPr lang="en-GB" sz="3300" dirty="0" smtClean="0">
                <a:latin typeface="+mj-lt"/>
              </a:rPr>
              <a:t>office – Heather Black </a:t>
            </a:r>
          </a:p>
          <a:p>
            <a:pPr eaLnBrk="1" hangingPunct="1"/>
            <a:endParaRPr lang="en-GB" sz="2800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496944" cy="1325563"/>
          </a:xfrm>
        </p:spPr>
        <p:txBody>
          <a:bodyPr/>
          <a:lstStyle/>
          <a:p>
            <a:pPr eaLnBrk="1" hangingPunct="1"/>
            <a:r>
              <a:rPr lang="en-GB" dirty="0" smtClean="0"/>
              <a:t>Tracking of Progress in the Senior School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825624"/>
            <a:ext cx="8352928" cy="4555703"/>
          </a:xfrm>
        </p:spPr>
        <p:txBody>
          <a:bodyPr>
            <a:noAutofit/>
          </a:bodyPr>
          <a:lstStyle/>
          <a:p>
            <a:pPr eaLnBrk="1" hangingPunct="1"/>
            <a:r>
              <a:rPr lang="en-GB" sz="3000" dirty="0" smtClean="0">
                <a:latin typeface="+mj-lt"/>
              </a:rPr>
              <a:t>October – tracking report issued to parents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November/December – full report issued to parents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December 1st – S4-S6 targeted parents meeting  </a:t>
            </a:r>
          </a:p>
          <a:p>
            <a:pPr eaLnBrk="1" hangingPunct="1"/>
            <a:r>
              <a:rPr lang="en-GB" sz="3000" smtClean="0">
                <a:latin typeface="+mj-lt"/>
              </a:rPr>
              <a:t>January 16</a:t>
            </a:r>
            <a:r>
              <a:rPr lang="en-GB" sz="3000" baseline="30000" smtClean="0">
                <a:latin typeface="+mj-lt"/>
              </a:rPr>
              <a:t>th</a:t>
            </a:r>
            <a:r>
              <a:rPr lang="en-GB" sz="3000" smtClean="0">
                <a:latin typeface="+mj-lt"/>
              </a:rPr>
              <a:t>-27th </a:t>
            </a:r>
            <a:r>
              <a:rPr lang="en-GB" sz="3000" dirty="0" smtClean="0">
                <a:latin typeface="+mj-lt"/>
              </a:rPr>
              <a:t>– Senior Phase Assessment Period 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February – tracking report issued to parents 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March 2nd – S5-S6 Parents’ Evening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March – tracking report (SQA Estimates) issued to parents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496944" cy="1325563"/>
          </a:xfrm>
        </p:spPr>
        <p:txBody>
          <a:bodyPr/>
          <a:lstStyle/>
          <a:p>
            <a:pPr eaLnBrk="1" hangingPunct="1"/>
            <a:r>
              <a:rPr lang="en-GB" dirty="0" smtClean="0"/>
              <a:t>Target Setting with S5/6 Pupils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7504" y="1825624"/>
            <a:ext cx="8978568" cy="4555703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 smtClean="0">
                <a:latin typeface="+mj-lt"/>
              </a:rPr>
              <a:t>At each tracking point in the session, teaching staff discuss individual targets with their students. </a:t>
            </a:r>
          </a:p>
          <a:p>
            <a:pPr eaLnBrk="1" hangingPunct="1"/>
            <a:endParaRPr lang="en-GB" sz="2800" dirty="0" smtClean="0">
              <a:latin typeface="+mj-lt"/>
            </a:endParaRPr>
          </a:p>
          <a:p>
            <a:pPr eaLnBrk="1" hangingPunct="1"/>
            <a:r>
              <a:rPr lang="en-GB" sz="2800" dirty="0" smtClean="0">
                <a:latin typeface="+mj-lt"/>
              </a:rPr>
              <a:t>A working grade is discussed – this is the grade that students are currently working at and is </a:t>
            </a:r>
            <a:r>
              <a:rPr lang="en-GB" sz="2800" b="1" dirty="0" smtClean="0">
                <a:latin typeface="+mj-lt"/>
              </a:rPr>
              <a:t>evidence based </a:t>
            </a:r>
            <a:r>
              <a:rPr lang="en-GB" sz="2800" dirty="0" smtClean="0">
                <a:latin typeface="+mj-lt"/>
              </a:rPr>
              <a:t>on classwork / assessments etc.</a:t>
            </a:r>
          </a:p>
          <a:p>
            <a:pPr eaLnBrk="1" hangingPunct="1"/>
            <a:endParaRPr lang="en-GB" sz="2800" dirty="0" smtClean="0">
              <a:latin typeface="+mj-lt"/>
            </a:endParaRPr>
          </a:p>
          <a:p>
            <a:pPr eaLnBrk="1" hangingPunct="1"/>
            <a:r>
              <a:rPr lang="en-GB" sz="2800" dirty="0" smtClean="0">
                <a:latin typeface="+mj-lt"/>
              </a:rPr>
              <a:t>A target grade is set – this is an aspirational grade that the student should be working towards.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496944" cy="1325563"/>
          </a:xfrm>
        </p:spPr>
        <p:txBody>
          <a:bodyPr/>
          <a:lstStyle/>
          <a:p>
            <a:pPr eaLnBrk="1" hangingPunct="1"/>
            <a:r>
              <a:rPr lang="en-GB" dirty="0" smtClean="0"/>
              <a:t>SQA Post Results Service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78568" cy="4752527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>
                <a:latin typeface="+mj-lt"/>
              </a:rPr>
              <a:t>T</a:t>
            </a:r>
            <a:r>
              <a:rPr lang="en-GB" sz="2800" dirty="0" smtClean="0">
                <a:latin typeface="+mj-lt"/>
              </a:rPr>
              <a:t>he Post Results Service has been in place since August 2014. </a:t>
            </a:r>
          </a:p>
          <a:p>
            <a:pPr eaLnBrk="1" hangingPunct="1"/>
            <a:r>
              <a:rPr lang="en-GB" sz="2800" dirty="0" smtClean="0">
                <a:latin typeface="+mj-lt"/>
              </a:rPr>
              <a:t>Under this system a school can request a clerical check (administrative check) or a marking check for an examination paper.</a:t>
            </a:r>
          </a:p>
          <a:p>
            <a:pPr eaLnBrk="1" hangingPunct="1"/>
            <a:r>
              <a:rPr lang="en-GB" sz="2800" dirty="0" smtClean="0">
                <a:latin typeface="+mj-lt"/>
              </a:rPr>
              <a:t>With both systems a candidate’s overall mark/grade can be reduced or increased.</a:t>
            </a:r>
          </a:p>
          <a:p>
            <a:pPr eaLnBrk="1" hangingPunct="1"/>
            <a:r>
              <a:rPr lang="en-GB" sz="2800" dirty="0" smtClean="0">
                <a:latin typeface="+mj-lt"/>
              </a:rPr>
              <a:t>However – there is very clear guidance from SQA regarding the criteria for this.  </a:t>
            </a:r>
          </a:p>
          <a:p>
            <a:pPr eaLnBrk="1" hangingPunct="1"/>
            <a:r>
              <a:rPr lang="en-GB" sz="2800" dirty="0" smtClean="0">
                <a:latin typeface="+mj-lt"/>
              </a:rPr>
              <a:t>Guidance on this system can be found on the school website and issued prior to SQA study leave commencing. </a:t>
            </a:r>
          </a:p>
          <a:p>
            <a:pPr eaLnBrk="1" hangingPunct="1"/>
            <a:endParaRPr lang="en-GB" sz="2800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23528" y="365127"/>
            <a:ext cx="8191822" cy="903634"/>
          </a:xfrm>
        </p:spPr>
        <p:txBody>
          <a:bodyPr/>
          <a:lstStyle/>
          <a:p>
            <a:pPr eaLnBrk="1" hangingPunct="1"/>
            <a:r>
              <a:rPr lang="en-GB" dirty="0" smtClean="0"/>
              <a:t>College or University?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825624"/>
            <a:ext cx="8191822" cy="469972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differences:</a:t>
            </a:r>
          </a:p>
          <a:p>
            <a:pPr marL="0" indent="0" eaLnBrk="1" hangingPunct="1">
              <a:buNone/>
            </a:pP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Studying at University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Degree qualification – usually 4 years full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Years 1-2 – breadth of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Years 3-4 – specialisation in chosen subject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Studying at College: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A variety of qualifications – HNC, HND, BTEC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Vocational Qualifications not available at Universities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Can be used as a stepping stone to Universities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64904"/>
            <a:ext cx="1489736" cy="1760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23528" y="365127"/>
            <a:ext cx="8191822" cy="903634"/>
          </a:xfrm>
        </p:spPr>
        <p:txBody>
          <a:bodyPr/>
          <a:lstStyle/>
          <a:p>
            <a:pPr eaLnBrk="1" hangingPunct="1"/>
            <a:r>
              <a:rPr lang="en-GB" dirty="0" smtClean="0"/>
              <a:t>College or University Entry Requirements: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GB" sz="2800" dirty="0" smtClean="0">
              <a:latin typeface="Adobe Caslon Pro" panose="0205050205050A020403" pitchFamily="18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+mj-lt"/>
              </a:rPr>
              <a:t>University</a:t>
            </a:r>
            <a:r>
              <a:rPr lang="en-GB" sz="2800" dirty="0" smtClean="0">
                <a:latin typeface="+mj-lt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Usually at least 4 or 5 Highers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Advanced Highers – </a:t>
            </a:r>
            <a:r>
              <a:rPr lang="en-GB" sz="2800" b="1" dirty="0" smtClean="0">
                <a:latin typeface="+mj-lt"/>
              </a:rPr>
              <a:t>depends on institution</a:t>
            </a:r>
          </a:p>
          <a:p>
            <a:pPr marL="0" indent="0">
              <a:buNone/>
            </a:pPr>
            <a:endParaRPr lang="en-GB" sz="2800" dirty="0">
              <a:latin typeface="+mj-lt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+mj-lt"/>
              </a:rPr>
              <a:t>College</a:t>
            </a:r>
            <a:r>
              <a:rPr lang="en-GB" sz="2800" dirty="0" smtClean="0">
                <a:latin typeface="+mj-lt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+mj-lt"/>
              </a:rPr>
              <a:t>End of S5/6 –Usually between 1-3 Highers</a:t>
            </a:r>
            <a:endParaRPr lang="en-GB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3000" dirty="0" smtClean="0">
              <a:latin typeface="+mj-lt"/>
              <a:hlinkClick r:id="rId3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000" dirty="0" smtClean="0">
                <a:latin typeface="+mj-lt"/>
                <a:hlinkClick r:id="rId3"/>
              </a:rPr>
              <a:t>http</a:t>
            </a:r>
            <a:r>
              <a:rPr lang="en-GB" sz="3000" dirty="0">
                <a:latin typeface="+mj-lt"/>
                <a:hlinkClick r:id="rId3"/>
              </a:rPr>
              <a:t>://www.myworldofwork.co.uk/content/college-or-university</a:t>
            </a:r>
            <a:endParaRPr lang="en-GB" sz="3000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5536" y="365127"/>
            <a:ext cx="8119814" cy="975642"/>
          </a:xfrm>
        </p:spPr>
        <p:txBody>
          <a:bodyPr/>
          <a:lstStyle/>
          <a:p>
            <a:pPr eaLnBrk="1" hangingPunct="1"/>
            <a:r>
              <a:rPr lang="en-GB" dirty="0" smtClean="0"/>
              <a:t>General Information on UCAS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535" y="1825625"/>
            <a:ext cx="8457909" cy="4351338"/>
          </a:xfrm>
        </p:spPr>
        <p:txBody>
          <a:bodyPr/>
          <a:lstStyle/>
          <a:p>
            <a:pPr eaLnBrk="1" hangingPunct="1"/>
            <a:r>
              <a:rPr lang="en-GB" sz="3000" dirty="0" smtClean="0">
                <a:latin typeface="+mj-lt"/>
              </a:rPr>
              <a:t>Number of choices – </a:t>
            </a:r>
            <a:r>
              <a:rPr lang="en-GB" sz="3000" dirty="0" smtClean="0">
                <a:solidFill>
                  <a:srgbClr val="FF0000"/>
                </a:solidFill>
                <a:latin typeface="+mj-lt"/>
              </a:rPr>
              <a:t>5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Cost- </a:t>
            </a:r>
            <a:r>
              <a:rPr lang="en-GB" sz="3000" dirty="0" smtClean="0">
                <a:solidFill>
                  <a:srgbClr val="FF0000"/>
                </a:solidFill>
                <a:latin typeface="+mj-lt"/>
              </a:rPr>
              <a:t>£23 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Simultaneous consideration 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Medicine / Dentistry / Veterinary Medicine – </a:t>
            </a:r>
            <a:r>
              <a:rPr lang="en-GB" sz="3000" dirty="0" smtClean="0">
                <a:solidFill>
                  <a:srgbClr val="FF0000"/>
                </a:solidFill>
                <a:latin typeface="+mj-lt"/>
              </a:rPr>
              <a:t>4 choices + 1 extra choice for another course</a:t>
            </a:r>
          </a:p>
          <a:p>
            <a:pPr eaLnBrk="1" hangingPunct="1"/>
            <a:r>
              <a:rPr lang="en-GB" sz="3000" dirty="0" smtClean="0">
                <a:latin typeface="+mj-lt"/>
              </a:rPr>
              <a:t>1 application per cycle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84" y="5301208"/>
            <a:ext cx="2871862" cy="1365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23528" y="332657"/>
            <a:ext cx="8191822" cy="576063"/>
          </a:xfrm>
        </p:spPr>
        <p:txBody>
          <a:bodyPr/>
          <a:lstStyle/>
          <a:p>
            <a:pPr eaLnBrk="1" hangingPunct="1"/>
            <a:r>
              <a:rPr lang="en-GB" dirty="0" smtClean="0"/>
              <a:t>Deadlines – UCAS Apply 2017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72217"/>
              </p:ext>
            </p:extLst>
          </p:nvPr>
        </p:nvGraphicFramePr>
        <p:xfrm>
          <a:off x="179512" y="1412776"/>
          <a:ext cx="87849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71"/>
                <a:gridCol w="55790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Date</a:t>
                      </a:r>
                      <a:endParaRPr lang="en-GB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Deadline Set: </a:t>
                      </a:r>
                      <a:endParaRPr lang="en-GB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Monday 5</a:t>
                      </a:r>
                      <a:r>
                        <a:rPr lang="en-GB" sz="2000" baseline="30000" dirty="0" smtClean="0">
                          <a:latin typeface="+mj-lt"/>
                        </a:rPr>
                        <a:t>th</a:t>
                      </a:r>
                      <a:r>
                        <a:rPr lang="en-GB" sz="2000" dirty="0" smtClean="0">
                          <a:latin typeface="+mj-lt"/>
                        </a:rPr>
                        <a:t> September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First draft of Personal Statements for pupils applying</a:t>
                      </a:r>
                      <a:r>
                        <a:rPr lang="en-GB" sz="2000" baseline="0" dirty="0" smtClean="0">
                          <a:latin typeface="+mj-lt"/>
                        </a:rPr>
                        <a:t> to Medicine, Dentistry, Veterinary Studies, Oxford or Cambridge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aseline="0" dirty="0" smtClean="0">
                          <a:latin typeface="+mj-lt"/>
                        </a:rPr>
                        <a:t>Wednesday 14</a:t>
                      </a:r>
                      <a:r>
                        <a:rPr lang="en-GB" sz="2000" baseline="30000" dirty="0" smtClean="0">
                          <a:latin typeface="+mj-lt"/>
                        </a:rPr>
                        <a:t>th</a:t>
                      </a:r>
                      <a:r>
                        <a:rPr lang="en-GB" sz="2000" baseline="0" dirty="0" smtClean="0">
                          <a:latin typeface="+mj-lt"/>
                        </a:rPr>
                        <a:t> September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Higher</a:t>
                      </a:r>
                      <a:r>
                        <a:rPr lang="en-GB" sz="2000" baseline="0" dirty="0" smtClean="0">
                          <a:latin typeface="+mj-lt"/>
                        </a:rPr>
                        <a:t> Education Convention – SSE Hydro Glasgow</a:t>
                      </a:r>
                    </a:p>
                    <a:p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Wednesday 14</a:t>
                      </a:r>
                      <a:r>
                        <a:rPr lang="en-GB" sz="2000" baseline="30000" dirty="0" smtClean="0">
                          <a:latin typeface="+mj-lt"/>
                        </a:rPr>
                        <a:t>th</a:t>
                      </a:r>
                      <a:r>
                        <a:rPr lang="en-GB" sz="2000" baseline="0" dirty="0" smtClean="0">
                          <a:latin typeface="+mj-lt"/>
                        </a:rPr>
                        <a:t> </a:t>
                      </a:r>
                      <a:r>
                        <a:rPr lang="en-GB" sz="2000" dirty="0" smtClean="0">
                          <a:latin typeface="+mj-lt"/>
                        </a:rPr>
                        <a:t>September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First draft of Personal Statement</a:t>
                      </a:r>
                      <a:r>
                        <a:rPr lang="en-GB" sz="2000" baseline="0" dirty="0" smtClean="0">
                          <a:latin typeface="+mj-lt"/>
                        </a:rPr>
                        <a:t> for all other applicants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Friday 7</a:t>
                      </a:r>
                      <a:r>
                        <a:rPr lang="en-GB" sz="2000" baseline="30000" dirty="0" smtClean="0">
                          <a:latin typeface="+mj-lt"/>
                        </a:rPr>
                        <a:t>th</a:t>
                      </a:r>
                      <a:r>
                        <a:rPr lang="en-GB" sz="2000" baseline="0" dirty="0" smtClean="0">
                          <a:latin typeface="+mj-lt"/>
                        </a:rPr>
                        <a:t> October 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All</a:t>
                      </a:r>
                      <a:r>
                        <a:rPr lang="en-GB" sz="2000" baseline="0" dirty="0" smtClean="0">
                          <a:latin typeface="+mj-lt"/>
                        </a:rPr>
                        <a:t> applications to Medicine, Dentistry, Veterinary Studies, Oxford or Cambridge submitted to UCAS </a:t>
                      </a:r>
                    </a:p>
                    <a:p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Friday 25</a:t>
                      </a:r>
                      <a:r>
                        <a:rPr lang="en-GB" sz="2000" baseline="30000" dirty="0" smtClean="0">
                          <a:latin typeface="+mj-lt"/>
                        </a:rPr>
                        <a:t>th</a:t>
                      </a:r>
                      <a:r>
                        <a:rPr lang="en-GB" sz="2000" dirty="0" smtClean="0">
                          <a:latin typeface="+mj-lt"/>
                        </a:rPr>
                        <a:t> November 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All other applicants submitted to UCAS </a:t>
                      </a:r>
                    </a:p>
                    <a:p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January 2017</a:t>
                      </a:r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j-lt"/>
                        </a:rPr>
                        <a:t>College Applications</a:t>
                      </a:r>
                      <a:r>
                        <a:rPr lang="en-GB" sz="2000" baseline="0" dirty="0" smtClean="0">
                          <a:latin typeface="+mj-lt"/>
                        </a:rPr>
                        <a:t> will begin during January. </a:t>
                      </a:r>
                    </a:p>
                    <a:p>
                      <a:endParaRPr lang="en-GB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840" y="116632"/>
            <a:ext cx="819232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763</Words>
  <Application>Microsoft Office PowerPoint</Application>
  <PresentationFormat>On-screen Show (4:3)</PresentationFormat>
  <Paragraphs>117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Which Way Now –  Information Evening </vt:lpstr>
      <vt:lpstr>Format of the evening </vt:lpstr>
      <vt:lpstr>Tracking of Progress in the Senior School </vt:lpstr>
      <vt:lpstr>Target Setting with S5/6 Pupils </vt:lpstr>
      <vt:lpstr>SQA Post Results Service </vt:lpstr>
      <vt:lpstr>College or University? </vt:lpstr>
      <vt:lpstr>College or University Entry Requirements: </vt:lpstr>
      <vt:lpstr>General Information on UCAS </vt:lpstr>
      <vt:lpstr>Deadlines – UCAS Apply 2017  </vt:lpstr>
      <vt:lpstr>Choosing Courses </vt:lpstr>
      <vt:lpstr>The Process…</vt:lpstr>
      <vt:lpstr>Support and Advice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S6 Transitions</dc:title>
  <dc:creator>Alan Forrester</dc:creator>
  <cp:lastModifiedBy>LForrester</cp:lastModifiedBy>
  <cp:revision>55</cp:revision>
  <cp:lastPrinted>2014-09-11T15:22:29Z</cp:lastPrinted>
  <dcterms:created xsi:type="dcterms:W3CDTF">2011-09-17T15:21:44Z</dcterms:created>
  <dcterms:modified xsi:type="dcterms:W3CDTF">2016-09-15T17:22:12Z</dcterms:modified>
</cp:coreProperties>
</file>