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327" r:id="rId3"/>
    <p:sldId id="258" r:id="rId4"/>
    <p:sldId id="275" r:id="rId5"/>
    <p:sldId id="328" r:id="rId6"/>
    <p:sldId id="29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40" r:id="rId15"/>
    <p:sldId id="342" r:id="rId16"/>
    <p:sldId id="341" r:id="rId17"/>
    <p:sldId id="344" r:id="rId18"/>
    <p:sldId id="343" r:id="rId19"/>
    <p:sldId id="336" r:id="rId20"/>
    <p:sldId id="337" r:id="rId21"/>
    <p:sldId id="345" r:id="rId22"/>
    <p:sldId id="348" r:id="rId23"/>
    <p:sldId id="338" r:id="rId24"/>
    <p:sldId id="339" r:id="rId25"/>
    <p:sldId id="346" r:id="rId26"/>
    <p:sldId id="347" r:id="rId27"/>
    <p:sldId id="349" r:id="rId28"/>
    <p:sldId id="350" r:id="rId29"/>
    <p:sldId id="35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3601-11FB-4BDE-8559-7E4CBE77D555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F9F30-5599-4C63-9ADC-289BDA44BD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707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12160" cy="6858000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036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0" b="1" smtClean="0">
                <a:latin typeface="Arial Black" pitchFamily="34" charset="0"/>
              </a:rPr>
              <a:t>National 4/5</a:t>
            </a:r>
            <a:r>
              <a:rPr lang="en-GB" sz="7500" b="1" dirty="0" smtClean="0">
                <a:latin typeface="Arial Black" pitchFamily="34" charset="0"/>
              </a:rPr>
              <a:t/>
            </a:r>
            <a:br>
              <a:rPr lang="en-GB" sz="7500" b="1" dirty="0" smtClean="0">
                <a:latin typeface="Arial Black" pitchFamily="34" charset="0"/>
              </a:rPr>
            </a:br>
            <a:r>
              <a:rPr lang="en-GB" sz="7500" b="1" dirty="0" smtClean="0">
                <a:latin typeface="Arial Black" pitchFamily="34" charset="0"/>
              </a:rPr>
              <a:t>Spanish</a:t>
            </a:r>
          </a:p>
          <a:p>
            <a:pPr algn="ctr"/>
            <a:r>
              <a:rPr lang="en-GB" sz="7500" b="1" dirty="0" smtClean="0">
                <a:latin typeface="Arial Black" pitchFamily="34" charset="0"/>
              </a:rPr>
              <a:t>Unit 2</a:t>
            </a:r>
          </a:p>
          <a:p>
            <a:pPr algn="ctr"/>
            <a:endParaRPr lang="en-GB" sz="7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9878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429000"/>
            <a:ext cx="29158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429000"/>
            <a:ext cx="32403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Autofit/>
          </a:bodyPr>
          <a:lstStyle/>
          <a:p>
            <a:r>
              <a:rPr lang="en-GB" sz="2400" b="1" u="sng" dirty="0" smtClean="0"/>
              <a:t>ACTIVIDAD 5: ¿EL CAMPO O LA CIUDAD?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2000" b="1" dirty="0" smtClean="0"/>
              <a:t>Work with a partner! Do these adjectives describe the town or the countryside? Put them into two lists:</a:t>
            </a:r>
          </a:p>
          <a:p>
            <a:pPr algn="ctr"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b="1" u="sng" dirty="0" smtClean="0"/>
              <a:t>EL CAMPO</a:t>
            </a:r>
            <a:r>
              <a:rPr lang="en-GB" sz="2000" b="1" dirty="0" smtClean="0"/>
              <a:t>	</a:t>
            </a:r>
            <a:r>
              <a:rPr lang="en-GB" sz="2000" dirty="0" smtClean="0"/>
              <a:t>					</a:t>
            </a:r>
            <a:r>
              <a:rPr lang="en-GB" sz="2000" b="1" u="sng" dirty="0" smtClean="0"/>
              <a:t>LA CIUDAD</a:t>
            </a:r>
          </a:p>
          <a:p>
            <a:pPr algn="ctr">
              <a:buNone/>
            </a:pPr>
            <a:r>
              <a:rPr lang="en-GB" sz="2200" dirty="0" err="1" smtClean="0"/>
              <a:t>animado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aburrido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pequeño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pintoresco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interesante</a:t>
            </a:r>
            <a:endParaRPr lang="en-GB" sz="2200" dirty="0" smtClean="0"/>
          </a:p>
          <a:p>
            <a:pPr algn="ctr">
              <a:buNone/>
            </a:pPr>
            <a:r>
              <a:rPr lang="en-GB" sz="2200" dirty="0" err="1" smtClean="0"/>
              <a:t>ruidoso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feo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turístico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grande</a:t>
            </a:r>
            <a:endParaRPr lang="en-GB" sz="2200" dirty="0" smtClean="0"/>
          </a:p>
          <a:p>
            <a:pPr algn="ctr">
              <a:buNone/>
            </a:pPr>
            <a:r>
              <a:rPr lang="en-GB" sz="2200" dirty="0" err="1" smtClean="0"/>
              <a:t>tranquilo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moderno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antiguo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err="1" smtClean="0"/>
              <a:t>histórico</a:t>
            </a:r>
            <a:r>
              <a:rPr lang="en-GB" sz="2200" dirty="0" smtClean="0"/>
              <a:t>/a</a:t>
            </a:r>
          </a:p>
          <a:p>
            <a:pPr algn="ctr">
              <a:buNone/>
            </a:pPr>
            <a:r>
              <a:rPr lang="en-GB" sz="2200" dirty="0" smtClean="0"/>
              <a:t>industrial</a:t>
            </a:r>
            <a:endParaRPr lang="en-GB" sz="2000" dirty="0"/>
          </a:p>
        </p:txBody>
      </p:sp>
      <p:pic>
        <p:nvPicPr>
          <p:cNvPr id="11" name="Picture 3" descr="C:\Users\Rachel\AppData\Local\Microsoft\Windows\Temporary Internet Files\Content.IE5\ERAER3R2\MP9004327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166342" cy="2376264"/>
          </a:xfrm>
          <a:prstGeom prst="rect">
            <a:avLst/>
          </a:prstGeom>
          <a:noFill/>
        </p:spPr>
      </p:pic>
      <p:pic>
        <p:nvPicPr>
          <p:cNvPr id="12" name="Picture 5" descr="C:\Users\Rachel\AppData\Local\Microsoft\Windows\Temporary Internet Files\Content.IE5\PY3I1XE4\MP9004330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636912"/>
            <a:ext cx="33483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6: LO BUENO Y LO MALO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dirty="0" smtClean="0"/>
              <a:t>Work with a partner! What are these places like? Read the information and then find the phrases in the texts:</a:t>
            </a:r>
          </a:p>
          <a:p>
            <a:pPr>
              <a:buNone/>
            </a:pPr>
            <a:endParaRPr lang="en-GB" sz="1800" b="1" dirty="0" smtClean="0"/>
          </a:p>
          <a:p>
            <a:pPr>
              <a:buNone/>
            </a:pPr>
            <a:r>
              <a:rPr lang="en-GB" sz="1800" dirty="0" smtClean="0"/>
              <a:t>1. “Vivo en un pueblo </a:t>
            </a:r>
            <a:r>
              <a:rPr lang="en-GB" sz="1800" dirty="0" err="1" smtClean="0"/>
              <a:t>muy</a:t>
            </a:r>
            <a:r>
              <a:rPr lang="en-GB" sz="1800" dirty="0" smtClean="0"/>
              <a:t> </a:t>
            </a:r>
            <a:r>
              <a:rPr lang="en-GB" sz="1800" dirty="0" err="1" smtClean="0"/>
              <a:t>pequeño</a:t>
            </a:r>
            <a:r>
              <a:rPr lang="en-GB" sz="1800" dirty="0" smtClean="0"/>
              <a:t> en el campo. Me </a:t>
            </a:r>
            <a:r>
              <a:rPr lang="en-GB" sz="1800" dirty="0" err="1" smtClean="0"/>
              <a:t>gusta</a:t>
            </a:r>
            <a:r>
              <a:rPr lang="en-GB" sz="1800" dirty="0" smtClean="0"/>
              <a:t> mucho </a:t>
            </a:r>
            <a:r>
              <a:rPr lang="en-GB" sz="1800" dirty="0" err="1" smtClean="0"/>
              <a:t>vivir</a:t>
            </a:r>
            <a:r>
              <a:rPr lang="en-GB" sz="1800" dirty="0" smtClean="0"/>
              <a:t> </a:t>
            </a:r>
            <a:r>
              <a:rPr lang="en-GB" sz="1800" dirty="0" err="1" smtClean="0"/>
              <a:t>aquí</a:t>
            </a:r>
            <a:r>
              <a:rPr lang="en-GB" sz="1800" dirty="0" smtClean="0"/>
              <a:t> – lo </a:t>
            </a:r>
            <a:r>
              <a:rPr lang="en-GB" sz="1800" dirty="0" err="1" smtClean="0"/>
              <a:t>bueno</a:t>
            </a:r>
            <a:r>
              <a:rPr lang="en-GB" sz="1800" dirty="0" smtClean="0"/>
              <a:t> </a:t>
            </a:r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muy</a:t>
            </a:r>
            <a:r>
              <a:rPr lang="en-GB" sz="1800" dirty="0" smtClean="0"/>
              <a:t> </a:t>
            </a:r>
            <a:r>
              <a:rPr lang="en-GB" sz="1800" dirty="0" err="1" smtClean="0"/>
              <a:t>tranquilo</a:t>
            </a:r>
            <a:r>
              <a:rPr lang="en-GB" sz="1800" dirty="0" smtClean="0"/>
              <a:t> y </a:t>
            </a:r>
            <a:r>
              <a:rPr lang="en-GB" sz="1800" dirty="0" err="1" smtClean="0"/>
              <a:t>está</a:t>
            </a:r>
            <a:r>
              <a:rPr lang="en-GB" sz="1800" dirty="0" smtClean="0"/>
              <a:t> </a:t>
            </a:r>
            <a:r>
              <a:rPr lang="en-GB" sz="1800" dirty="0" err="1" smtClean="0"/>
              <a:t>cerca</a:t>
            </a:r>
            <a:r>
              <a:rPr lang="en-GB" sz="1800" dirty="0" smtClean="0"/>
              <a:t> de la </a:t>
            </a:r>
            <a:r>
              <a:rPr lang="en-GB" sz="1800" dirty="0" err="1" smtClean="0"/>
              <a:t>naturaleza</a:t>
            </a:r>
            <a:r>
              <a:rPr lang="en-GB" sz="1800" dirty="0" smtClean="0"/>
              <a:t>. Sin embargo, lo </a:t>
            </a:r>
            <a:r>
              <a:rPr lang="en-GB" sz="1800" dirty="0" err="1" smtClean="0"/>
              <a:t>malo</a:t>
            </a:r>
            <a:r>
              <a:rPr lang="en-GB" sz="1800" dirty="0" smtClean="0"/>
              <a:t> </a:t>
            </a:r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es</a:t>
            </a:r>
            <a:r>
              <a:rPr lang="en-GB" sz="1800" dirty="0" smtClean="0"/>
              <a:t> un </a:t>
            </a:r>
            <a:r>
              <a:rPr lang="en-GB" sz="1800" dirty="0" err="1" smtClean="0"/>
              <a:t>poco</a:t>
            </a:r>
            <a:r>
              <a:rPr lang="en-GB" sz="1800" dirty="0" smtClean="0"/>
              <a:t> </a:t>
            </a:r>
            <a:r>
              <a:rPr lang="en-GB" sz="1800" dirty="0" err="1" smtClean="0"/>
              <a:t>aburrido</a:t>
            </a:r>
            <a:r>
              <a:rPr lang="en-GB" sz="1800" dirty="0" smtClean="0"/>
              <a:t> a </a:t>
            </a:r>
            <a:r>
              <a:rPr lang="en-GB" sz="1800" dirty="0" err="1" smtClean="0"/>
              <a:t>veces</a:t>
            </a:r>
            <a:r>
              <a:rPr lang="en-GB" sz="1800" dirty="0" smtClean="0"/>
              <a:t>.”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2. “Vivo en </a:t>
            </a:r>
            <a:r>
              <a:rPr lang="en-GB" sz="1800" dirty="0" err="1" smtClean="0"/>
              <a:t>una</a:t>
            </a:r>
            <a:r>
              <a:rPr lang="en-GB" sz="1800" dirty="0" smtClean="0"/>
              <a:t> ciudad </a:t>
            </a:r>
            <a:r>
              <a:rPr lang="en-GB" sz="1800" dirty="0" err="1" smtClean="0"/>
              <a:t>muy</a:t>
            </a:r>
            <a:r>
              <a:rPr lang="en-GB" sz="1800" dirty="0" smtClean="0"/>
              <a:t> </a:t>
            </a:r>
            <a:r>
              <a:rPr lang="en-GB" sz="1800" dirty="0" err="1" smtClean="0"/>
              <a:t>grande</a:t>
            </a:r>
            <a:r>
              <a:rPr lang="en-GB" sz="1800" dirty="0" smtClean="0"/>
              <a:t>, y me </a:t>
            </a:r>
            <a:r>
              <a:rPr lang="en-GB" sz="1800" dirty="0" err="1" smtClean="0"/>
              <a:t>encanta</a:t>
            </a:r>
            <a:r>
              <a:rPr lang="en-GB" sz="1800" dirty="0" smtClean="0"/>
              <a:t> </a:t>
            </a:r>
            <a:r>
              <a:rPr lang="en-GB" sz="1800" dirty="0" err="1" smtClean="0"/>
              <a:t>vivir</a:t>
            </a:r>
            <a:r>
              <a:rPr lang="en-GB" sz="1800" dirty="0" smtClean="0"/>
              <a:t> </a:t>
            </a:r>
            <a:r>
              <a:rPr lang="en-GB" sz="1800" dirty="0" err="1" smtClean="0"/>
              <a:t>aquí</a:t>
            </a:r>
            <a:r>
              <a:rPr lang="en-GB" sz="1800" dirty="0" smtClean="0"/>
              <a:t>. Lo </a:t>
            </a:r>
            <a:r>
              <a:rPr lang="en-GB" sz="1800" dirty="0" err="1" smtClean="0"/>
              <a:t>bueno</a:t>
            </a:r>
            <a:r>
              <a:rPr lang="en-GB" sz="1800" dirty="0" smtClean="0"/>
              <a:t> </a:t>
            </a:r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hay un </a:t>
            </a:r>
            <a:r>
              <a:rPr lang="en-GB" sz="1800" dirty="0" err="1" smtClean="0"/>
              <a:t>montón</a:t>
            </a:r>
            <a:r>
              <a:rPr lang="en-GB" sz="1800" dirty="0" smtClean="0"/>
              <a:t> de </a:t>
            </a:r>
            <a:r>
              <a:rPr lang="en-GB" sz="1800" dirty="0" err="1" smtClean="0"/>
              <a:t>diversiones</a:t>
            </a:r>
            <a:r>
              <a:rPr lang="en-GB" sz="1800" dirty="0" smtClean="0"/>
              <a:t> y </a:t>
            </a:r>
            <a:r>
              <a:rPr lang="en-GB" sz="1800" dirty="0" err="1" smtClean="0"/>
              <a:t>nunca</a:t>
            </a:r>
            <a:r>
              <a:rPr lang="en-GB" sz="1800" dirty="0" smtClean="0"/>
              <a:t> </a:t>
            </a:r>
            <a:r>
              <a:rPr lang="en-GB" sz="1800" dirty="0" err="1" smtClean="0"/>
              <a:t>te</a:t>
            </a:r>
            <a:r>
              <a:rPr lang="en-GB" sz="1800" dirty="0" smtClean="0"/>
              <a:t> </a:t>
            </a:r>
            <a:r>
              <a:rPr lang="en-GB" sz="1800" dirty="0" err="1" smtClean="0"/>
              <a:t>aburres</a:t>
            </a:r>
            <a:r>
              <a:rPr lang="en-GB" sz="1800" dirty="0" smtClean="0"/>
              <a:t>. Sin embargo, lo </a:t>
            </a:r>
            <a:r>
              <a:rPr lang="en-GB" sz="1800" dirty="0" err="1" smtClean="0"/>
              <a:t>malo</a:t>
            </a:r>
            <a:r>
              <a:rPr lang="en-GB" sz="1800" dirty="0" smtClean="0"/>
              <a:t> </a:t>
            </a:r>
            <a:r>
              <a:rPr lang="en-GB" sz="1800" dirty="0" err="1" smtClean="0"/>
              <a:t>es</a:t>
            </a:r>
            <a:r>
              <a:rPr lang="en-GB" sz="1800" dirty="0" smtClean="0"/>
              <a:t> el </a:t>
            </a:r>
            <a:r>
              <a:rPr lang="en-GB" sz="1800" dirty="0" err="1" smtClean="0"/>
              <a:t>ruido</a:t>
            </a:r>
            <a:r>
              <a:rPr lang="en-GB" sz="1800" dirty="0" smtClean="0"/>
              <a:t> y el </a:t>
            </a:r>
            <a:r>
              <a:rPr lang="en-GB" sz="1800" dirty="0" err="1" smtClean="0"/>
              <a:t>tráfico</a:t>
            </a:r>
            <a:r>
              <a:rPr lang="en-GB" sz="1800" dirty="0" smtClean="0"/>
              <a:t> en </a:t>
            </a:r>
            <a:r>
              <a:rPr lang="en-GB" sz="1800" dirty="0" err="1" smtClean="0"/>
              <a:t>las</a:t>
            </a:r>
            <a:r>
              <a:rPr lang="en-GB" sz="1800" dirty="0" smtClean="0"/>
              <a:t> </a:t>
            </a:r>
            <a:r>
              <a:rPr lang="en-GB" sz="1800" dirty="0" err="1" smtClean="0"/>
              <a:t>calles</a:t>
            </a:r>
            <a:r>
              <a:rPr lang="en-GB" sz="1800" dirty="0" smtClean="0"/>
              <a:t>.”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3. “Vivo en un pueblo </a:t>
            </a:r>
            <a:r>
              <a:rPr lang="en-GB" sz="1800" dirty="0" err="1" smtClean="0"/>
              <a:t>bastante</a:t>
            </a:r>
            <a:r>
              <a:rPr lang="en-GB" sz="1800" dirty="0" smtClean="0"/>
              <a:t> </a:t>
            </a:r>
            <a:r>
              <a:rPr lang="en-GB" sz="1800" dirty="0" err="1" smtClean="0"/>
              <a:t>pequeño</a:t>
            </a:r>
            <a:r>
              <a:rPr lang="en-GB" sz="1800" dirty="0" smtClean="0"/>
              <a:t> en el campo, </a:t>
            </a:r>
            <a:r>
              <a:rPr lang="en-GB" sz="1800" dirty="0" err="1" smtClean="0"/>
              <a:t>pero</a:t>
            </a:r>
            <a:r>
              <a:rPr lang="en-GB" sz="1800" dirty="0" smtClean="0"/>
              <a:t> mi pueblo </a:t>
            </a:r>
            <a:r>
              <a:rPr lang="en-GB" sz="1800" dirty="0" err="1" smtClean="0"/>
              <a:t>está</a:t>
            </a:r>
            <a:r>
              <a:rPr lang="en-GB" sz="1800" dirty="0" smtClean="0"/>
              <a:t> </a:t>
            </a:r>
            <a:r>
              <a:rPr lang="en-GB" sz="1800" dirty="0" err="1" smtClean="0"/>
              <a:t>bastante</a:t>
            </a:r>
            <a:r>
              <a:rPr lang="en-GB" sz="1800" dirty="0" smtClean="0"/>
              <a:t> </a:t>
            </a:r>
            <a:r>
              <a:rPr lang="en-GB" sz="1800" dirty="0" err="1" smtClean="0"/>
              <a:t>cerca</a:t>
            </a:r>
            <a:r>
              <a:rPr lang="en-GB" sz="1800" dirty="0" smtClean="0"/>
              <a:t> de </a:t>
            </a:r>
            <a:r>
              <a:rPr lang="en-GB" sz="1800" dirty="0" err="1" smtClean="0"/>
              <a:t>una</a:t>
            </a:r>
            <a:r>
              <a:rPr lang="en-GB" sz="1800" dirty="0" smtClean="0"/>
              <a:t> ciudad. Lo </a:t>
            </a:r>
            <a:r>
              <a:rPr lang="en-GB" sz="1800" dirty="0" err="1" smtClean="0"/>
              <a:t>bueno</a:t>
            </a:r>
            <a:r>
              <a:rPr lang="en-GB" sz="1800" dirty="0" smtClean="0"/>
              <a:t> </a:t>
            </a:r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es</a:t>
            </a:r>
            <a:r>
              <a:rPr lang="en-GB" sz="1800" dirty="0" smtClean="0"/>
              <a:t> </a:t>
            </a:r>
            <a:r>
              <a:rPr lang="en-GB" sz="1800" dirty="0" err="1" smtClean="0"/>
              <a:t>pintoresco</a:t>
            </a:r>
            <a:r>
              <a:rPr lang="en-GB" sz="1800" dirty="0" smtClean="0"/>
              <a:t>, </a:t>
            </a:r>
            <a:r>
              <a:rPr lang="en-GB" sz="1800" dirty="0" err="1" smtClean="0"/>
              <a:t>pero</a:t>
            </a:r>
            <a:r>
              <a:rPr lang="en-GB" sz="1800" dirty="0" smtClean="0"/>
              <a:t>  </a:t>
            </a:r>
            <a:r>
              <a:rPr lang="en-GB" sz="1800" dirty="0" err="1" smtClean="0"/>
              <a:t>también</a:t>
            </a:r>
            <a:r>
              <a:rPr lang="en-GB" sz="1800" dirty="0" smtClean="0"/>
              <a:t> se </a:t>
            </a:r>
            <a:r>
              <a:rPr lang="en-GB" sz="1800" dirty="0" err="1" smtClean="0"/>
              <a:t>puede</a:t>
            </a:r>
            <a:r>
              <a:rPr lang="en-GB" sz="1800" dirty="0" smtClean="0"/>
              <a:t> </a:t>
            </a:r>
            <a:r>
              <a:rPr lang="en-GB" sz="1800" dirty="0" err="1" smtClean="0"/>
              <a:t>aprovechar</a:t>
            </a:r>
            <a:r>
              <a:rPr lang="en-GB" sz="1800" dirty="0" smtClean="0"/>
              <a:t> de </a:t>
            </a:r>
            <a:r>
              <a:rPr lang="en-GB" sz="1800" dirty="0" err="1" smtClean="0"/>
              <a:t>las</a:t>
            </a:r>
            <a:r>
              <a:rPr lang="en-GB" sz="1800" dirty="0" smtClean="0"/>
              <a:t> </a:t>
            </a:r>
            <a:r>
              <a:rPr lang="en-GB" sz="1800" dirty="0" err="1" smtClean="0"/>
              <a:t>diversiones</a:t>
            </a:r>
            <a:r>
              <a:rPr lang="en-GB" sz="1800" dirty="0" smtClean="0"/>
              <a:t> de la ciudad. </a:t>
            </a:r>
            <a:r>
              <a:rPr lang="en-GB" sz="1800" dirty="0" err="1" smtClean="0"/>
              <a:t>Tengo</a:t>
            </a:r>
            <a:r>
              <a:rPr lang="en-GB" sz="1800" dirty="0" smtClean="0"/>
              <a:t> </a:t>
            </a:r>
            <a:r>
              <a:rPr lang="en-GB" sz="1800" dirty="0" err="1" smtClean="0"/>
              <a:t>suerte</a:t>
            </a:r>
            <a:r>
              <a:rPr lang="en-GB" sz="1800" dirty="0" smtClean="0"/>
              <a:t> </a:t>
            </a:r>
            <a:r>
              <a:rPr lang="en-GB" sz="1800" dirty="0" err="1" smtClean="0"/>
              <a:t>porque</a:t>
            </a:r>
            <a:r>
              <a:rPr lang="en-GB" sz="1800" dirty="0" smtClean="0"/>
              <a:t> ¡no hay </a:t>
            </a:r>
            <a:r>
              <a:rPr lang="en-GB" sz="1800" dirty="0" err="1" smtClean="0"/>
              <a:t>desventajas</a:t>
            </a:r>
            <a:r>
              <a:rPr lang="en-GB" sz="1800" dirty="0" smtClean="0"/>
              <a:t>!”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b="1" dirty="0" smtClean="0"/>
              <a:t>The good thing is that…	However		The bad thing is that…	Sometimes</a:t>
            </a:r>
          </a:p>
          <a:p>
            <a:pPr>
              <a:buNone/>
            </a:pPr>
            <a:r>
              <a:rPr lang="en-GB" sz="1800" b="1" dirty="0" smtClean="0"/>
              <a:t>There’s loads to do		You never get bored	My town is quite near a city</a:t>
            </a:r>
          </a:p>
          <a:p>
            <a:pPr>
              <a:buNone/>
            </a:pPr>
            <a:r>
              <a:rPr lang="en-GB" sz="1800" b="1" dirty="0" smtClean="0"/>
              <a:t>You can take advantage of 	I am lucky	There are no disadvantages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</p:txBody>
      </p:sp>
      <p:pic>
        <p:nvPicPr>
          <p:cNvPr id="4" name="Picture 3" descr="C:\Users\Rachel\AppData\Local\Microsoft\Windows\Temporary Internet Files\Content.IE5\ERAER3R2\MP9004327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438150" cy="764704"/>
          </a:xfrm>
          <a:prstGeom prst="rect">
            <a:avLst/>
          </a:prstGeom>
          <a:noFill/>
        </p:spPr>
      </p:pic>
      <p:pic>
        <p:nvPicPr>
          <p:cNvPr id="5" name="Picture 5" descr="C:\Users\Rachel\AppData\Local\Microsoft\Windows\Temporary Internet Files\Content.IE5\PY3I1XE4\MP9004330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8641"/>
            <a:ext cx="1544216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7: COMPARACIONES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2000" b="1" dirty="0" smtClean="0"/>
              <a:t>Work with a partner! Match up the comparisons Spanish – English, then use the structure to write some of your own! </a:t>
            </a:r>
          </a:p>
          <a:p>
            <a:pPr algn="ctr">
              <a:buNone/>
            </a:pPr>
            <a:endParaRPr lang="en-GB" sz="2000" b="1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Glasgow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grande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Ayr.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La </a:t>
            </a:r>
            <a:r>
              <a:rPr lang="en-GB" sz="2000" dirty="0" err="1" smtClean="0"/>
              <a:t>vida</a:t>
            </a:r>
            <a:r>
              <a:rPr lang="en-GB" sz="2000" dirty="0" smtClean="0"/>
              <a:t> </a:t>
            </a:r>
            <a:r>
              <a:rPr lang="en-GB" sz="2000" dirty="0" err="1" smtClean="0"/>
              <a:t>nocturna</a:t>
            </a:r>
            <a:r>
              <a:rPr lang="en-GB" sz="2000" dirty="0" smtClean="0"/>
              <a:t> en </a:t>
            </a:r>
            <a:r>
              <a:rPr lang="en-GB" sz="2000" dirty="0" err="1" smtClean="0"/>
              <a:t>Edimburgo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mejor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en Perth.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El </a:t>
            </a:r>
            <a:r>
              <a:rPr lang="en-GB" sz="2000" dirty="0" err="1" smtClean="0"/>
              <a:t>monumento</a:t>
            </a:r>
            <a:r>
              <a:rPr lang="en-GB" sz="2000" dirty="0" smtClean="0"/>
              <a:t> de Wallace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menos</a:t>
            </a:r>
            <a:r>
              <a:rPr lang="en-GB" sz="2000" dirty="0" smtClean="0"/>
              <a:t> </a:t>
            </a:r>
            <a:r>
              <a:rPr lang="en-GB" sz="2000" dirty="0" err="1" smtClean="0"/>
              <a:t>interesante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el </a:t>
            </a:r>
            <a:r>
              <a:rPr lang="en-GB" sz="2000" dirty="0" err="1" smtClean="0"/>
              <a:t>castillo</a:t>
            </a:r>
            <a:r>
              <a:rPr lang="en-GB" sz="2000" dirty="0" smtClean="0"/>
              <a:t> de Stirling.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La </a:t>
            </a:r>
            <a:r>
              <a:rPr lang="en-GB" sz="2000" dirty="0" err="1" smtClean="0"/>
              <a:t>vida</a:t>
            </a:r>
            <a:r>
              <a:rPr lang="en-GB" sz="2000" dirty="0" smtClean="0"/>
              <a:t> en el campo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menos</a:t>
            </a:r>
            <a:r>
              <a:rPr lang="en-GB" sz="2000" dirty="0" smtClean="0"/>
              <a:t> </a:t>
            </a:r>
            <a:r>
              <a:rPr lang="en-GB" sz="2000" dirty="0" err="1" smtClean="0"/>
              <a:t>animada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en la ciudad.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El campo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pintoresco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la ciudad.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El </a:t>
            </a:r>
            <a:r>
              <a:rPr lang="en-GB" sz="2000" dirty="0" err="1" smtClean="0"/>
              <a:t>vandalismo</a:t>
            </a:r>
            <a:r>
              <a:rPr lang="en-GB" sz="2000" dirty="0" smtClean="0"/>
              <a:t> en la ciudad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peor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en el campo.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La </a:t>
            </a:r>
            <a:r>
              <a:rPr lang="en-GB" sz="2000" dirty="0" err="1" smtClean="0"/>
              <a:t>contaminación</a:t>
            </a:r>
            <a:r>
              <a:rPr lang="en-GB" sz="2000" dirty="0" smtClean="0"/>
              <a:t> en la ciudad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peor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en el campo.</a:t>
            </a:r>
          </a:p>
          <a:p>
            <a:pPr marL="457200" indent="-457200">
              <a:buAutoNum type="arabicPeriod"/>
            </a:pPr>
            <a:endParaRPr lang="en-GB" sz="2000" dirty="0" smtClean="0"/>
          </a:p>
          <a:p>
            <a:pPr marL="457200" indent="-457200">
              <a:buAutoNum type="alphaLcPeriod"/>
            </a:pPr>
            <a:r>
              <a:rPr lang="en-GB" sz="2000" dirty="0" smtClean="0"/>
              <a:t>The countryside is more picturesque than the city.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The night life in Edinburgh is better than in Perth.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The pollution in the city is worse than in the country.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Glasgow is bigger than Ayr.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The Wallace Monument is less interesting than Stirling </a:t>
            </a:r>
          </a:p>
          <a:p>
            <a:pPr marL="457200" indent="-457200">
              <a:buNone/>
            </a:pPr>
            <a:r>
              <a:rPr lang="en-GB" sz="2000" dirty="0" smtClean="0"/>
              <a:t>	Castle.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The vandalism in the city is worse than in the country.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Life in the country is less lively than in the city.</a:t>
            </a:r>
            <a:endParaRPr lang="en-GB" sz="2000" dirty="0"/>
          </a:p>
        </p:txBody>
      </p:sp>
      <p:pic>
        <p:nvPicPr>
          <p:cNvPr id="84994" name="Picture 2" descr="C:\Users\Rachel\AppData\Local\Microsoft\Windows\Temporary Internet Files\Content.IE5\PY3I1XE4\MP9004442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068960"/>
            <a:ext cx="2328038" cy="1440160"/>
          </a:xfrm>
          <a:prstGeom prst="rect">
            <a:avLst/>
          </a:prstGeom>
          <a:noFill/>
        </p:spPr>
      </p:pic>
      <p:pic>
        <p:nvPicPr>
          <p:cNvPr id="84995" name="Picture 3" descr="C:\Users\Rachel\AppData\Local\Microsoft\Windows\Temporary Internet Files\Content.IE5\ERAER3R2\MP90044268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797152"/>
            <a:ext cx="237626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8: ¿EL CAMPO O LA CIUDAD?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2000" b="1" dirty="0" smtClean="0"/>
              <a:t>Work with a partner: Read and note as much as you can in English about these people’s opinions. Which do you agree with?</a:t>
            </a:r>
          </a:p>
          <a:p>
            <a:pPr algn="ctr"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dirty="0" smtClean="0"/>
              <a:t>“Vivo en Barcelona </a:t>
            </a:r>
            <a:r>
              <a:rPr lang="en-GB" sz="2000" dirty="0" err="1" smtClean="0"/>
              <a:t>desde</a:t>
            </a:r>
            <a:r>
              <a:rPr lang="en-GB" sz="2000" dirty="0" smtClean="0"/>
              <a:t> </a:t>
            </a:r>
            <a:r>
              <a:rPr lang="en-GB" sz="2000" dirty="0" err="1" smtClean="0"/>
              <a:t>hace</a:t>
            </a:r>
            <a:r>
              <a:rPr lang="en-GB" sz="2000" dirty="0" smtClean="0"/>
              <a:t> </a:t>
            </a:r>
            <a:r>
              <a:rPr lang="en-GB" sz="2000" dirty="0" err="1" smtClean="0"/>
              <a:t>cuatro</a:t>
            </a:r>
            <a:r>
              <a:rPr lang="en-GB" sz="2000" dirty="0" smtClean="0"/>
              <a:t> </a:t>
            </a:r>
            <a:r>
              <a:rPr lang="en-GB" sz="2000" dirty="0" err="1" smtClean="0"/>
              <a:t>años</a:t>
            </a:r>
            <a:r>
              <a:rPr lang="en-GB" sz="2000" dirty="0" smtClean="0"/>
              <a:t>; antes, mi </a:t>
            </a:r>
            <a:r>
              <a:rPr lang="en-GB" sz="2000" dirty="0" err="1" smtClean="0"/>
              <a:t>familia</a:t>
            </a:r>
            <a:r>
              <a:rPr lang="en-GB" sz="2000" dirty="0" smtClean="0"/>
              <a:t> y </a:t>
            </a:r>
            <a:r>
              <a:rPr lang="en-GB" sz="2000" dirty="0" err="1" smtClean="0"/>
              <a:t>yo</a:t>
            </a:r>
            <a:r>
              <a:rPr lang="en-GB" sz="2000" dirty="0" smtClean="0"/>
              <a:t> </a:t>
            </a:r>
            <a:r>
              <a:rPr lang="en-GB" sz="2000" dirty="0" err="1" smtClean="0"/>
              <a:t>vivíamos</a:t>
            </a:r>
            <a:r>
              <a:rPr lang="en-GB" sz="2000" dirty="0" smtClean="0"/>
              <a:t> en el </a:t>
            </a:r>
          </a:p>
          <a:p>
            <a:pPr>
              <a:buNone/>
            </a:pPr>
            <a:r>
              <a:rPr lang="en-GB" sz="2000" dirty="0" err="1" smtClean="0"/>
              <a:t>sur</a:t>
            </a:r>
            <a:r>
              <a:rPr lang="en-GB" sz="2000" dirty="0" smtClean="0"/>
              <a:t> de </a:t>
            </a:r>
            <a:r>
              <a:rPr lang="en-GB" sz="2000" dirty="0" err="1" smtClean="0"/>
              <a:t>España</a:t>
            </a:r>
            <a:r>
              <a:rPr lang="en-GB" sz="2000" dirty="0" smtClean="0"/>
              <a:t>. </a:t>
            </a:r>
            <a:r>
              <a:rPr lang="en-GB" sz="2000" dirty="0" err="1" smtClean="0"/>
              <a:t>Prefiero</a:t>
            </a:r>
            <a:r>
              <a:rPr lang="en-GB" sz="2000" dirty="0" smtClean="0"/>
              <a:t> </a:t>
            </a:r>
            <a:r>
              <a:rPr lang="en-GB" sz="2000" dirty="0" err="1" smtClean="0"/>
              <a:t>vivir</a:t>
            </a:r>
            <a:r>
              <a:rPr lang="en-GB" sz="2000" dirty="0" smtClean="0"/>
              <a:t> en la ciudad </a:t>
            </a:r>
            <a:r>
              <a:rPr lang="en-GB" sz="2000" dirty="0" err="1" smtClean="0"/>
              <a:t>porque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mucho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interesante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la </a:t>
            </a:r>
          </a:p>
          <a:p>
            <a:pPr>
              <a:buNone/>
            </a:pPr>
            <a:r>
              <a:rPr lang="en-GB" sz="2000" dirty="0" err="1" smtClean="0"/>
              <a:t>vida</a:t>
            </a:r>
            <a:r>
              <a:rPr lang="en-GB" sz="2000" dirty="0" smtClean="0"/>
              <a:t> </a:t>
            </a:r>
            <a:r>
              <a:rPr lang="en-GB" sz="2000" smtClean="0"/>
              <a:t>en el campo</a:t>
            </a:r>
            <a:r>
              <a:rPr lang="en-GB" sz="2000" dirty="0" smtClean="0"/>
              <a:t>. Lo </a:t>
            </a:r>
            <a:r>
              <a:rPr lang="en-GB" sz="2000" dirty="0" err="1" smtClean="0"/>
              <a:t>bueno</a:t>
            </a:r>
            <a:r>
              <a:rPr lang="en-GB" sz="2000" dirty="0" smtClean="0"/>
              <a:t> de Barcelona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hay un </a:t>
            </a:r>
            <a:r>
              <a:rPr lang="en-GB" sz="2000" dirty="0" err="1" smtClean="0"/>
              <a:t>montón</a:t>
            </a:r>
            <a:r>
              <a:rPr lang="en-GB" sz="2000" dirty="0" smtClean="0"/>
              <a:t> de </a:t>
            </a:r>
            <a:r>
              <a:rPr lang="en-GB" sz="2000" dirty="0" err="1" smtClean="0"/>
              <a:t>cosas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ver</a:t>
            </a:r>
            <a:r>
              <a:rPr lang="en-GB" sz="2000" dirty="0" smtClean="0"/>
              <a:t> y </a:t>
            </a:r>
          </a:p>
          <a:p>
            <a:pPr>
              <a:buNone/>
            </a:pPr>
            <a:r>
              <a:rPr lang="en-GB" sz="2000" dirty="0" err="1" smtClean="0"/>
              <a:t>hacer</a:t>
            </a:r>
            <a:r>
              <a:rPr lang="en-GB" sz="2000" dirty="0" smtClean="0"/>
              <a:t> </a:t>
            </a:r>
            <a:r>
              <a:rPr lang="en-GB" sz="2000" dirty="0" err="1" smtClean="0"/>
              <a:t>aquí</a:t>
            </a:r>
            <a:r>
              <a:rPr lang="en-GB" sz="2000" dirty="0" smtClean="0"/>
              <a:t>, y </a:t>
            </a:r>
            <a:r>
              <a:rPr lang="en-GB" sz="2000" dirty="0" err="1" smtClean="0"/>
              <a:t>nunca</a:t>
            </a:r>
            <a:r>
              <a:rPr lang="en-GB" sz="2000" dirty="0" smtClean="0"/>
              <a:t> se </a:t>
            </a:r>
            <a:r>
              <a:rPr lang="en-GB" sz="2000" dirty="0" err="1" smtClean="0"/>
              <a:t>aburre</a:t>
            </a:r>
            <a:r>
              <a:rPr lang="en-GB" sz="2000" dirty="0" smtClean="0"/>
              <a:t>. </a:t>
            </a:r>
            <a:r>
              <a:rPr lang="en-GB" sz="2000" dirty="0" err="1" smtClean="0"/>
              <a:t>Tiene</a:t>
            </a:r>
            <a:r>
              <a:rPr lang="en-GB" sz="2000" dirty="0" smtClean="0"/>
              <a:t> de </a:t>
            </a:r>
            <a:r>
              <a:rPr lang="en-GB" sz="2000" dirty="0" err="1" smtClean="0"/>
              <a:t>todo</a:t>
            </a:r>
            <a:r>
              <a:rPr lang="en-GB" sz="2000" dirty="0" smtClean="0"/>
              <a:t>: </a:t>
            </a:r>
            <a:r>
              <a:rPr lang="en-GB" sz="2000" dirty="0" err="1" smtClean="0"/>
              <a:t>tiendas</a:t>
            </a:r>
            <a:r>
              <a:rPr lang="en-GB" sz="2000" dirty="0" smtClean="0"/>
              <a:t>, </a:t>
            </a:r>
            <a:r>
              <a:rPr lang="en-GB" sz="2000" dirty="0" err="1" smtClean="0"/>
              <a:t>museos</a:t>
            </a:r>
            <a:r>
              <a:rPr lang="en-GB" sz="2000" dirty="0" smtClean="0"/>
              <a:t>, </a:t>
            </a:r>
            <a:r>
              <a:rPr lang="en-GB" sz="2000" dirty="0" err="1" smtClean="0"/>
              <a:t>sitios</a:t>
            </a:r>
            <a:r>
              <a:rPr lang="en-GB" sz="2000" dirty="0" smtClean="0"/>
              <a:t> de </a:t>
            </a:r>
            <a:r>
              <a:rPr lang="en-GB" sz="2000" dirty="0" err="1" smtClean="0"/>
              <a:t>interés</a:t>
            </a:r>
            <a:r>
              <a:rPr lang="en-GB" sz="2000" dirty="0" smtClean="0"/>
              <a:t>, la </a:t>
            </a:r>
          </a:p>
          <a:p>
            <a:pPr>
              <a:buNone/>
            </a:pPr>
            <a:r>
              <a:rPr lang="en-GB" sz="2000" dirty="0" smtClean="0"/>
              <a:t>playa, y se </a:t>
            </a:r>
            <a:r>
              <a:rPr lang="en-GB" sz="2000" dirty="0" err="1" smtClean="0"/>
              <a:t>puede</a:t>
            </a:r>
            <a:r>
              <a:rPr lang="en-GB" sz="2000" dirty="0" smtClean="0"/>
              <a:t> </a:t>
            </a:r>
            <a:r>
              <a:rPr lang="en-GB" sz="2000" dirty="0" err="1" smtClean="0"/>
              <a:t>desplazarse</a:t>
            </a:r>
            <a:r>
              <a:rPr lang="en-GB" sz="2000" dirty="0" smtClean="0"/>
              <a:t> </a:t>
            </a:r>
            <a:r>
              <a:rPr lang="en-GB" sz="2000" dirty="0" err="1" smtClean="0"/>
              <a:t>facilmente</a:t>
            </a:r>
            <a:r>
              <a:rPr lang="en-GB" sz="2000" dirty="0" smtClean="0"/>
              <a:t>. No me </a:t>
            </a:r>
            <a:r>
              <a:rPr lang="en-GB" sz="2000" dirty="0" err="1" smtClean="0"/>
              <a:t>gustaría</a:t>
            </a:r>
            <a:r>
              <a:rPr lang="en-GB" sz="2000" dirty="0" smtClean="0"/>
              <a:t> </a:t>
            </a:r>
            <a:r>
              <a:rPr lang="en-GB" sz="2000" dirty="0" err="1" smtClean="0"/>
              <a:t>vivir</a:t>
            </a:r>
            <a:r>
              <a:rPr lang="en-GB" sz="2000" dirty="0" smtClean="0"/>
              <a:t> en el campo </a:t>
            </a:r>
            <a:r>
              <a:rPr lang="en-GB" sz="2000" dirty="0" err="1" smtClean="0"/>
              <a:t>porque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dirty="0" smtClean="0"/>
              <a:t>me </a:t>
            </a:r>
            <a:r>
              <a:rPr lang="en-GB" sz="2000" dirty="0" err="1" smtClean="0"/>
              <a:t>parece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la </a:t>
            </a:r>
            <a:r>
              <a:rPr lang="en-GB" sz="2000" dirty="0" err="1" smtClean="0"/>
              <a:t>vida</a:t>
            </a:r>
            <a:r>
              <a:rPr lang="en-GB" sz="2000" dirty="0" smtClean="0"/>
              <a:t> en el campo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menos</a:t>
            </a:r>
            <a:r>
              <a:rPr lang="en-GB" sz="2000" dirty="0" smtClean="0"/>
              <a:t> </a:t>
            </a:r>
            <a:r>
              <a:rPr lang="en-GB" sz="2000" dirty="0" err="1" smtClean="0"/>
              <a:t>animada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en la ciudad.”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“Vivo en un pueblo </a:t>
            </a:r>
            <a:r>
              <a:rPr lang="en-GB" sz="2000" dirty="0" err="1" smtClean="0"/>
              <a:t>muy</a:t>
            </a:r>
            <a:r>
              <a:rPr lang="en-GB" sz="2000" dirty="0" smtClean="0"/>
              <a:t> </a:t>
            </a:r>
            <a:r>
              <a:rPr lang="en-GB" sz="2000" dirty="0" err="1" smtClean="0"/>
              <a:t>pequeño</a:t>
            </a:r>
            <a:r>
              <a:rPr lang="en-GB" sz="2000" dirty="0" smtClean="0"/>
              <a:t> en la </a:t>
            </a:r>
            <a:r>
              <a:rPr lang="en-GB" sz="2000" dirty="0" err="1" smtClean="0"/>
              <a:t>montaña</a:t>
            </a:r>
            <a:r>
              <a:rPr lang="en-GB" sz="2000" dirty="0" smtClean="0"/>
              <a:t> en el </a:t>
            </a:r>
            <a:r>
              <a:rPr lang="en-GB" sz="2000" dirty="0" err="1" smtClean="0"/>
              <a:t>noroeste</a:t>
            </a:r>
            <a:r>
              <a:rPr lang="en-GB" sz="2000" dirty="0" smtClean="0"/>
              <a:t> de </a:t>
            </a:r>
            <a:r>
              <a:rPr lang="en-GB" sz="2000" dirty="0" err="1" smtClean="0"/>
              <a:t>España</a:t>
            </a:r>
            <a:r>
              <a:rPr lang="en-GB" sz="2000" dirty="0" smtClean="0"/>
              <a:t>. A mi </a:t>
            </a:r>
          </a:p>
          <a:p>
            <a:pPr>
              <a:buNone/>
            </a:pPr>
            <a:r>
              <a:rPr lang="en-GB" sz="2000" dirty="0" err="1" smtClean="0"/>
              <a:t>modo</a:t>
            </a:r>
            <a:r>
              <a:rPr lang="en-GB" sz="2000" dirty="0" smtClean="0"/>
              <a:t> de </a:t>
            </a:r>
            <a:r>
              <a:rPr lang="en-GB" sz="2000" dirty="0" err="1" smtClean="0"/>
              <a:t>ver</a:t>
            </a:r>
            <a:r>
              <a:rPr lang="en-GB" sz="2000" dirty="0" smtClean="0"/>
              <a:t>, </a:t>
            </a:r>
            <a:r>
              <a:rPr lang="en-GB" sz="2000" dirty="0" err="1" smtClean="0"/>
              <a:t>vivir</a:t>
            </a:r>
            <a:r>
              <a:rPr lang="en-GB" sz="2000" dirty="0" smtClean="0"/>
              <a:t> en el campo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mejor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en la ciudad </a:t>
            </a:r>
            <a:r>
              <a:rPr lang="en-GB" sz="2000" dirty="0" err="1" smtClean="0"/>
              <a:t>porque</a:t>
            </a:r>
            <a:r>
              <a:rPr lang="en-GB" sz="2000" dirty="0" smtClean="0"/>
              <a:t> </a:t>
            </a:r>
            <a:r>
              <a:rPr lang="en-GB" sz="2000" dirty="0" err="1" smtClean="0"/>
              <a:t>está</a:t>
            </a:r>
            <a:r>
              <a:rPr lang="en-GB" sz="2000" dirty="0" smtClean="0"/>
              <a:t> </a:t>
            </a:r>
            <a:r>
              <a:rPr lang="en-GB" sz="2000" dirty="0" err="1" smtClean="0"/>
              <a:t>cerca</a:t>
            </a:r>
            <a:r>
              <a:rPr lang="en-GB" sz="2000" dirty="0" smtClean="0"/>
              <a:t> de la </a:t>
            </a:r>
          </a:p>
          <a:p>
            <a:pPr>
              <a:buNone/>
            </a:pPr>
            <a:r>
              <a:rPr lang="en-GB" sz="2000" dirty="0" err="1" smtClean="0"/>
              <a:t>naturaleza</a:t>
            </a:r>
            <a:r>
              <a:rPr lang="en-GB" sz="2000" dirty="0" smtClean="0"/>
              <a:t> y hay mucho </a:t>
            </a:r>
            <a:r>
              <a:rPr lang="en-GB" sz="2000" dirty="0" err="1" smtClean="0"/>
              <a:t>espacio</a:t>
            </a:r>
            <a:r>
              <a:rPr lang="en-GB" sz="2000" dirty="0" smtClean="0"/>
              <a:t>. Es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tranquilo</a:t>
            </a:r>
            <a:r>
              <a:rPr lang="en-GB" sz="2000" dirty="0" smtClean="0"/>
              <a:t> </a:t>
            </a:r>
            <a:r>
              <a:rPr lang="en-GB" sz="2000" dirty="0" err="1" smtClean="0"/>
              <a:t>aquí</a:t>
            </a:r>
            <a:r>
              <a:rPr lang="en-GB" sz="2000" dirty="0" smtClean="0"/>
              <a:t> y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relajante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la </a:t>
            </a:r>
          </a:p>
          <a:p>
            <a:pPr>
              <a:buNone/>
            </a:pPr>
            <a:r>
              <a:rPr lang="en-GB" sz="2000" dirty="0" smtClean="0"/>
              <a:t>ciudad. Las </a:t>
            </a:r>
            <a:r>
              <a:rPr lang="en-GB" sz="2000" dirty="0" err="1" smtClean="0"/>
              <a:t>grandes</a:t>
            </a:r>
            <a:r>
              <a:rPr lang="en-GB" sz="2000" dirty="0" smtClean="0"/>
              <a:t> </a:t>
            </a:r>
            <a:r>
              <a:rPr lang="en-GB" sz="2000" dirty="0" err="1" smtClean="0"/>
              <a:t>ciudades</a:t>
            </a:r>
            <a:r>
              <a:rPr lang="en-GB" sz="2000" dirty="0" smtClean="0"/>
              <a:t> son </a:t>
            </a:r>
            <a:r>
              <a:rPr lang="en-GB" sz="2000" dirty="0" err="1" smtClean="0"/>
              <a:t>demasiado</a:t>
            </a:r>
            <a:r>
              <a:rPr lang="en-GB" sz="2000" dirty="0" smtClean="0"/>
              <a:t> </a:t>
            </a:r>
            <a:r>
              <a:rPr lang="en-GB" sz="2000" dirty="0" err="1" smtClean="0"/>
              <a:t>llenas</a:t>
            </a:r>
            <a:r>
              <a:rPr lang="en-GB" sz="2000" dirty="0" smtClean="0"/>
              <a:t> de </a:t>
            </a:r>
            <a:r>
              <a:rPr lang="en-GB" sz="2000" dirty="0" err="1" smtClean="0"/>
              <a:t>gente</a:t>
            </a:r>
            <a:r>
              <a:rPr lang="en-GB" sz="2000" dirty="0" smtClean="0"/>
              <a:t>, </a:t>
            </a:r>
            <a:r>
              <a:rPr lang="en-GB" sz="2000" dirty="0" err="1" smtClean="0"/>
              <a:t>sobre</a:t>
            </a:r>
            <a:r>
              <a:rPr lang="en-GB" sz="2000" dirty="0" smtClean="0"/>
              <a:t> </a:t>
            </a:r>
            <a:r>
              <a:rPr lang="en-GB" sz="2000" dirty="0" err="1" smtClean="0"/>
              <a:t>todo</a:t>
            </a:r>
            <a:r>
              <a:rPr lang="en-GB" sz="2000" dirty="0" smtClean="0"/>
              <a:t> en </a:t>
            </a:r>
          </a:p>
          <a:p>
            <a:pPr>
              <a:buNone/>
            </a:pPr>
            <a:r>
              <a:rPr lang="en-GB" sz="2000" dirty="0" err="1" smtClean="0"/>
              <a:t>verano</a:t>
            </a:r>
            <a:r>
              <a:rPr lang="en-GB" sz="2000" dirty="0" smtClean="0"/>
              <a:t>. Hay </a:t>
            </a:r>
            <a:r>
              <a:rPr lang="en-GB" sz="2000" dirty="0" err="1" smtClean="0"/>
              <a:t>menos</a:t>
            </a:r>
            <a:r>
              <a:rPr lang="en-GB" sz="2000" dirty="0" smtClean="0"/>
              <a:t> </a:t>
            </a:r>
            <a:r>
              <a:rPr lang="en-GB" sz="2000" dirty="0" err="1" smtClean="0"/>
              <a:t>contaminación</a:t>
            </a:r>
            <a:r>
              <a:rPr lang="en-GB" sz="2000" dirty="0" smtClean="0"/>
              <a:t> en el campo, </a:t>
            </a:r>
            <a:r>
              <a:rPr lang="en-GB" sz="2000" dirty="0" err="1" smtClean="0"/>
              <a:t>pero</a:t>
            </a:r>
            <a:r>
              <a:rPr lang="en-GB" sz="2000" dirty="0" smtClean="0"/>
              <a:t> lo </a:t>
            </a:r>
            <a:r>
              <a:rPr lang="en-GB" sz="2000" dirty="0" err="1" smtClean="0"/>
              <a:t>malo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puede</a:t>
            </a:r>
            <a:r>
              <a:rPr lang="en-GB" sz="2000" dirty="0" smtClean="0"/>
              <a:t> ser un </a:t>
            </a:r>
          </a:p>
          <a:p>
            <a:pPr>
              <a:buNone/>
            </a:pPr>
            <a:r>
              <a:rPr lang="en-GB" sz="2000" dirty="0" err="1" smtClean="0"/>
              <a:t>poco</a:t>
            </a:r>
            <a:r>
              <a:rPr lang="en-GB" sz="2000" dirty="0" smtClean="0"/>
              <a:t> </a:t>
            </a:r>
            <a:r>
              <a:rPr lang="en-GB" sz="2000" dirty="0" err="1" smtClean="0"/>
              <a:t>aburrido</a:t>
            </a:r>
            <a:r>
              <a:rPr lang="en-GB" sz="2000" dirty="0" smtClean="0"/>
              <a:t> a </a:t>
            </a:r>
            <a:r>
              <a:rPr lang="en-GB" sz="2000" dirty="0" err="1" smtClean="0"/>
              <a:t>veces</a:t>
            </a:r>
            <a:r>
              <a:rPr lang="en-GB" sz="2000" dirty="0" smtClean="0"/>
              <a:t>. Sin embargo, en el </a:t>
            </a:r>
            <a:r>
              <a:rPr lang="en-GB" sz="2000" dirty="0" err="1" smtClean="0"/>
              <a:t>futuro</a:t>
            </a:r>
            <a:r>
              <a:rPr lang="en-GB" sz="2000" dirty="0" smtClean="0"/>
              <a:t> me </a:t>
            </a:r>
            <a:r>
              <a:rPr lang="en-GB" sz="2000" dirty="0" err="1" smtClean="0"/>
              <a:t>gustaría</a:t>
            </a:r>
            <a:r>
              <a:rPr lang="en-GB" sz="2000" dirty="0" smtClean="0"/>
              <a:t> </a:t>
            </a:r>
            <a:r>
              <a:rPr lang="en-GB" sz="2000" dirty="0" err="1" smtClean="0"/>
              <a:t>quedarme</a:t>
            </a:r>
            <a:r>
              <a:rPr lang="en-GB" sz="2000" dirty="0" smtClean="0"/>
              <a:t> </a:t>
            </a:r>
            <a:r>
              <a:rPr lang="en-GB" sz="2000" dirty="0" err="1" smtClean="0"/>
              <a:t>aquí</a:t>
            </a:r>
            <a:r>
              <a:rPr lang="en-GB" sz="2000" dirty="0" smtClean="0"/>
              <a:t> en el </a:t>
            </a:r>
          </a:p>
          <a:p>
            <a:pPr>
              <a:buNone/>
            </a:pPr>
            <a:r>
              <a:rPr lang="en-GB" sz="2000" dirty="0" smtClean="0"/>
              <a:t>campo.</a:t>
            </a:r>
          </a:p>
        </p:txBody>
      </p:sp>
      <p:pic>
        <p:nvPicPr>
          <p:cNvPr id="4" name="Picture 3" descr="C:\Users\Rachel\AppData\Local\Microsoft\Windows\Temporary Internet Files\Content.IE5\ERAER3R2\MP9004426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1656184" cy="1053935"/>
          </a:xfrm>
          <a:prstGeom prst="rect">
            <a:avLst/>
          </a:prstGeom>
          <a:noFill/>
        </p:spPr>
      </p:pic>
      <p:pic>
        <p:nvPicPr>
          <p:cNvPr id="5" name="Picture 2" descr="C:\Users\Rachel\AppData\Local\Microsoft\Windows\Temporary Internet Files\Content.IE5\PY3I1XE4\MP9004442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1800200" cy="1113631"/>
          </a:xfrm>
          <a:prstGeom prst="rect">
            <a:avLst/>
          </a:prstGeom>
          <a:noFill/>
        </p:spPr>
      </p:pic>
      <p:pic>
        <p:nvPicPr>
          <p:cNvPr id="6" name="Picture 5" descr="C:\Users\Rachel\AppData\Local\Microsoft\Windows\Temporary Internet Files\Content.IE5\PY3I1XE4\MP90043301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497627"/>
            <a:ext cx="1260140" cy="840093"/>
          </a:xfrm>
          <a:prstGeom prst="rect">
            <a:avLst/>
          </a:prstGeom>
          <a:noFill/>
        </p:spPr>
      </p:pic>
      <p:pic>
        <p:nvPicPr>
          <p:cNvPr id="7" name="Picture 6" descr="C:\Users\Rachel\AppData\Local\Microsoft\Windows\Temporary Internet Files\Content.IE5\ERAER3R2\MP90043270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236" y="3573016"/>
            <a:ext cx="1438150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2400" b="1" u="sng" dirty="0" smtClean="0"/>
              <a:t>TOPIC 3: EL MEDIO AMBIRNTE</a:t>
            </a:r>
            <a:endParaRPr lang="en-GB" sz="2400" b="1" u="sng" dirty="0"/>
          </a:p>
        </p:txBody>
      </p:sp>
      <p:pic>
        <p:nvPicPr>
          <p:cNvPr id="1026" name="Picture 2" descr="C:\Users\Rachel\AppData\Local\Microsoft\Windows\Temporary Internet Files\Content.IE5\DK633JPC\MP9004373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1767345" cy="1976264"/>
          </a:xfrm>
          <a:prstGeom prst="rect">
            <a:avLst/>
          </a:prstGeom>
          <a:noFill/>
        </p:spPr>
      </p:pic>
      <p:pic>
        <p:nvPicPr>
          <p:cNvPr id="1027" name="Picture 3" descr="C:\Users\Rachel\AppData\Local\Microsoft\Windows\Temporary Internet Files\Content.IE5\DI3S3M2B\MP9004372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1848205" cy="2768352"/>
          </a:xfrm>
          <a:prstGeom prst="rect">
            <a:avLst/>
          </a:prstGeom>
          <a:noFill/>
        </p:spPr>
      </p:pic>
      <p:pic>
        <p:nvPicPr>
          <p:cNvPr id="1028" name="Picture 4" descr="C:\Users\Rachel\AppData\Local\Microsoft\Windows\Temporary Internet Files\Content.IE5\C346WPX0\MP90031412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908720"/>
            <a:ext cx="2346960" cy="3384376"/>
          </a:xfrm>
          <a:prstGeom prst="rect">
            <a:avLst/>
          </a:prstGeom>
          <a:noFill/>
        </p:spPr>
      </p:pic>
      <p:pic>
        <p:nvPicPr>
          <p:cNvPr id="1029" name="Picture 5" descr="C:\Users\Rachel\AppData\Local\Microsoft\Windows\Temporary Internet Files\Content.IE5\2NV6ISGL\MP90030949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124744"/>
            <a:ext cx="1800200" cy="2713869"/>
          </a:xfrm>
          <a:prstGeom prst="rect">
            <a:avLst/>
          </a:prstGeom>
          <a:noFill/>
        </p:spPr>
      </p:pic>
      <p:pic>
        <p:nvPicPr>
          <p:cNvPr id="1030" name="Picture 6" descr="C:\Users\Rachel\AppData\Local\Microsoft\Windows\Temporary Internet Files\Content.IE5\DI3S3M2B\MP90043879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4293096"/>
            <a:ext cx="2847216" cy="2124788"/>
          </a:xfrm>
          <a:prstGeom prst="rect">
            <a:avLst/>
          </a:prstGeom>
          <a:noFill/>
        </p:spPr>
      </p:pic>
      <p:pic>
        <p:nvPicPr>
          <p:cNvPr id="1031" name="Picture 7" descr="C:\Users\Rachel\AppData\Local\Microsoft\Windows\Temporary Internet Files\Content.IE5\DI3S3M2B\MP90043734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365104"/>
            <a:ext cx="2624702" cy="196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84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9: ¡RECICLAMOS MÁS!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 smtClean="0"/>
              <a:t>Work with a partner! Where would these items go? Put them in the correct recycling bin:</a:t>
            </a:r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1800" dirty="0" err="1" smtClean="0"/>
              <a:t>Una</a:t>
            </a:r>
            <a:r>
              <a:rPr lang="en-GB" sz="1800" dirty="0" smtClean="0"/>
              <a:t> </a:t>
            </a:r>
            <a:r>
              <a:rPr lang="en-GB" sz="1800" dirty="0" err="1" smtClean="0"/>
              <a:t>revista</a:t>
            </a:r>
            <a:r>
              <a:rPr lang="en-GB" sz="1800" dirty="0" smtClean="0"/>
              <a:t>		</a:t>
            </a:r>
            <a:r>
              <a:rPr lang="en-GB" sz="1800" dirty="0" err="1" smtClean="0"/>
              <a:t>Una</a:t>
            </a:r>
            <a:r>
              <a:rPr lang="en-GB" sz="1800" dirty="0" smtClean="0"/>
              <a:t> </a:t>
            </a:r>
            <a:r>
              <a:rPr lang="en-GB" sz="1800" dirty="0" err="1" smtClean="0"/>
              <a:t>botella</a:t>
            </a:r>
            <a:r>
              <a:rPr lang="en-GB" sz="1800" dirty="0" smtClean="0"/>
              <a:t> de </a:t>
            </a:r>
            <a:r>
              <a:rPr lang="en-GB" sz="1800" dirty="0" err="1" smtClean="0"/>
              <a:t>cristal</a:t>
            </a:r>
            <a:r>
              <a:rPr lang="en-GB" sz="1800" dirty="0" smtClean="0"/>
              <a:t> </a:t>
            </a:r>
            <a:r>
              <a:rPr lang="en-GB" sz="1800" dirty="0" err="1" smtClean="0"/>
              <a:t>vacía</a:t>
            </a:r>
            <a:r>
              <a:rPr lang="en-GB" sz="1800" dirty="0" smtClean="0"/>
              <a:t>		Un </a:t>
            </a:r>
            <a:r>
              <a:rPr lang="en-GB" sz="1800" dirty="0" err="1" smtClean="0"/>
              <a:t>tomate</a:t>
            </a:r>
            <a:endParaRPr lang="en-GB" sz="1800" dirty="0" smtClean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 err="1" smtClean="0"/>
              <a:t>Una</a:t>
            </a:r>
            <a:r>
              <a:rPr lang="en-GB" sz="1800" dirty="0" smtClean="0"/>
              <a:t> </a:t>
            </a:r>
            <a:r>
              <a:rPr lang="en-GB" sz="1800" dirty="0" err="1" smtClean="0"/>
              <a:t>bolsa</a:t>
            </a:r>
            <a:r>
              <a:rPr lang="en-GB" sz="1800" dirty="0" smtClean="0"/>
              <a:t> de </a:t>
            </a:r>
            <a:r>
              <a:rPr lang="en-GB" sz="1800" dirty="0" err="1" smtClean="0"/>
              <a:t>plástico</a:t>
            </a:r>
            <a:r>
              <a:rPr lang="en-GB" sz="1800" dirty="0" smtClean="0"/>
              <a:t>	</a:t>
            </a:r>
            <a:r>
              <a:rPr lang="en-GB" sz="1800" dirty="0" err="1" smtClean="0"/>
              <a:t>Una</a:t>
            </a:r>
            <a:r>
              <a:rPr lang="en-GB" sz="1800" dirty="0" smtClean="0"/>
              <a:t> </a:t>
            </a:r>
            <a:r>
              <a:rPr lang="en-GB" sz="1800" dirty="0" err="1" smtClean="0"/>
              <a:t>botella</a:t>
            </a:r>
            <a:r>
              <a:rPr lang="en-GB" sz="1800" dirty="0" smtClean="0"/>
              <a:t> de </a:t>
            </a:r>
            <a:r>
              <a:rPr lang="en-GB" sz="1800" dirty="0" err="1" smtClean="0"/>
              <a:t>plástico</a:t>
            </a:r>
            <a:r>
              <a:rPr lang="en-GB" sz="1800" dirty="0" smtClean="0"/>
              <a:t> </a:t>
            </a:r>
            <a:r>
              <a:rPr lang="en-GB" sz="1800" dirty="0" err="1" smtClean="0"/>
              <a:t>vacía</a:t>
            </a:r>
            <a:r>
              <a:rPr lang="en-GB" sz="1800" dirty="0" smtClean="0"/>
              <a:t>		Un </a:t>
            </a:r>
            <a:r>
              <a:rPr lang="en-GB" sz="1800" dirty="0" err="1" smtClean="0"/>
              <a:t>periódico</a:t>
            </a:r>
            <a:endParaRPr lang="en-GB" sz="1800" dirty="0" smtClean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 smtClean="0"/>
              <a:t>Los </a:t>
            </a:r>
            <a:r>
              <a:rPr lang="en-GB" sz="1800" dirty="0" err="1" smtClean="0"/>
              <a:t>restos</a:t>
            </a:r>
            <a:r>
              <a:rPr lang="en-GB" sz="1800" dirty="0" smtClean="0"/>
              <a:t> de </a:t>
            </a:r>
            <a:r>
              <a:rPr lang="en-GB" sz="1800" dirty="0" err="1" smtClean="0"/>
              <a:t>una</a:t>
            </a:r>
            <a:r>
              <a:rPr lang="en-GB" sz="1800" dirty="0" smtClean="0"/>
              <a:t> </a:t>
            </a:r>
            <a:r>
              <a:rPr lang="en-GB" sz="1800" dirty="0" err="1" smtClean="0"/>
              <a:t>ensalada</a:t>
            </a:r>
            <a:r>
              <a:rPr lang="en-GB" sz="1800" dirty="0" smtClean="0"/>
              <a:t>		Un </a:t>
            </a:r>
            <a:r>
              <a:rPr lang="en-GB" sz="1800" dirty="0" err="1" smtClean="0"/>
              <a:t>tetrabrik</a:t>
            </a:r>
            <a:r>
              <a:rPr lang="en-GB" sz="1800" dirty="0" smtClean="0"/>
              <a:t> de </a:t>
            </a:r>
            <a:r>
              <a:rPr lang="en-GB" sz="1800" dirty="0" err="1" smtClean="0"/>
              <a:t>leche</a:t>
            </a:r>
            <a:r>
              <a:rPr lang="en-GB" sz="1800" dirty="0" smtClean="0"/>
              <a:t> </a:t>
            </a:r>
            <a:r>
              <a:rPr lang="en-GB" sz="1800" dirty="0" err="1" smtClean="0"/>
              <a:t>vacío</a:t>
            </a:r>
            <a:r>
              <a:rPr lang="en-GB" sz="1800" dirty="0" smtClean="0"/>
              <a:t>	</a:t>
            </a:r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 smtClean="0"/>
              <a:t>Un </a:t>
            </a:r>
            <a:r>
              <a:rPr lang="en-GB" sz="1800" dirty="0" err="1" smtClean="0"/>
              <a:t>bote</a:t>
            </a:r>
            <a:r>
              <a:rPr lang="en-GB" sz="1800" dirty="0" smtClean="0"/>
              <a:t> de </a:t>
            </a:r>
            <a:r>
              <a:rPr lang="en-GB" sz="1800" dirty="0" err="1" smtClean="0"/>
              <a:t>champú</a:t>
            </a:r>
            <a:r>
              <a:rPr lang="en-GB" sz="1800" dirty="0" smtClean="0"/>
              <a:t> </a:t>
            </a:r>
            <a:r>
              <a:rPr lang="en-GB" sz="1800" dirty="0" err="1" smtClean="0"/>
              <a:t>vacío</a:t>
            </a:r>
            <a:endParaRPr lang="en-GB" sz="1800" dirty="0" smtClean="0"/>
          </a:p>
          <a:p>
            <a:pPr marL="0" indent="0" algn="ctr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 algn="ctr">
              <a:buNone/>
            </a:pPr>
            <a:r>
              <a:rPr lang="en-GB" sz="1800" b="1" dirty="0" smtClean="0"/>
              <a:t>EL CONTENEDOR DE PAPEL Y CARTÓN		EL CONTENEDOR DE VIDRIO</a:t>
            </a:r>
          </a:p>
          <a:p>
            <a:pPr marL="0" indent="0" algn="ctr">
              <a:buNone/>
            </a:pPr>
            <a:endParaRPr lang="en-GB" sz="1800" b="1" dirty="0" smtClean="0"/>
          </a:p>
          <a:p>
            <a:pPr marL="0" indent="0" algn="ctr">
              <a:buNone/>
            </a:pPr>
            <a:endParaRPr lang="en-GB" sz="1800" b="1" dirty="0" smtClean="0"/>
          </a:p>
          <a:p>
            <a:pPr marL="0" indent="0" algn="ctr">
              <a:buNone/>
            </a:pPr>
            <a:r>
              <a:rPr lang="en-GB" sz="1800" b="1" dirty="0" smtClean="0"/>
              <a:t>EL CONTENEDOR DE PLÁSTICO	LA CAJA DE COMPOSTAJE</a:t>
            </a:r>
          </a:p>
          <a:p>
            <a:pPr marL="0" indent="0" algn="ctr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 descr="C:\Users\Rachel\AppData\Local\Microsoft\Windows\Temporary Internet Files\Content.IE5\DI3S3M2B\MP9004373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584176" cy="1152128"/>
          </a:xfrm>
          <a:prstGeom prst="rect">
            <a:avLst/>
          </a:prstGeom>
          <a:noFill/>
        </p:spPr>
      </p:pic>
      <p:pic>
        <p:nvPicPr>
          <p:cNvPr id="7" name="Picture 6" descr="C:\Users\Rachel\AppData\Local\Microsoft\Windows\Temporary Internet Files\Content.IE5\C346WPX0\MP90031412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916206" cy="1268760"/>
          </a:xfrm>
          <a:prstGeom prst="rect">
            <a:avLst/>
          </a:prstGeom>
          <a:noFill/>
        </p:spPr>
      </p:pic>
      <p:pic>
        <p:nvPicPr>
          <p:cNvPr id="3074" name="Picture 2" descr="C:\Users\Rachel\AppData\Local\Microsoft\Windows\Temporary Internet Files\Content.IE5\C346WPX0\MP90043718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861048"/>
            <a:ext cx="1691280" cy="936104"/>
          </a:xfrm>
          <a:prstGeom prst="rect">
            <a:avLst/>
          </a:prstGeom>
          <a:noFill/>
        </p:spPr>
      </p:pic>
      <p:pic>
        <p:nvPicPr>
          <p:cNvPr id="10" name="Picture 2" descr="C:\Users\Rachel\AppData\Local\Microsoft\Windows\Temporary Internet Files\Content.IE5\C346WPX0\MP90043718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1691280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31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2400" b="1" u="sng" dirty="0" smtClean="0"/>
              <a:t>ACTIVIDAD 10: SE DEBE… 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000" b="1" dirty="0" smtClean="0"/>
              <a:t>Work with a partner! When it comes to the environment, what should / shouldn’t you do? Sort the phrases into the correct columns. Put a tick beside any you already do!</a:t>
            </a:r>
          </a:p>
          <a:p>
            <a:pPr marL="0" indent="0" algn="ctr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u="sng" dirty="0" smtClean="0"/>
              <a:t>Se </a:t>
            </a:r>
            <a:r>
              <a:rPr lang="en-GB" sz="2000" b="1" u="sng" dirty="0" err="1" smtClean="0"/>
              <a:t>debe</a:t>
            </a:r>
            <a:r>
              <a:rPr lang="en-GB" sz="2000" b="1" u="sng" dirty="0" smtClean="0"/>
              <a:t>…</a:t>
            </a:r>
            <a:r>
              <a:rPr lang="en-GB" sz="2000" b="1" dirty="0" smtClean="0"/>
              <a:t>						</a:t>
            </a:r>
            <a:r>
              <a:rPr lang="en-GB" sz="2000" b="1" u="sng" dirty="0" smtClean="0"/>
              <a:t>No se </a:t>
            </a:r>
            <a:r>
              <a:rPr lang="en-GB" sz="2000" b="1" u="sng" dirty="0" err="1" smtClean="0"/>
              <a:t>debe</a:t>
            </a:r>
            <a:r>
              <a:rPr lang="en-GB" sz="2000" b="1" u="sng" dirty="0" smtClean="0"/>
              <a:t>…</a:t>
            </a:r>
          </a:p>
          <a:p>
            <a:pPr marL="0" indent="0" algn="ctr">
              <a:buNone/>
            </a:pPr>
            <a:r>
              <a:rPr lang="en-GB" sz="2000" dirty="0" err="1" smtClean="0"/>
              <a:t>Reciclar</a:t>
            </a:r>
            <a:r>
              <a:rPr lang="en-GB" sz="2000" dirty="0" smtClean="0"/>
              <a:t> </a:t>
            </a:r>
            <a:r>
              <a:rPr lang="en-GB" sz="2000" dirty="0" err="1" smtClean="0"/>
              <a:t>papel</a:t>
            </a:r>
            <a:r>
              <a:rPr lang="en-GB" sz="2000" dirty="0" smtClean="0"/>
              <a:t> y </a:t>
            </a:r>
            <a:r>
              <a:rPr lang="en-GB" sz="2000" dirty="0" err="1" smtClean="0"/>
              <a:t>vidrio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err="1" smtClean="0"/>
              <a:t>Conducir</a:t>
            </a:r>
            <a:r>
              <a:rPr lang="en-GB" sz="2000" dirty="0" smtClean="0"/>
              <a:t> </a:t>
            </a:r>
            <a:r>
              <a:rPr lang="en-GB" sz="2000" dirty="0" err="1" smtClean="0"/>
              <a:t>menos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err="1" smtClean="0"/>
              <a:t>Conducir</a:t>
            </a:r>
            <a:r>
              <a:rPr lang="en-GB" sz="2000" dirty="0" smtClean="0"/>
              <a:t> </a:t>
            </a:r>
            <a:r>
              <a:rPr lang="en-GB" sz="2000" dirty="0" err="1" smtClean="0"/>
              <a:t>más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err="1" smtClean="0"/>
              <a:t>Tirar</a:t>
            </a:r>
            <a:r>
              <a:rPr lang="en-GB" sz="2000" dirty="0" smtClean="0"/>
              <a:t> </a:t>
            </a:r>
            <a:r>
              <a:rPr lang="en-GB" sz="2000" dirty="0" err="1" smtClean="0"/>
              <a:t>basura</a:t>
            </a:r>
            <a:r>
              <a:rPr lang="en-GB" sz="2000" dirty="0" smtClean="0"/>
              <a:t> al </a:t>
            </a:r>
            <a:r>
              <a:rPr lang="en-GB" sz="2000" dirty="0" err="1" smtClean="0"/>
              <a:t>suelo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err="1" smtClean="0"/>
              <a:t>Malgastar</a:t>
            </a:r>
            <a:r>
              <a:rPr lang="en-GB" sz="2000" dirty="0" smtClean="0"/>
              <a:t> </a:t>
            </a:r>
            <a:r>
              <a:rPr lang="en-GB" sz="2000" dirty="0" err="1" smtClean="0"/>
              <a:t>agua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err="1" smtClean="0"/>
              <a:t>Proteger</a:t>
            </a:r>
            <a:r>
              <a:rPr lang="en-GB" sz="2000" dirty="0" smtClean="0"/>
              <a:t> la </a:t>
            </a:r>
            <a:r>
              <a:rPr lang="en-GB" sz="2000" dirty="0" err="1" smtClean="0"/>
              <a:t>naturaleza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err="1" smtClean="0"/>
              <a:t>Destruir</a:t>
            </a:r>
            <a:r>
              <a:rPr lang="en-GB" sz="2000" dirty="0" smtClean="0"/>
              <a:t> la </a:t>
            </a:r>
            <a:r>
              <a:rPr lang="en-GB" sz="2000" dirty="0" err="1" smtClean="0"/>
              <a:t>naturaleza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err="1" smtClean="0"/>
              <a:t>Comprar</a:t>
            </a:r>
            <a:r>
              <a:rPr lang="en-GB" sz="2000" dirty="0" smtClean="0"/>
              <a:t> </a:t>
            </a:r>
            <a:r>
              <a:rPr lang="en-GB" sz="2000" dirty="0" err="1" smtClean="0"/>
              <a:t>productos</a:t>
            </a:r>
            <a:r>
              <a:rPr lang="en-GB" sz="2000" dirty="0" smtClean="0"/>
              <a:t> </a:t>
            </a:r>
            <a:r>
              <a:rPr lang="en-GB" sz="2000" dirty="0" err="1" smtClean="0"/>
              <a:t>ecológicos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err="1" smtClean="0"/>
              <a:t>Apagar</a:t>
            </a:r>
            <a:r>
              <a:rPr lang="en-GB" sz="2000" dirty="0" smtClean="0"/>
              <a:t> </a:t>
            </a:r>
            <a:r>
              <a:rPr lang="en-GB" sz="2000" dirty="0" err="1" smtClean="0"/>
              <a:t>las</a:t>
            </a:r>
            <a:r>
              <a:rPr lang="en-GB" sz="2000" dirty="0" smtClean="0"/>
              <a:t> luces</a:t>
            </a:r>
          </a:p>
          <a:p>
            <a:pPr marL="0" indent="0" algn="ctr">
              <a:buNone/>
            </a:pPr>
            <a:r>
              <a:rPr lang="en-GB" sz="2000" dirty="0" err="1" smtClean="0"/>
              <a:t>Malgastar</a:t>
            </a:r>
            <a:r>
              <a:rPr lang="en-GB" sz="2000" dirty="0" smtClean="0"/>
              <a:t> comida</a:t>
            </a:r>
          </a:p>
          <a:p>
            <a:pPr marL="0" indent="0" algn="ctr">
              <a:buNone/>
            </a:pPr>
            <a:r>
              <a:rPr lang="en-GB" sz="2000" dirty="0" smtClean="0"/>
              <a:t>Comer </a:t>
            </a:r>
            <a:r>
              <a:rPr lang="en-GB" sz="2000" dirty="0" err="1" smtClean="0"/>
              <a:t>menos</a:t>
            </a:r>
            <a:r>
              <a:rPr lang="en-GB" sz="2000" dirty="0" smtClean="0"/>
              <a:t> carne</a:t>
            </a:r>
          </a:p>
          <a:p>
            <a:pPr marL="0" indent="0" algn="ctr">
              <a:buNone/>
            </a:pPr>
            <a:r>
              <a:rPr lang="en-GB" sz="2000" dirty="0" err="1" smtClean="0"/>
              <a:t>Consumir</a:t>
            </a:r>
            <a:r>
              <a:rPr lang="en-GB" sz="2000" dirty="0" smtClean="0"/>
              <a:t> </a:t>
            </a:r>
            <a:r>
              <a:rPr lang="en-GB" sz="2000" dirty="0" err="1" smtClean="0"/>
              <a:t>menos</a:t>
            </a:r>
            <a:r>
              <a:rPr lang="en-GB" sz="2000" dirty="0" smtClean="0"/>
              <a:t> </a:t>
            </a:r>
            <a:r>
              <a:rPr lang="en-GB" sz="2000" dirty="0" err="1" smtClean="0"/>
              <a:t>energía</a:t>
            </a:r>
            <a:endParaRPr lang="en-GB" sz="2000" dirty="0" smtClean="0"/>
          </a:p>
          <a:p>
            <a:pPr marL="0" indent="0" algn="ctr">
              <a:buNone/>
            </a:pPr>
            <a:endParaRPr lang="en-GB" sz="2000" dirty="0"/>
          </a:p>
        </p:txBody>
      </p:sp>
      <p:pic>
        <p:nvPicPr>
          <p:cNvPr id="4" name="Picture 4" descr="C:\Users\Rachel\AppData\Local\Microsoft\Windows\Temporary Internet Files\Content.IE5\C346WPX0\MP9003141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2346960" cy="3384376"/>
          </a:xfrm>
          <a:prstGeom prst="rect">
            <a:avLst/>
          </a:prstGeom>
          <a:noFill/>
        </p:spPr>
      </p:pic>
      <p:pic>
        <p:nvPicPr>
          <p:cNvPr id="5" name="Picture 3" descr="C:\Users\Rachel\AppData\Local\Microsoft\Windows\Temporary Internet Files\Content.IE5\DI3S3M2B\MP9004372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852936"/>
            <a:ext cx="1848205" cy="34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68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2400" b="1" u="sng" dirty="0" smtClean="0"/>
              <a:t>ACTIVIDAD 11: ¿QUÉ HACES?  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000" b="1" dirty="0" smtClean="0"/>
              <a:t>Work with a partner! What do you do to help the environment?</a:t>
            </a:r>
          </a:p>
          <a:p>
            <a:pPr marL="0" indent="0" algn="ctr">
              <a:buNone/>
            </a:pPr>
            <a:r>
              <a:rPr lang="en-GB" sz="2000" b="1" dirty="0" smtClean="0"/>
              <a:t>Ask your partner and record what they say. How “green” are they?</a:t>
            </a:r>
          </a:p>
          <a:p>
            <a:pPr marL="0" indent="0" algn="ctr">
              <a:buNone/>
            </a:pPr>
            <a:endParaRPr lang="en-GB" sz="2000" b="1" dirty="0"/>
          </a:p>
          <a:p>
            <a:pPr marL="457200" indent="-457200">
              <a:buAutoNum type="arabicPeriod"/>
            </a:pPr>
            <a:r>
              <a:rPr lang="en-GB" sz="2000" dirty="0"/>
              <a:t>¿</a:t>
            </a:r>
            <a:r>
              <a:rPr lang="en-GB" sz="2000" dirty="0" err="1" smtClean="0"/>
              <a:t>Reciclas</a:t>
            </a:r>
            <a:r>
              <a:rPr lang="en-GB" sz="2000" dirty="0" smtClean="0"/>
              <a:t> el </a:t>
            </a:r>
            <a:r>
              <a:rPr lang="en-GB" sz="2000" dirty="0" err="1" smtClean="0"/>
              <a:t>papel</a:t>
            </a:r>
            <a:r>
              <a:rPr lang="en-GB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duchas</a:t>
            </a:r>
            <a:r>
              <a:rPr lang="en-GB" sz="2000" dirty="0" smtClean="0"/>
              <a:t> en </a:t>
            </a:r>
            <a:r>
              <a:rPr lang="en-GB" sz="2000" dirty="0" err="1" smtClean="0"/>
              <a:t>vez</a:t>
            </a:r>
            <a:r>
              <a:rPr lang="en-GB" sz="2000" dirty="0" smtClean="0"/>
              <a:t> de </a:t>
            </a:r>
            <a:r>
              <a:rPr lang="en-GB" sz="2000" dirty="0" err="1" smtClean="0"/>
              <a:t>bañarte</a:t>
            </a:r>
            <a:r>
              <a:rPr lang="en-GB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Apagas</a:t>
            </a:r>
            <a:r>
              <a:rPr lang="en-GB" sz="2000" dirty="0" smtClean="0"/>
              <a:t> </a:t>
            </a:r>
            <a:r>
              <a:rPr lang="en-GB" sz="2000" dirty="0" err="1" smtClean="0"/>
              <a:t>las</a:t>
            </a:r>
            <a:r>
              <a:rPr lang="en-GB" sz="2000" dirty="0" smtClean="0"/>
              <a:t> luces </a:t>
            </a:r>
            <a:r>
              <a:rPr lang="en-GB" sz="2000" dirty="0" err="1" smtClean="0"/>
              <a:t>cuando</a:t>
            </a:r>
            <a:r>
              <a:rPr lang="en-GB" sz="2000" dirty="0" smtClean="0"/>
              <a:t> no </a:t>
            </a:r>
            <a:r>
              <a:rPr lang="en-GB" sz="2000" dirty="0" err="1" smtClean="0"/>
              <a:t>estás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habitación</a:t>
            </a:r>
            <a:r>
              <a:rPr lang="en-GB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¿Vas al </a:t>
            </a:r>
            <a:r>
              <a:rPr lang="en-GB" sz="2000" dirty="0" err="1" smtClean="0"/>
              <a:t>colegio</a:t>
            </a:r>
            <a:r>
              <a:rPr lang="en-GB" sz="2000" dirty="0" smtClean="0"/>
              <a:t> </a:t>
            </a:r>
            <a:r>
              <a:rPr lang="en-GB" sz="2000" dirty="0" err="1" smtClean="0"/>
              <a:t>andando</a:t>
            </a:r>
            <a:r>
              <a:rPr lang="en-GB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Utilizas</a:t>
            </a:r>
            <a:r>
              <a:rPr lang="en-GB" sz="2000" dirty="0" smtClean="0"/>
              <a:t> a menudo el </a:t>
            </a:r>
            <a:r>
              <a:rPr lang="en-GB" sz="2000" dirty="0" err="1" smtClean="0"/>
              <a:t>transporte</a:t>
            </a:r>
            <a:r>
              <a:rPr lang="en-GB" sz="2000" dirty="0" smtClean="0"/>
              <a:t> </a:t>
            </a:r>
            <a:r>
              <a:rPr lang="en-GB" sz="2000" dirty="0" err="1" smtClean="0"/>
              <a:t>público</a:t>
            </a:r>
            <a:r>
              <a:rPr lang="en-GB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Compras</a:t>
            </a:r>
            <a:r>
              <a:rPr lang="en-GB" sz="2000" dirty="0" smtClean="0"/>
              <a:t> los </a:t>
            </a:r>
            <a:r>
              <a:rPr lang="en-GB" sz="2000" dirty="0" err="1" smtClean="0"/>
              <a:t>productos</a:t>
            </a:r>
            <a:r>
              <a:rPr lang="en-GB" sz="2000" dirty="0" smtClean="0"/>
              <a:t> </a:t>
            </a:r>
            <a:r>
              <a:rPr lang="en-GB" sz="2000" dirty="0" err="1" smtClean="0"/>
              <a:t>ecológicos</a:t>
            </a:r>
            <a:r>
              <a:rPr lang="en-GB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¿Tomas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propia</a:t>
            </a:r>
            <a:r>
              <a:rPr lang="en-GB" sz="2000" dirty="0" smtClean="0"/>
              <a:t> </a:t>
            </a:r>
            <a:r>
              <a:rPr lang="en-GB" sz="2000" dirty="0" err="1" smtClean="0"/>
              <a:t>bolsa</a:t>
            </a:r>
            <a:r>
              <a:rPr lang="en-GB" sz="2000" dirty="0" smtClean="0"/>
              <a:t> </a:t>
            </a:r>
            <a:r>
              <a:rPr lang="en-GB" sz="2000" dirty="0" err="1" smtClean="0"/>
              <a:t>cuando</a:t>
            </a:r>
            <a:r>
              <a:rPr lang="en-GB" sz="2000" dirty="0" smtClean="0"/>
              <a:t> vas al </a:t>
            </a:r>
            <a:r>
              <a:rPr lang="en-GB" sz="2000" dirty="0" err="1" smtClean="0"/>
              <a:t>supermercado</a:t>
            </a:r>
            <a:r>
              <a:rPr lang="en-GB" sz="2000" dirty="0" smtClean="0"/>
              <a:t>?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¿</a:t>
            </a:r>
            <a:r>
              <a:rPr lang="en-GB" sz="2000" dirty="0" err="1" smtClean="0"/>
              <a:t>Donas</a:t>
            </a:r>
            <a:r>
              <a:rPr lang="en-GB" sz="2000" dirty="0" smtClean="0"/>
              <a:t> </a:t>
            </a:r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dinero</a:t>
            </a:r>
            <a:r>
              <a:rPr lang="en-GB" sz="2000" dirty="0" smtClean="0"/>
              <a:t> a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organización</a:t>
            </a:r>
            <a:r>
              <a:rPr lang="en-GB" sz="2000" dirty="0" smtClean="0"/>
              <a:t> </a:t>
            </a:r>
            <a:r>
              <a:rPr lang="en-GB" sz="2000" dirty="0" err="1" smtClean="0"/>
              <a:t>benéfica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ayuda</a:t>
            </a:r>
            <a:r>
              <a:rPr lang="en-GB" sz="2000" dirty="0" smtClean="0"/>
              <a:t> el </a:t>
            </a:r>
            <a:r>
              <a:rPr lang="en-GB" sz="2000" dirty="0" err="1" smtClean="0"/>
              <a:t>medio</a:t>
            </a:r>
            <a:r>
              <a:rPr lang="en-GB" sz="2000" dirty="0" smtClean="0"/>
              <a:t> </a:t>
            </a:r>
            <a:r>
              <a:rPr lang="en-GB" sz="2000" dirty="0" err="1" smtClean="0"/>
              <a:t>ambiente</a:t>
            </a:r>
            <a:r>
              <a:rPr lang="en-GB" sz="2000" dirty="0" smtClean="0"/>
              <a:t>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1800" b="1" dirty="0" smtClean="0">
                <a:solidFill>
                  <a:srgbClr val="00B050"/>
                </a:solidFill>
              </a:rPr>
              <a:t>A = </a:t>
            </a:r>
            <a:r>
              <a:rPr lang="en-GB" sz="1800" b="1" dirty="0" err="1" smtClean="0">
                <a:solidFill>
                  <a:srgbClr val="00B050"/>
                </a:solidFill>
              </a:rPr>
              <a:t>Siempre</a:t>
            </a:r>
            <a:r>
              <a:rPr lang="en-GB" sz="1800" b="1" dirty="0" smtClean="0"/>
              <a:t>		</a:t>
            </a:r>
            <a:r>
              <a:rPr lang="en-GB" sz="1800" b="1" dirty="0" smtClean="0">
                <a:solidFill>
                  <a:schemeClr val="accent6">
                    <a:lumMod val="75000"/>
                  </a:schemeClr>
                </a:solidFill>
              </a:rPr>
              <a:t>B = A </a:t>
            </a:r>
            <a:r>
              <a:rPr lang="en-GB" sz="1800" b="1" dirty="0" err="1" smtClean="0">
                <a:solidFill>
                  <a:schemeClr val="accent6">
                    <a:lumMod val="75000"/>
                  </a:schemeClr>
                </a:solidFill>
              </a:rPr>
              <a:t>veces</a:t>
            </a:r>
            <a:r>
              <a:rPr lang="en-GB" sz="1800" b="1" dirty="0" smtClean="0"/>
              <a:t>			</a:t>
            </a:r>
            <a:r>
              <a:rPr lang="en-GB" sz="1800" b="1" dirty="0" smtClean="0">
                <a:solidFill>
                  <a:srgbClr val="FF0000"/>
                </a:solidFill>
              </a:rPr>
              <a:t>C = </a:t>
            </a:r>
            <a:r>
              <a:rPr lang="en-GB" sz="1800" b="1" dirty="0" err="1" smtClean="0">
                <a:solidFill>
                  <a:srgbClr val="FF0000"/>
                </a:solidFill>
              </a:rPr>
              <a:t>Nunca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 err="1" smtClean="0">
                <a:solidFill>
                  <a:srgbClr val="00B050"/>
                </a:solidFill>
              </a:rPr>
              <a:t>Piensas</a:t>
            </a:r>
            <a:r>
              <a:rPr lang="en-GB" sz="1800" dirty="0" smtClean="0">
                <a:solidFill>
                  <a:srgbClr val="00B050"/>
                </a:solidFill>
              </a:rPr>
              <a:t> mucho en </a:t>
            </a:r>
            <a:r>
              <a:rPr lang="en-GB" sz="1800" dirty="0" err="1" smtClean="0">
                <a:solidFill>
                  <a:srgbClr val="00B050"/>
                </a:solidFill>
              </a:rPr>
              <a:t>nuestro</a:t>
            </a:r>
            <a:r>
              <a:rPr lang="en-GB" sz="1800" dirty="0" smtClean="0"/>
              <a:t>	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Te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importa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el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medio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ambiente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GB" sz="1800" dirty="0" smtClean="0"/>
              <a:t>	</a:t>
            </a:r>
            <a:r>
              <a:rPr lang="en-GB" sz="1800" dirty="0" smtClean="0">
                <a:solidFill>
                  <a:srgbClr val="FF0000"/>
                </a:solidFill>
              </a:rPr>
              <a:t>¡</a:t>
            </a:r>
            <a:r>
              <a:rPr lang="en-GB" sz="1800" dirty="0" err="1" smtClean="0">
                <a:solidFill>
                  <a:srgbClr val="FF0000"/>
                </a:solidFill>
              </a:rPr>
              <a:t>Tienes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que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800" dirty="0" err="1" smtClean="0">
                <a:solidFill>
                  <a:srgbClr val="00B050"/>
                </a:solidFill>
              </a:rPr>
              <a:t>planeta</a:t>
            </a:r>
            <a:r>
              <a:rPr lang="en-GB" sz="1800" dirty="0" smtClean="0">
                <a:solidFill>
                  <a:srgbClr val="00B050"/>
                </a:solidFill>
              </a:rPr>
              <a:t>. ¡</a:t>
            </a:r>
            <a:r>
              <a:rPr lang="en-GB" sz="1800" dirty="0" err="1" smtClean="0">
                <a:solidFill>
                  <a:srgbClr val="00B050"/>
                </a:solidFill>
              </a:rPr>
              <a:t>Muy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r>
              <a:rPr lang="en-GB" sz="1800" dirty="0" err="1" smtClean="0">
                <a:solidFill>
                  <a:srgbClr val="00B050"/>
                </a:solidFill>
              </a:rPr>
              <a:t>bien</a:t>
            </a:r>
            <a:r>
              <a:rPr lang="en-GB" sz="1800" dirty="0" smtClean="0">
                <a:solidFill>
                  <a:srgbClr val="00B050"/>
                </a:solidFill>
              </a:rPr>
              <a:t>!</a:t>
            </a:r>
            <a:r>
              <a:rPr lang="en-GB" sz="1800" dirty="0" smtClean="0"/>
              <a:t>	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pero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podrías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hacer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</a:rPr>
              <a:t>más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GB" sz="1800" dirty="0" smtClean="0"/>
              <a:t>		</a:t>
            </a:r>
            <a:r>
              <a:rPr lang="en-GB" sz="1800" dirty="0" err="1">
                <a:solidFill>
                  <a:srgbClr val="FF0000"/>
                </a:solidFill>
              </a:rPr>
              <a:t>r</a:t>
            </a:r>
            <a:r>
              <a:rPr lang="en-GB" sz="1800" dirty="0" err="1" smtClean="0">
                <a:solidFill>
                  <a:srgbClr val="FF0000"/>
                </a:solidFill>
              </a:rPr>
              <a:t>econsiderar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  <a:r>
              <a:rPr lang="en-GB" sz="1800" dirty="0" err="1" smtClean="0">
                <a:solidFill>
                  <a:srgbClr val="FF0000"/>
                </a:solidFill>
              </a:rPr>
              <a:t>tu</a:t>
            </a:r>
            <a:endParaRPr lang="en-GB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						</a:t>
            </a:r>
            <a:r>
              <a:rPr lang="en-GB" sz="1800" dirty="0" err="1" smtClean="0">
                <a:solidFill>
                  <a:srgbClr val="FF0000"/>
                </a:solidFill>
              </a:rPr>
              <a:t>actitud</a:t>
            </a:r>
            <a:r>
              <a:rPr lang="en-GB" sz="1800" dirty="0" smtClean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Picture 2" descr="C:\Users\Rachel\AppData\Local\Microsoft\Windows\Temporary Internet Files\Content.IE5\C346WPX0\MP90026263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44824"/>
            <a:ext cx="1756792" cy="1171195"/>
          </a:xfrm>
          <a:prstGeom prst="rect">
            <a:avLst/>
          </a:prstGeom>
          <a:noFill/>
        </p:spPr>
      </p:pic>
      <p:pic>
        <p:nvPicPr>
          <p:cNvPr id="5" name="Picture 3" descr="C:\Users\Rachel\AppData\Local\Microsoft\Windows\Temporary Internet Files\Content.IE5\2NV6ISGL\MP9004372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7918" y="3140968"/>
            <a:ext cx="1761154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12: ME PREOCUPA…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/>
              <a:t>Work with a partner! What do these people do to help the environment? Note as much as you understand in English:</a:t>
            </a:r>
          </a:p>
          <a:p>
            <a:pPr marL="0" indent="0" algn="ctr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dirty="0" smtClean="0"/>
              <a:t>“Me </a:t>
            </a:r>
            <a:r>
              <a:rPr lang="en-GB" sz="2000" dirty="0" err="1" smtClean="0"/>
              <a:t>preocupan</a:t>
            </a:r>
            <a:r>
              <a:rPr lang="en-GB" sz="2000" dirty="0" smtClean="0"/>
              <a:t> el </a:t>
            </a:r>
            <a:r>
              <a:rPr lang="en-GB" sz="2000" dirty="0" err="1" smtClean="0"/>
              <a:t>medio</a:t>
            </a:r>
            <a:r>
              <a:rPr lang="en-GB" sz="2000" dirty="0" smtClean="0"/>
              <a:t> </a:t>
            </a:r>
            <a:r>
              <a:rPr lang="en-GB" sz="2000" dirty="0" err="1" smtClean="0"/>
              <a:t>ambiente</a:t>
            </a:r>
            <a:r>
              <a:rPr lang="en-GB" sz="2000" dirty="0" smtClean="0"/>
              <a:t> y el </a:t>
            </a:r>
            <a:r>
              <a:rPr lang="en-GB" sz="2000" dirty="0" err="1" smtClean="0"/>
              <a:t>calentamiento</a:t>
            </a:r>
            <a:r>
              <a:rPr lang="en-GB" sz="2000" dirty="0" smtClean="0"/>
              <a:t> global. Me </a:t>
            </a:r>
            <a:r>
              <a:rPr lang="en-GB" sz="2000" dirty="0" err="1" smtClean="0"/>
              <a:t>parece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todo</a:t>
            </a:r>
            <a:r>
              <a:rPr lang="en-GB" sz="2000" dirty="0" smtClean="0"/>
              <a:t> el </a:t>
            </a:r>
            <a:r>
              <a:rPr lang="en-GB" sz="2000" dirty="0" err="1" smtClean="0"/>
              <a:t>mundo</a:t>
            </a:r>
            <a:r>
              <a:rPr lang="en-GB" sz="2000" dirty="0" smtClean="0"/>
              <a:t> </a:t>
            </a:r>
            <a:r>
              <a:rPr lang="en-GB" sz="2000" dirty="0" err="1" smtClean="0"/>
              <a:t>tiene</a:t>
            </a:r>
            <a:r>
              <a:rPr lang="en-GB" sz="2000" dirty="0" smtClean="0"/>
              <a:t> la </a:t>
            </a:r>
            <a:r>
              <a:rPr lang="en-GB" sz="2000" dirty="0" err="1" smtClean="0"/>
              <a:t>responsabilidad</a:t>
            </a:r>
            <a:r>
              <a:rPr lang="en-GB" sz="2000" dirty="0" smtClean="0"/>
              <a:t> de </a:t>
            </a:r>
            <a:r>
              <a:rPr lang="en-GB" sz="2000" dirty="0" err="1" smtClean="0"/>
              <a:t>cuidar</a:t>
            </a:r>
            <a:r>
              <a:rPr lang="en-GB" sz="2000" dirty="0" smtClean="0"/>
              <a:t> el </a:t>
            </a:r>
            <a:r>
              <a:rPr lang="en-GB" sz="2000" dirty="0" err="1" smtClean="0"/>
              <a:t>planeta</a:t>
            </a:r>
            <a:r>
              <a:rPr lang="en-GB" sz="2000" dirty="0" smtClean="0"/>
              <a:t>, </a:t>
            </a:r>
            <a:r>
              <a:rPr lang="en-GB" sz="2000" dirty="0" err="1" smtClean="0"/>
              <a:t>así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siempre</a:t>
            </a:r>
            <a:r>
              <a:rPr lang="en-GB" sz="2000" dirty="0" smtClean="0"/>
              <a:t> </a:t>
            </a:r>
            <a:r>
              <a:rPr lang="en-GB" sz="2000" dirty="0" err="1" smtClean="0"/>
              <a:t>apagar</a:t>
            </a:r>
            <a:r>
              <a:rPr lang="en-GB" sz="2000" dirty="0" smtClean="0"/>
              <a:t>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luces</a:t>
            </a:r>
            <a:r>
              <a:rPr lang="en-GB" sz="2000" dirty="0" smtClean="0"/>
              <a:t> </a:t>
            </a:r>
            <a:r>
              <a:rPr lang="en-GB" sz="2000" dirty="0" err="1" smtClean="0"/>
              <a:t>cuando</a:t>
            </a:r>
            <a:r>
              <a:rPr lang="en-GB" sz="2000" dirty="0" smtClean="0"/>
              <a:t> no </a:t>
            </a:r>
            <a:r>
              <a:rPr lang="en-GB" sz="2000" dirty="0" err="1" smtClean="0"/>
              <a:t>estoy</a:t>
            </a:r>
            <a:r>
              <a:rPr lang="en-GB" sz="2000" dirty="0" smtClean="0"/>
              <a:t> en casa, o </a:t>
            </a:r>
            <a:r>
              <a:rPr lang="en-GB" sz="2000" dirty="0" err="1" smtClean="0"/>
              <a:t>cuando</a:t>
            </a:r>
            <a:r>
              <a:rPr lang="en-GB" sz="2000" dirty="0" smtClean="0"/>
              <a:t> no </a:t>
            </a:r>
            <a:r>
              <a:rPr lang="en-GB" sz="2000" dirty="0" err="1" smtClean="0"/>
              <a:t>estoy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habitación</a:t>
            </a:r>
            <a:r>
              <a:rPr lang="en-GB" sz="2000" dirty="0" smtClean="0"/>
              <a:t>. </a:t>
            </a:r>
            <a:r>
              <a:rPr lang="en-GB" sz="2000" dirty="0" err="1" smtClean="0"/>
              <a:t>Además</a:t>
            </a:r>
            <a:r>
              <a:rPr lang="en-GB" sz="2000" dirty="0" smtClean="0"/>
              <a:t> de </a:t>
            </a:r>
            <a:r>
              <a:rPr lang="en-GB" sz="2000" dirty="0" err="1" smtClean="0"/>
              <a:t>eso</a:t>
            </a:r>
            <a:r>
              <a:rPr lang="en-GB" sz="2000" dirty="0" smtClean="0"/>
              <a:t>, </a:t>
            </a:r>
            <a:r>
              <a:rPr lang="en-GB" sz="2000" dirty="0" err="1" smtClean="0"/>
              <a:t>intento</a:t>
            </a:r>
            <a:r>
              <a:rPr lang="en-GB" sz="2000" dirty="0" smtClean="0"/>
              <a:t> </a:t>
            </a:r>
            <a:r>
              <a:rPr lang="en-GB" sz="2000" dirty="0" err="1" smtClean="0"/>
              <a:t>reciclar</a:t>
            </a:r>
            <a:r>
              <a:rPr lang="en-GB" sz="2000" dirty="0" smtClean="0"/>
              <a:t> </a:t>
            </a:r>
            <a:r>
              <a:rPr lang="en-GB" sz="2000" dirty="0" err="1" smtClean="0"/>
              <a:t>papel</a:t>
            </a:r>
            <a:r>
              <a:rPr lang="en-GB" sz="2000" dirty="0" smtClean="0"/>
              <a:t> y </a:t>
            </a:r>
            <a:r>
              <a:rPr lang="en-GB" sz="2000" dirty="0" err="1" smtClean="0"/>
              <a:t>vasos</a:t>
            </a:r>
            <a:r>
              <a:rPr lang="en-GB" sz="2000" dirty="0" smtClean="0"/>
              <a:t>.”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en-GB" sz="2000" dirty="0" err="1" smtClean="0"/>
              <a:t>También</a:t>
            </a:r>
            <a:r>
              <a:rPr lang="en-GB" sz="2000" dirty="0" smtClean="0"/>
              <a:t> me </a:t>
            </a:r>
            <a:r>
              <a:rPr lang="en-GB" sz="2000" dirty="0" err="1" smtClean="0"/>
              <a:t>preocupa</a:t>
            </a:r>
            <a:r>
              <a:rPr lang="en-GB" sz="2000" dirty="0" smtClean="0"/>
              <a:t> la </a:t>
            </a:r>
            <a:r>
              <a:rPr lang="en-GB" sz="2000" dirty="0" err="1" smtClean="0"/>
              <a:t>condición</a:t>
            </a:r>
            <a:r>
              <a:rPr lang="en-GB" sz="2000" dirty="0" smtClean="0"/>
              <a:t> de la Tierra. </a:t>
            </a:r>
            <a:r>
              <a:rPr lang="en-GB" sz="2000" dirty="0" err="1" smtClean="0"/>
              <a:t>Muchas</a:t>
            </a:r>
            <a:r>
              <a:rPr lang="en-GB" sz="2000" dirty="0" smtClean="0"/>
              <a:t> </a:t>
            </a:r>
            <a:r>
              <a:rPr lang="en-GB" sz="2000" dirty="0" err="1" smtClean="0"/>
              <a:t>especies</a:t>
            </a:r>
            <a:r>
              <a:rPr lang="en-GB" sz="2000" dirty="0" smtClean="0"/>
              <a:t> </a:t>
            </a:r>
            <a:r>
              <a:rPr lang="en-GB" sz="2000" dirty="0" err="1" smtClean="0"/>
              <a:t>están</a:t>
            </a:r>
            <a:r>
              <a:rPr lang="en-GB" sz="2000" dirty="0" smtClean="0"/>
              <a:t> en </a:t>
            </a:r>
            <a:r>
              <a:rPr lang="en-GB" sz="2000" dirty="0" err="1" smtClean="0"/>
              <a:t>peligro</a:t>
            </a:r>
            <a:r>
              <a:rPr lang="en-GB" sz="2000" dirty="0" smtClean="0"/>
              <a:t> de </a:t>
            </a:r>
            <a:r>
              <a:rPr lang="en-GB" sz="2000" dirty="0" err="1" smtClean="0"/>
              <a:t>extinción</a:t>
            </a:r>
            <a:r>
              <a:rPr lang="en-GB" sz="2000" dirty="0" smtClean="0"/>
              <a:t> y </a:t>
            </a:r>
            <a:r>
              <a:rPr lang="en-GB" sz="2000" dirty="0" err="1" smtClean="0"/>
              <a:t>tengo</a:t>
            </a:r>
            <a:r>
              <a:rPr lang="en-GB" sz="2000" dirty="0" smtClean="0"/>
              <a:t> </a:t>
            </a:r>
            <a:r>
              <a:rPr lang="en-GB" sz="2000" dirty="0" err="1" smtClean="0"/>
              <a:t>miedo</a:t>
            </a:r>
            <a:r>
              <a:rPr lang="en-GB" sz="2000" dirty="0" smtClean="0"/>
              <a:t> del </a:t>
            </a:r>
            <a:r>
              <a:rPr lang="en-GB" sz="2000" dirty="0" err="1" smtClean="0"/>
              <a:t>futuro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no </a:t>
            </a:r>
            <a:r>
              <a:rPr lang="en-GB" sz="2000" dirty="0" err="1" smtClean="0"/>
              <a:t>cambiamos</a:t>
            </a:r>
            <a:r>
              <a:rPr lang="en-GB" sz="2000" dirty="0" smtClean="0"/>
              <a:t> </a:t>
            </a:r>
            <a:r>
              <a:rPr lang="en-GB" sz="2000" dirty="0" err="1" smtClean="0"/>
              <a:t>nuestro</a:t>
            </a:r>
            <a:r>
              <a:rPr lang="en-GB" sz="2000" dirty="0" smtClean="0"/>
              <a:t> </a:t>
            </a:r>
            <a:r>
              <a:rPr lang="en-GB" sz="2000" dirty="0" err="1" smtClean="0"/>
              <a:t>estilo</a:t>
            </a:r>
            <a:r>
              <a:rPr lang="en-GB" sz="2000" dirty="0" smtClean="0"/>
              <a:t> de </a:t>
            </a:r>
            <a:r>
              <a:rPr lang="en-GB" sz="2000" dirty="0" err="1" smtClean="0"/>
              <a:t>vida</a:t>
            </a:r>
            <a:r>
              <a:rPr lang="en-GB" sz="2000" dirty="0" smtClean="0"/>
              <a:t>. </a:t>
            </a:r>
            <a:r>
              <a:rPr lang="en-GB" sz="2000" dirty="0" err="1" smtClean="0"/>
              <a:t>Ayudo</a:t>
            </a:r>
            <a:r>
              <a:rPr lang="en-GB" sz="2000" dirty="0" smtClean="0"/>
              <a:t> el </a:t>
            </a:r>
            <a:r>
              <a:rPr lang="en-GB" sz="2000" dirty="0" err="1" smtClean="0"/>
              <a:t>medio</a:t>
            </a:r>
            <a:r>
              <a:rPr lang="en-GB" sz="2000" dirty="0" smtClean="0"/>
              <a:t> </a:t>
            </a:r>
            <a:r>
              <a:rPr lang="en-GB" sz="2000" dirty="0" err="1" smtClean="0"/>
              <a:t>ambiente</a:t>
            </a:r>
            <a:r>
              <a:rPr lang="en-GB" sz="2000" dirty="0" smtClean="0"/>
              <a:t>  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andar</a:t>
            </a:r>
            <a:r>
              <a:rPr lang="en-GB" sz="2000" dirty="0" smtClean="0"/>
              <a:t> o </a:t>
            </a:r>
            <a:r>
              <a:rPr lang="en-GB" sz="2000" dirty="0" err="1" smtClean="0"/>
              <a:t>utilizar</a:t>
            </a:r>
            <a:r>
              <a:rPr lang="en-GB" sz="2000" dirty="0" smtClean="0"/>
              <a:t> el </a:t>
            </a:r>
            <a:r>
              <a:rPr lang="en-GB" sz="2000" dirty="0" err="1" smtClean="0"/>
              <a:t>transporte</a:t>
            </a:r>
            <a:r>
              <a:rPr lang="en-GB" sz="2000" dirty="0" smtClean="0"/>
              <a:t> </a:t>
            </a:r>
            <a:r>
              <a:rPr lang="en-GB" sz="2000" dirty="0" err="1" smtClean="0"/>
              <a:t>público</a:t>
            </a:r>
            <a:r>
              <a:rPr lang="en-GB" sz="2000" dirty="0" smtClean="0"/>
              <a:t>, y </a:t>
            </a:r>
            <a:r>
              <a:rPr lang="en-GB" sz="2000" dirty="0" err="1" smtClean="0"/>
              <a:t>nunca</a:t>
            </a:r>
            <a:r>
              <a:rPr lang="en-GB" sz="2000" dirty="0" smtClean="0"/>
              <a:t> </a:t>
            </a:r>
            <a:r>
              <a:rPr lang="en-GB" sz="2000" dirty="0" err="1" smtClean="0"/>
              <a:t>uso</a:t>
            </a:r>
            <a:r>
              <a:rPr lang="en-GB" sz="2000" dirty="0" smtClean="0"/>
              <a:t> el </a:t>
            </a:r>
            <a:r>
              <a:rPr lang="en-GB" sz="2000" dirty="0" err="1" smtClean="0"/>
              <a:t>coche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viajes</a:t>
            </a:r>
            <a:r>
              <a:rPr lang="en-GB" sz="2000" dirty="0" smtClean="0"/>
              <a:t> </a:t>
            </a:r>
            <a:r>
              <a:rPr lang="en-GB" sz="2000" dirty="0" err="1" smtClean="0"/>
              <a:t>cortos</a:t>
            </a:r>
            <a:r>
              <a:rPr lang="en-GB" sz="2000" dirty="0" smtClean="0"/>
              <a:t>. </a:t>
            </a:r>
            <a:r>
              <a:rPr lang="en-GB" sz="2000" dirty="0" err="1" smtClean="0"/>
              <a:t>Creo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todo</a:t>
            </a:r>
            <a:r>
              <a:rPr lang="en-GB" sz="2000" dirty="0" smtClean="0"/>
              <a:t> el </a:t>
            </a:r>
            <a:r>
              <a:rPr lang="en-GB" sz="2000" dirty="0" err="1" smtClean="0"/>
              <a:t>mundo</a:t>
            </a:r>
            <a:r>
              <a:rPr lang="en-GB" sz="2000" dirty="0" smtClean="0"/>
              <a:t> </a:t>
            </a:r>
            <a:r>
              <a:rPr lang="en-GB" sz="2000" dirty="0" err="1" smtClean="0"/>
              <a:t>hace</a:t>
            </a:r>
            <a:r>
              <a:rPr lang="en-GB" sz="2000" dirty="0" smtClean="0"/>
              <a:t> </a:t>
            </a:r>
            <a:r>
              <a:rPr lang="en-GB" sz="2000" dirty="0" err="1" smtClean="0"/>
              <a:t>algo</a:t>
            </a:r>
            <a:r>
              <a:rPr lang="en-GB" sz="2000" dirty="0" smtClean="0"/>
              <a:t>, </a:t>
            </a:r>
            <a:r>
              <a:rPr lang="en-GB" sz="2000" dirty="0" err="1" smtClean="0"/>
              <a:t>este</a:t>
            </a:r>
            <a:r>
              <a:rPr lang="en-GB" sz="2000" dirty="0" smtClean="0"/>
              <a:t> </a:t>
            </a:r>
            <a:r>
              <a:rPr lang="en-GB" sz="2000" dirty="0" err="1" smtClean="0"/>
              <a:t>hará</a:t>
            </a:r>
            <a:r>
              <a:rPr lang="en-GB" sz="2000" dirty="0" smtClean="0"/>
              <a:t> la </a:t>
            </a:r>
            <a:r>
              <a:rPr lang="en-GB" sz="2000" dirty="0" err="1" smtClean="0"/>
              <a:t>diferencia</a:t>
            </a:r>
            <a:r>
              <a:rPr lang="en-GB" sz="2000" dirty="0" smtClean="0"/>
              <a:t>. </a:t>
            </a:r>
            <a:r>
              <a:rPr lang="en-GB" sz="2000" dirty="0" err="1" smtClean="0"/>
              <a:t>Necesitamos</a:t>
            </a:r>
            <a:r>
              <a:rPr lang="en-GB" sz="2000" dirty="0" smtClean="0"/>
              <a:t>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</a:t>
            </a:r>
            <a:r>
              <a:rPr lang="en-GB" sz="2000" dirty="0" err="1" smtClean="0"/>
              <a:t>juntos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manejar</a:t>
            </a:r>
            <a:r>
              <a:rPr lang="en-GB" sz="2000" dirty="0" smtClean="0"/>
              <a:t> </a:t>
            </a:r>
            <a:r>
              <a:rPr lang="en-GB" sz="2000" dirty="0" err="1" smtClean="0"/>
              <a:t>este</a:t>
            </a:r>
            <a:r>
              <a:rPr lang="en-GB" sz="2000" dirty="0" smtClean="0"/>
              <a:t> </a:t>
            </a:r>
            <a:r>
              <a:rPr lang="en-GB" sz="2000" dirty="0" err="1" smtClean="0"/>
              <a:t>problema</a:t>
            </a:r>
            <a:r>
              <a:rPr lang="en-GB" sz="2000" dirty="0" smtClean="0"/>
              <a:t>.”</a:t>
            </a:r>
            <a:endParaRPr lang="en-GB" sz="2000" dirty="0"/>
          </a:p>
        </p:txBody>
      </p:sp>
      <p:pic>
        <p:nvPicPr>
          <p:cNvPr id="4" name="Picture 6" descr="C:\Users\Rachel\AppData\Local\Microsoft\Windows\Temporary Internet Files\Content.IE5\DI3S3M2B\MP9004387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1"/>
            <a:ext cx="1440160" cy="936104"/>
          </a:xfrm>
          <a:prstGeom prst="rect">
            <a:avLst/>
          </a:prstGeom>
          <a:noFill/>
        </p:spPr>
      </p:pic>
      <p:pic>
        <p:nvPicPr>
          <p:cNvPr id="5" name="Picture 5" descr="C:\Users\Rachel\AppData\Local\Microsoft\Windows\Temporary Internet Files\Content.IE5\2NV6ISGL\MP90030949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60648"/>
            <a:ext cx="792088" cy="864096"/>
          </a:xfrm>
          <a:prstGeom prst="rect">
            <a:avLst/>
          </a:prstGeom>
          <a:noFill/>
        </p:spPr>
      </p:pic>
      <p:pic>
        <p:nvPicPr>
          <p:cNvPr id="2050" name="Picture 2" descr="C:\Users\Rachel\AppData\Local\Microsoft\Windows\Temporary Internet Files\Content.IE5\C346WPX0\MP90026263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517232"/>
            <a:ext cx="1756792" cy="1171195"/>
          </a:xfrm>
          <a:prstGeom prst="rect">
            <a:avLst/>
          </a:prstGeom>
          <a:noFill/>
        </p:spPr>
      </p:pic>
      <p:pic>
        <p:nvPicPr>
          <p:cNvPr id="2051" name="Picture 3" descr="C:\Users\Rachel\AppData\Local\Microsoft\Windows\Temporary Internet Files\Content.IE5\2NV6ISGL\MP90043726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517232"/>
            <a:ext cx="1761154" cy="1196752"/>
          </a:xfrm>
          <a:prstGeom prst="rect">
            <a:avLst/>
          </a:prstGeom>
          <a:noFill/>
        </p:spPr>
      </p:pic>
      <p:pic>
        <p:nvPicPr>
          <p:cNvPr id="8" name="Picture 7" descr="C:\Users\Rachel\AppData\Local\Microsoft\Windows\Temporary Internet Files\Content.IE5\DI3S3M2B\MP90043734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517232"/>
            <a:ext cx="1584176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01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u="sng" dirty="0" smtClean="0"/>
              <a:t>TOPIC 4: LOS IDIOMAS</a:t>
            </a:r>
            <a:endParaRPr lang="en-GB" sz="2400" b="1" u="sng" dirty="0"/>
          </a:p>
        </p:txBody>
      </p:sp>
      <p:pic>
        <p:nvPicPr>
          <p:cNvPr id="1026" name="Picture 2" descr="C:\Users\Rachel\AppData\Local\Microsoft\Windows\Temporary Internet Files\Content.IE5\GEWYPJ5W\MP9003877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2485955" cy="3484984"/>
          </a:xfrm>
          <a:prstGeom prst="rect">
            <a:avLst/>
          </a:prstGeom>
          <a:noFill/>
        </p:spPr>
      </p:pic>
      <p:pic>
        <p:nvPicPr>
          <p:cNvPr id="1030" name="Picture 6" descr="C:\Users\Rachel\AppData\Local\Microsoft\Windows\Temporary Internet Files\Content.IE5\KENNOVLP\MP90040948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437111"/>
            <a:ext cx="3020279" cy="2010373"/>
          </a:xfrm>
          <a:prstGeom prst="rect">
            <a:avLst/>
          </a:prstGeom>
          <a:noFill/>
        </p:spPr>
      </p:pic>
      <p:pic>
        <p:nvPicPr>
          <p:cNvPr id="1031" name="Picture 7" descr="C:\Users\Rachel\AppData\Local\Microsoft\Windows\Temporary Internet Files\Content.IE5\ERAER3R2\MP90044288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700808"/>
            <a:ext cx="2975345" cy="2232248"/>
          </a:xfrm>
          <a:prstGeom prst="rect">
            <a:avLst/>
          </a:prstGeom>
          <a:noFill/>
        </p:spPr>
      </p:pic>
      <p:pic>
        <p:nvPicPr>
          <p:cNvPr id="1035" name="Picture 11" descr="C:\Users\Rachel\AppData\Local\Microsoft\Windows\Temporary Internet Files\Content.IE5\PY3I1XE4\MP90044342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13176"/>
            <a:ext cx="2824909" cy="1628800"/>
          </a:xfrm>
          <a:prstGeom prst="rect">
            <a:avLst/>
          </a:prstGeom>
          <a:noFill/>
        </p:spPr>
      </p:pic>
      <p:pic>
        <p:nvPicPr>
          <p:cNvPr id="1036" name="Picture 12" descr="C:\Users\Rachel\AppData\Local\Microsoft\Windows\Temporary Internet Files\Content.IE5\ERAER3R2\MP90030579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209550"/>
            <a:ext cx="1656184" cy="2074552"/>
          </a:xfrm>
          <a:prstGeom prst="rect">
            <a:avLst/>
          </a:prstGeom>
          <a:noFill/>
        </p:spPr>
      </p:pic>
      <p:pic>
        <p:nvPicPr>
          <p:cNvPr id="15" name="Picture 14" descr="C:\Users\SA10DochertyR\AppData\Local\Microsoft\Windows\Temporary Internet Files\Content.IE5\25LY28I6\MP90040003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57192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61048"/>
          </a:xfrm>
        </p:spPr>
        <p:txBody>
          <a:bodyPr>
            <a:noAutofit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6000" b="1" dirty="0" smtClean="0"/>
              <a:t>South Ayrshire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b="1" dirty="0" smtClean="0"/>
              <a:t>Modern Languages</a:t>
            </a:r>
            <a:endParaRPr lang="en-GB" sz="6000" b="1" dirty="0"/>
          </a:p>
        </p:txBody>
      </p:sp>
      <p:pic>
        <p:nvPicPr>
          <p:cNvPr id="7" name="Picture 6" descr="ailsacraig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653136"/>
            <a:ext cx="4500000" cy="1800000"/>
          </a:xfrm>
          <a:prstGeom prst="rect">
            <a:avLst/>
          </a:prstGeom>
        </p:spPr>
      </p:pic>
      <p:pic>
        <p:nvPicPr>
          <p:cNvPr id="8" name="Picture 7" descr="MH900400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1979861" cy="1979861"/>
          </a:xfrm>
          <a:prstGeom prst="rect">
            <a:avLst/>
          </a:prstGeom>
        </p:spPr>
      </p:pic>
      <p:pic>
        <p:nvPicPr>
          <p:cNvPr id="9" name="Picture 8" descr="MH9004008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60648"/>
            <a:ext cx="1979861" cy="1979861"/>
          </a:xfrm>
          <a:prstGeom prst="rect">
            <a:avLst/>
          </a:prstGeom>
        </p:spPr>
      </p:pic>
      <p:pic>
        <p:nvPicPr>
          <p:cNvPr id="10" name="Picture 9" descr="MH9004007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260648"/>
            <a:ext cx="1979861" cy="1979861"/>
          </a:xfrm>
          <a:prstGeom prst="rect">
            <a:avLst/>
          </a:prstGeom>
        </p:spPr>
      </p:pic>
      <p:pic>
        <p:nvPicPr>
          <p:cNvPr id="11" name="Picture 10" descr="MH9003626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0"/>
            <a:ext cx="2088232" cy="2420888"/>
          </a:xfrm>
          <a:prstGeom prst="rect">
            <a:avLst/>
          </a:prstGeom>
        </p:spPr>
      </p:pic>
      <p:pic>
        <p:nvPicPr>
          <p:cNvPr id="12" name="Picture 11" descr="robert-bur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5013176"/>
            <a:ext cx="1891525" cy="1260000"/>
          </a:xfrm>
          <a:prstGeom prst="rect">
            <a:avLst/>
          </a:prstGeom>
        </p:spPr>
      </p:pic>
      <p:pic>
        <p:nvPicPr>
          <p:cNvPr id="13" name="Picture 12" descr="MH9003994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4797152"/>
            <a:ext cx="1872208" cy="161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13: SE VALORAN UN CONOCIMIENTO DE IDIOMAS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b="1" dirty="0" smtClean="0"/>
              <a:t>Work with a partner! In which jobs would having a knowledge of other languages be useful? Here are a few ideas to start you off – use your dictionary to find more!</a:t>
            </a:r>
          </a:p>
          <a:p>
            <a:pPr algn="ctr">
              <a:buNone/>
            </a:pPr>
            <a:endParaRPr lang="en-GB" sz="2400" b="1" dirty="0" smtClean="0"/>
          </a:p>
          <a:p>
            <a:pPr algn="ctr">
              <a:buNone/>
            </a:pPr>
            <a:r>
              <a:rPr lang="en-GB" sz="2400" dirty="0" err="1" smtClean="0"/>
              <a:t>Periodista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err="1" smtClean="0"/>
              <a:t>Intérprete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err="1" smtClean="0"/>
              <a:t>Futbolista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err="1" smtClean="0"/>
              <a:t>Traductor</a:t>
            </a:r>
            <a:r>
              <a:rPr lang="en-GB" sz="2400" dirty="0" smtClean="0"/>
              <a:t> / a</a:t>
            </a:r>
          </a:p>
          <a:p>
            <a:pPr algn="ctr">
              <a:buNone/>
            </a:pPr>
            <a:r>
              <a:rPr lang="en-GB" sz="2400" dirty="0" err="1" smtClean="0"/>
              <a:t>Azafata</a:t>
            </a:r>
            <a:endParaRPr lang="en-GB" sz="2400" dirty="0" smtClean="0"/>
          </a:p>
          <a:p>
            <a:pPr algn="ctr">
              <a:buNone/>
            </a:pPr>
            <a:endParaRPr lang="en-GB" sz="2400" dirty="0"/>
          </a:p>
        </p:txBody>
      </p:sp>
      <p:pic>
        <p:nvPicPr>
          <p:cNvPr id="2050" name="Picture 2" descr="C:\Users\Rachel\AppData\Local\Microsoft\Windows\Temporary Internet Files\Content.IE5\PY3I1XE4\MP90043103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81128"/>
            <a:ext cx="2843808" cy="1895132"/>
          </a:xfrm>
          <a:prstGeom prst="rect">
            <a:avLst/>
          </a:prstGeom>
          <a:noFill/>
        </p:spPr>
      </p:pic>
      <p:pic>
        <p:nvPicPr>
          <p:cNvPr id="2051" name="Picture 3" descr="C:\Users\Rachel\AppData\Local\Microsoft\Windows\Temporary Internet Files\Content.IE5\PY3I1XE4\MP9004383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92896"/>
            <a:ext cx="2624336" cy="1944216"/>
          </a:xfrm>
          <a:prstGeom prst="rect">
            <a:avLst/>
          </a:prstGeom>
          <a:noFill/>
        </p:spPr>
      </p:pic>
      <p:pic>
        <p:nvPicPr>
          <p:cNvPr id="2052" name="Picture 4" descr="C:\Users\Rachel\AppData\Local\Microsoft\Windows\Temporary Internet Files\Content.IE5\KENNOVLP\MP90042281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20888"/>
            <a:ext cx="1512168" cy="2267145"/>
          </a:xfrm>
          <a:prstGeom prst="rect">
            <a:avLst/>
          </a:prstGeom>
          <a:noFill/>
        </p:spPr>
      </p:pic>
      <p:pic>
        <p:nvPicPr>
          <p:cNvPr id="2053" name="Picture 5" descr="C:\Users\Rachel\AppData\Local\Microsoft\Windows\Temporary Internet Files\Content.IE5\GEWYPJ5W\MP90043059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941168"/>
            <a:ext cx="2483768" cy="1657139"/>
          </a:xfrm>
          <a:prstGeom prst="rect">
            <a:avLst/>
          </a:prstGeom>
          <a:noFill/>
        </p:spPr>
      </p:pic>
      <p:pic>
        <p:nvPicPr>
          <p:cNvPr id="2054" name="Picture 6" descr="C:\Users\Rachel\AppData\Local\Microsoft\Windows\Temporary Internet Files\Content.IE5\ERAER3R2\MP90044338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564905"/>
            <a:ext cx="164062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14: ¿SABÍAS QUE…?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b="1" dirty="0" smtClean="0"/>
              <a:t>Work with a partner! Fill in the gaps to make the correct statistics about languages. Compare your answers with another pair!</a:t>
            </a:r>
          </a:p>
          <a:p>
            <a:pPr algn="ctr">
              <a:buNone/>
            </a:pPr>
            <a:endParaRPr lang="en-GB" sz="2000" b="1" dirty="0" smtClean="0"/>
          </a:p>
          <a:p>
            <a:pPr marL="457200" indent="-457200">
              <a:buAutoNum type="arabicPeriod"/>
            </a:pPr>
            <a:r>
              <a:rPr lang="en-GB" sz="2000" dirty="0" err="1" smtClean="0"/>
              <a:t>Sólo</a:t>
            </a:r>
            <a:r>
              <a:rPr lang="en-GB" sz="2000" dirty="0" smtClean="0"/>
              <a:t> ____________ de la </a:t>
            </a:r>
            <a:r>
              <a:rPr lang="en-GB" sz="2000" dirty="0" err="1" smtClean="0"/>
              <a:t>población</a:t>
            </a:r>
            <a:r>
              <a:rPr lang="en-GB" sz="2000" dirty="0" smtClean="0"/>
              <a:t> del </a:t>
            </a:r>
            <a:r>
              <a:rPr lang="en-GB" sz="2000" dirty="0" err="1" smtClean="0"/>
              <a:t>mundo</a:t>
            </a:r>
            <a:r>
              <a:rPr lang="en-GB" sz="2000" dirty="0" smtClean="0"/>
              <a:t> </a:t>
            </a:r>
            <a:r>
              <a:rPr lang="en-GB" sz="2000" dirty="0" err="1" smtClean="0"/>
              <a:t>habla</a:t>
            </a:r>
            <a:r>
              <a:rPr lang="en-GB" sz="2000" dirty="0" smtClean="0"/>
              <a:t> </a:t>
            </a:r>
            <a:r>
              <a:rPr lang="en-GB" sz="2000" dirty="0" err="1" smtClean="0"/>
              <a:t>inglés</a:t>
            </a:r>
            <a:r>
              <a:rPr lang="en-GB" sz="2000" dirty="0" smtClean="0"/>
              <a:t>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dirty="0" err="1" smtClean="0"/>
              <a:t>lengua</a:t>
            </a:r>
            <a:r>
              <a:rPr lang="en-GB" sz="2000" dirty="0" smtClean="0"/>
              <a:t> </a:t>
            </a:r>
            <a:r>
              <a:rPr lang="en-GB" sz="2000" dirty="0" err="1" smtClean="0"/>
              <a:t>materna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Más</a:t>
            </a:r>
            <a:r>
              <a:rPr lang="en-GB" sz="2000" dirty="0" smtClean="0"/>
              <a:t> de ____________ del </a:t>
            </a:r>
            <a:r>
              <a:rPr lang="en-GB" sz="2000" dirty="0" err="1" smtClean="0"/>
              <a:t>mundo</a:t>
            </a:r>
            <a:r>
              <a:rPr lang="en-GB" sz="2000" dirty="0" smtClean="0"/>
              <a:t> no </a:t>
            </a:r>
            <a:r>
              <a:rPr lang="en-GB" sz="2000" dirty="0" err="1" smtClean="0"/>
              <a:t>hablan</a:t>
            </a:r>
            <a:r>
              <a:rPr lang="en-GB" sz="2000" dirty="0" smtClean="0"/>
              <a:t> </a:t>
            </a:r>
            <a:r>
              <a:rPr lang="en-GB" sz="2000" dirty="0" err="1" smtClean="0"/>
              <a:t>inglés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Más</a:t>
            </a:r>
            <a:r>
              <a:rPr lang="en-GB" sz="2000" dirty="0" smtClean="0"/>
              <a:t> de ____________ personas </a:t>
            </a:r>
            <a:r>
              <a:rPr lang="en-GB" sz="2000" dirty="0" err="1" smtClean="0"/>
              <a:t>hablan</a:t>
            </a:r>
            <a:r>
              <a:rPr lang="en-GB" sz="2000" dirty="0" smtClean="0"/>
              <a:t> </a:t>
            </a:r>
            <a:r>
              <a:rPr lang="en-GB" sz="2000" dirty="0" err="1" smtClean="0"/>
              <a:t>español</a:t>
            </a:r>
            <a:r>
              <a:rPr lang="en-GB" sz="2000" dirty="0" smtClean="0"/>
              <a:t> en el </a:t>
            </a:r>
            <a:r>
              <a:rPr lang="en-GB" sz="2000" dirty="0" err="1" smtClean="0"/>
              <a:t>mundo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Sólo</a:t>
            </a:r>
            <a:r>
              <a:rPr lang="en-GB" sz="2000" dirty="0" smtClean="0"/>
              <a:t> </a:t>
            </a:r>
            <a:r>
              <a:rPr lang="en-GB" sz="2000" dirty="0" err="1" smtClean="0"/>
              <a:t>uno</a:t>
            </a:r>
            <a:r>
              <a:rPr lang="en-GB" sz="2000" dirty="0" smtClean="0"/>
              <a:t> en </a:t>
            </a:r>
            <a:r>
              <a:rPr lang="en-GB" sz="2000" dirty="0" err="1" smtClean="0"/>
              <a:t>cada</a:t>
            </a:r>
            <a:r>
              <a:rPr lang="en-GB" sz="2000" dirty="0" smtClean="0"/>
              <a:t> ___________ </a:t>
            </a:r>
            <a:r>
              <a:rPr lang="en-GB" sz="2000" dirty="0" err="1" smtClean="0"/>
              <a:t>diplomáticos</a:t>
            </a:r>
            <a:r>
              <a:rPr lang="en-GB" sz="2000" dirty="0" smtClean="0"/>
              <a:t> </a:t>
            </a:r>
            <a:r>
              <a:rPr lang="en-GB" sz="2000" dirty="0" err="1" smtClean="0"/>
              <a:t>británicos</a:t>
            </a:r>
            <a:r>
              <a:rPr lang="en-GB" sz="2000" dirty="0" smtClean="0"/>
              <a:t> </a:t>
            </a:r>
            <a:r>
              <a:rPr lang="en-GB" sz="2000" dirty="0" err="1" smtClean="0"/>
              <a:t>habla</a:t>
            </a:r>
            <a:r>
              <a:rPr lang="en-GB" sz="2000" dirty="0" smtClean="0"/>
              <a:t> con </a:t>
            </a:r>
            <a:r>
              <a:rPr lang="en-GB" sz="2000" dirty="0" err="1" smtClean="0"/>
              <a:t>fluidez</a:t>
            </a:r>
            <a:r>
              <a:rPr lang="en-GB" sz="2000" dirty="0" smtClean="0"/>
              <a:t> el </a:t>
            </a:r>
            <a:r>
              <a:rPr lang="en-GB" sz="2000" dirty="0" err="1" smtClean="0"/>
              <a:t>idioma</a:t>
            </a:r>
            <a:r>
              <a:rPr lang="en-GB" sz="2000" dirty="0" smtClean="0"/>
              <a:t> del </a:t>
            </a:r>
            <a:r>
              <a:rPr lang="en-GB" sz="2000" dirty="0" err="1" smtClean="0"/>
              <a:t>país</a:t>
            </a:r>
            <a:r>
              <a:rPr lang="en-GB" sz="2000" dirty="0" smtClean="0"/>
              <a:t> </a:t>
            </a:r>
            <a:r>
              <a:rPr lang="en-GB" sz="2000" dirty="0" err="1" smtClean="0"/>
              <a:t>donde</a:t>
            </a:r>
            <a:r>
              <a:rPr lang="en-GB" sz="2000" dirty="0" smtClean="0"/>
              <a:t> </a:t>
            </a:r>
            <a:r>
              <a:rPr lang="en-GB" sz="2000" dirty="0" err="1" smtClean="0"/>
              <a:t>está</a:t>
            </a:r>
            <a:r>
              <a:rPr lang="en-GB" sz="2000" dirty="0" smtClean="0"/>
              <a:t> </a:t>
            </a:r>
            <a:r>
              <a:rPr lang="en-GB" sz="2000" dirty="0" err="1" smtClean="0"/>
              <a:t>basado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Parece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______________ de </a:t>
            </a:r>
            <a:r>
              <a:rPr lang="en-GB" sz="2000" dirty="0" err="1" smtClean="0"/>
              <a:t>consumidores</a:t>
            </a:r>
            <a:r>
              <a:rPr lang="en-GB" sz="2000" dirty="0" smtClean="0"/>
              <a:t> no </a:t>
            </a:r>
            <a:r>
              <a:rPr lang="en-GB" sz="2000" dirty="0" err="1" smtClean="0"/>
              <a:t>comprarán</a:t>
            </a:r>
            <a:r>
              <a:rPr lang="en-GB" sz="2000" dirty="0" smtClean="0"/>
              <a:t> un </a:t>
            </a:r>
            <a:r>
              <a:rPr lang="en-GB" sz="2000" dirty="0" err="1" smtClean="0"/>
              <a:t>producto</a:t>
            </a:r>
            <a:r>
              <a:rPr lang="en-GB" sz="2000" dirty="0" smtClean="0"/>
              <a:t> </a:t>
            </a:r>
            <a:r>
              <a:rPr lang="en-GB" sz="2000" dirty="0" err="1" smtClean="0"/>
              <a:t>sur</a:t>
            </a:r>
            <a:r>
              <a:rPr lang="en-GB" sz="2000" dirty="0" smtClean="0"/>
              <a:t> Internet </a:t>
            </a:r>
            <a:r>
              <a:rPr lang="en-GB" sz="2000" dirty="0" err="1" smtClean="0"/>
              <a:t>si</a:t>
            </a:r>
            <a:r>
              <a:rPr lang="en-GB" sz="2000" dirty="0" smtClean="0"/>
              <a:t> la </a:t>
            </a:r>
            <a:r>
              <a:rPr lang="en-GB" sz="2000" dirty="0" err="1" smtClean="0"/>
              <a:t>página</a:t>
            </a:r>
            <a:r>
              <a:rPr lang="en-GB" sz="2000" dirty="0" smtClean="0"/>
              <a:t> web no se </a:t>
            </a:r>
            <a:r>
              <a:rPr lang="en-GB" sz="2000" dirty="0" err="1" smtClean="0"/>
              <a:t>escribe</a:t>
            </a:r>
            <a:r>
              <a:rPr lang="en-GB" sz="2000" dirty="0" smtClean="0"/>
              <a:t> en </a:t>
            </a:r>
            <a:r>
              <a:rPr lang="en-GB" sz="2000" dirty="0" err="1" smtClean="0"/>
              <a:t>su</a:t>
            </a:r>
            <a:r>
              <a:rPr lang="en-GB" sz="2000" dirty="0" smtClean="0"/>
              <a:t> </a:t>
            </a:r>
            <a:r>
              <a:rPr lang="en-GB" sz="2000" dirty="0" err="1" smtClean="0"/>
              <a:t>propio</a:t>
            </a:r>
            <a:r>
              <a:rPr lang="en-GB" sz="2000" dirty="0" smtClean="0"/>
              <a:t> </a:t>
            </a:r>
            <a:r>
              <a:rPr lang="en-GB" sz="2000" dirty="0" err="1" smtClean="0"/>
              <a:t>idioma</a:t>
            </a:r>
            <a:r>
              <a:rPr lang="en-GB" sz="2000" dirty="0" smtClean="0"/>
              <a:t>.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6829" y="5229200"/>
            <a:ext cx="81776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82%		75%		40		500,000		6%</a:t>
            </a:r>
            <a:endParaRPr lang="en-GB" dirty="0"/>
          </a:p>
        </p:txBody>
      </p:sp>
      <p:pic>
        <p:nvPicPr>
          <p:cNvPr id="6" name="Picture 7" descr="C:\Users\Rachel\AppData\Local\Microsoft\Windows\Temporary Internet Files\Content.IE5\ERAER3R2\MP9004428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849889"/>
            <a:ext cx="1656184" cy="1008111"/>
          </a:xfrm>
          <a:prstGeom prst="rect">
            <a:avLst/>
          </a:prstGeom>
          <a:noFill/>
        </p:spPr>
      </p:pic>
      <p:pic>
        <p:nvPicPr>
          <p:cNvPr id="7" name="Picture 6" descr="C:\Users\SA10DochertyR\AppData\Local\Microsoft\Windows\Temporary Internet Files\Content.IE5\25LY28I6\MP9004000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77272"/>
            <a:ext cx="213987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Rachel\AppData\Local\Microsoft\Windows\Temporary Internet Files\Content.IE5\KENNOVLP\MP90040948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805265"/>
            <a:ext cx="1724135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14: ¿SABÍAS QUE…? RESPUESTAS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b="1" dirty="0" smtClean="0"/>
              <a:t>Work with a partner! Fill in the gaps to make the correct statistics about languages. Compare your answers with another pair!</a:t>
            </a:r>
          </a:p>
          <a:p>
            <a:pPr algn="ctr">
              <a:buNone/>
            </a:pPr>
            <a:endParaRPr lang="en-GB" sz="2000" b="1" dirty="0" smtClean="0"/>
          </a:p>
          <a:p>
            <a:pPr marL="457200" indent="-457200">
              <a:buAutoNum type="arabicPeriod"/>
            </a:pPr>
            <a:r>
              <a:rPr lang="en-GB" sz="2000" dirty="0" err="1" smtClean="0"/>
              <a:t>Sólo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6%</a:t>
            </a:r>
            <a:r>
              <a:rPr lang="en-GB" sz="2000" dirty="0" smtClean="0"/>
              <a:t> de la </a:t>
            </a:r>
            <a:r>
              <a:rPr lang="en-GB" sz="2000" dirty="0" err="1" smtClean="0"/>
              <a:t>población</a:t>
            </a:r>
            <a:r>
              <a:rPr lang="en-GB" sz="2000" dirty="0" smtClean="0"/>
              <a:t> del </a:t>
            </a:r>
            <a:r>
              <a:rPr lang="en-GB" sz="2000" dirty="0" err="1" smtClean="0"/>
              <a:t>mundo</a:t>
            </a:r>
            <a:r>
              <a:rPr lang="en-GB" sz="2000" dirty="0" smtClean="0"/>
              <a:t> </a:t>
            </a:r>
            <a:r>
              <a:rPr lang="en-GB" sz="2000" dirty="0" err="1" smtClean="0"/>
              <a:t>habla</a:t>
            </a:r>
            <a:r>
              <a:rPr lang="en-GB" sz="2000" dirty="0" smtClean="0"/>
              <a:t> </a:t>
            </a:r>
            <a:r>
              <a:rPr lang="en-GB" sz="2000" dirty="0" err="1" smtClean="0"/>
              <a:t>inglés</a:t>
            </a:r>
            <a:r>
              <a:rPr lang="en-GB" sz="2000" dirty="0" smtClean="0"/>
              <a:t>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dirty="0" err="1" smtClean="0"/>
              <a:t>lengua</a:t>
            </a:r>
            <a:r>
              <a:rPr lang="en-GB" sz="2000" dirty="0" smtClean="0"/>
              <a:t> </a:t>
            </a:r>
            <a:r>
              <a:rPr lang="en-GB" sz="2000" dirty="0" err="1" smtClean="0"/>
              <a:t>materna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Más</a:t>
            </a:r>
            <a:r>
              <a:rPr lang="en-GB" sz="2000" dirty="0" smtClean="0"/>
              <a:t> de </a:t>
            </a:r>
            <a:r>
              <a:rPr lang="en-GB" sz="2000" dirty="0" smtClean="0">
                <a:solidFill>
                  <a:srgbClr val="FF0000"/>
                </a:solidFill>
              </a:rPr>
              <a:t>75% </a:t>
            </a:r>
            <a:r>
              <a:rPr lang="en-GB" sz="2000" dirty="0" smtClean="0"/>
              <a:t>del </a:t>
            </a:r>
            <a:r>
              <a:rPr lang="en-GB" sz="2000" dirty="0" err="1" smtClean="0"/>
              <a:t>mundo</a:t>
            </a:r>
            <a:r>
              <a:rPr lang="en-GB" sz="2000" dirty="0" smtClean="0"/>
              <a:t> no </a:t>
            </a:r>
            <a:r>
              <a:rPr lang="en-GB" sz="2000" dirty="0" err="1" smtClean="0"/>
              <a:t>hablan</a:t>
            </a:r>
            <a:r>
              <a:rPr lang="en-GB" sz="2000" dirty="0" smtClean="0"/>
              <a:t> </a:t>
            </a:r>
            <a:r>
              <a:rPr lang="en-GB" sz="2000" dirty="0" err="1" smtClean="0"/>
              <a:t>inglés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Más</a:t>
            </a:r>
            <a:r>
              <a:rPr lang="en-GB" sz="2000" dirty="0" smtClean="0"/>
              <a:t> de </a:t>
            </a:r>
            <a:r>
              <a:rPr lang="en-GB" sz="2000" dirty="0" smtClean="0">
                <a:solidFill>
                  <a:srgbClr val="FF0000"/>
                </a:solidFill>
              </a:rPr>
              <a:t>500,000</a:t>
            </a:r>
            <a:r>
              <a:rPr lang="en-GB" sz="2000" dirty="0" smtClean="0"/>
              <a:t> personas </a:t>
            </a:r>
            <a:r>
              <a:rPr lang="en-GB" sz="2000" dirty="0" err="1" smtClean="0"/>
              <a:t>hablan</a:t>
            </a:r>
            <a:r>
              <a:rPr lang="en-GB" sz="2000" dirty="0" smtClean="0"/>
              <a:t> </a:t>
            </a:r>
            <a:r>
              <a:rPr lang="en-GB" sz="2000" dirty="0" err="1" smtClean="0"/>
              <a:t>español</a:t>
            </a:r>
            <a:r>
              <a:rPr lang="en-GB" sz="2000" dirty="0" smtClean="0"/>
              <a:t> en el </a:t>
            </a:r>
            <a:r>
              <a:rPr lang="en-GB" sz="2000" dirty="0" err="1" smtClean="0"/>
              <a:t>mundo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Sólo</a:t>
            </a:r>
            <a:r>
              <a:rPr lang="en-GB" sz="2000" dirty="0" smtClean="0"/>
              <a:t> </a:t>
            </a:r>
            <a:r>
              <a:rPr lang="en-GB" sz="2000" dirty="0" err="1" smtClean="0"/>
              <a:t>uno</a:t>
            </a:r>
            <a:r>
              <a:rPr lang="en-GB" sz="2000" dirty="0" smtClean="0"/>
              <a:t> en </a:t>
            </a:r>
            <a:r>
              <a:rPr lang="en-GB" sz="2000" dirty="0" err="1" smtClean="0"/>
              <a:t>cada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40</a:t>
            </a:r>
            <a:r>
              <a:rPr lang="en-GB" sz="2000" dirty="0" smtClean="0"/>
              <a:t> </a:t>
            </a:r>
            <a:r>
              <a:rPr lang="en-GB" sz="2000" dirty="0" err="1" smtClean="0"/>
              <a:t>diplomáticos</a:t>
            </a:r>
            <a:r>
              <a:rPr lang="en-GB" sz="2000" dirty="0" smtClean="0"/>
              <a:t> </a:t>
            </a:r>
            <a:r>
              <a:rPr lang="en-GB" sz="2000" dirty="0" err="1" smtClean="0"/>
              <a:t>británicos</a:t>
            </a:r>
            <a:r>
              <a:rPr lang="en-GB" sz="2000" dirty="0" smtClean="0"/>
              <a:t> </a:t>
            </a:r>
            <a:r>
              <a:rPr lang="en-GB" sz="2000" dirty="0" err="1" smtClean="0"/>
              <a:t>habla</a:t>
            </a:r>
            <a:r>
              <a:rPr lang="en-GB" sz="2000" dirty="0" smtClean="0"/>
              <a:t> con </a:t>
            </a:r>
            <a:r>
              <a:rPr lang="en-GB" sz="2000" dirty="0" err="1" smtClean="0"/>
              <a:t>fluidez</a:t>
            </a:r>
            <a:r>
              <a:rPr lang="en-GB" sz="2000" dirty="0" smtClean="0"/>
              <a:t> el </a:t>
            </a:r>
            <a:r>
              <a:rPr lang="en-GB" sz="2000" dirty="0" err="1" smtClean="0"/>
              <a:t>idioma</a:t>
            </a:r>
            <a:r>
              <a:rPr lang="en-GB" sz="2000" dirty="0" smtClean="0"/>
              <a:t> del </a:t>
            </a:r>
            <a:r>
              <a:rPr lang="en-GB" sz="2000" dirty="0" err="1" smtClean="0"/>
              <a:t>país</a:t>
            </a:r>
            <a:r>
              <a:rPr lang="en-GB" sz="2000" dirty="0" smtClean="0"/>
              <a:t> </a:t>
            </a:r>
            <a:r>
              <a:rPr lang="en-GB" sz="2000" dirty="0" err="1" smtClean="0"/>
              <a:t>donde</a:t>
            </a:r>
            <a:r>
              <a:rPr lang="en-GB" sz="2000" dirty="0" smtClean="0"/>
              <a:t> </a:t>
            </a:r>
            <a:r>
              <a:rPr lang="en-GB" sz="2000" dirty="0" err="1" smtClean="0"/>
              <a:t>está</a:t>
            </a:r>
            <a:r>
              <a:rPr lang="en-GB" sz="2000" dirty="0" smtClean="0"/>
              <a:t> </a:t>
            </a:r>
            <a:r>
              <a:rPr lang="en-GB" sz="2000" dirty="0" err="1" smtClean="0"/>
              <a:t>basado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Parece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82% </a:t>
            </a:r>
            <a:r>
              <a:rPr lang="en-GB" sz="2000" dirty="0" smtClean="0"/>
              <a:t>de </a:t>
            </a:r>
            <a:r>
              <a:rPr lang="en-GB" sz="2000" dirty="0" err="1" smtClean="0"/>
              <a:t>consumidores</a:t>
            </a:r>
            <a:r>
              <a:rPr lang="en-GB" sz="2000" dirty="0" smtClean="0"/>
              <a:t> no </a:t>
            </a:r>
            <a:r>
              <a:rPr lang="en-GB" sz="2000" dirty="0" err="1" smtClean="0"/>
              <a:t>comprarán</a:t>
            </a:r>
            <a:r>
              <a:rPr lang="en-GB" sz="2000" dirty="0" smtClean="0"/>
              <a:t> un </a:t>
            </a:r>
            <a:r>
              <a:rPr lang="en-GB" sz="2000" dirty="0" err="1" smtClean="0"/>
              <a:t>producto</a:t>
            </a:r>
            <a:r>
              <a:rPr lang="en-GB" sz="2000" dirty="0" smtClean="0"/>
              <a:t> </a:t>
            </a:r>
            <a:r>
              <a:rPr lang="en-GB" sz="2000" dirty="0" err="1" smtClean="0"/>
              <a:t>sur</a:t>
            </a:r>
            <a:r>
              <a:rPr lang="en-GB" sz="2000" dirty="0" smtClean="0"/>
              <a:t> Internet </a:t>
            </a:r>
            <a:r>
              <a:rPr lang="en-GB" sz="2000" dirty="0" err="1" smtClean="0"/>
              <a:t>si</a:t>
            </a:r>
            <a:r>
              <a:rPr lang="en-GB" sz="2000" dirty="0" smtClean="0"/>
              <a:t> la </a:t>
            </a:r>
            <a:r>
              <a:rPr lang="en-GB" sz="2000" dirty="0" err="1" smtClean="0"/>
              <a:t>página</a:t>
            </a:r>
            <a:r>
              <a:rPr lang="en-GB" sz="2000" dirty="0" smtClean="0"/>
              <a:t> web no se </a:t>
            </a:r>
            <a:r>
              <a:rPr lang="en-GB" sz="2000" dirty="0" err="1" smtClean="0"/>
              <a:t>escribe</a:t>
            </a:r>
            <a:r>
              <a:rPr lang="en-GB" sz="2000" dirty="0" smtClean="0"/>
              <a:t> en </a:t>
            </a:r>
            <a:r>
              <a:rPr lang="en-GB" sz="2000" dirty="0" err="1" smtClean="0"/>
              <a:t>su</a:t>
            </a:r>
            <a:r>
              <a:rPr lang="en-GB" sz="2000" dirty="0" smtClean="0"/>
              <a:t> </a:t>
            </a:r>
            <a:r>
              <a:rPr lang="en-GB" sz="2000" dirty="0" err="1" smtClean="0"/>
              <a:t>propio</a:t>
            </a:r>
            <a:r>
              <a:rPr lang="en-GB" sz="2000" dirty="0" smtClean="0"/>
              <a:t> </a:t>
            </a:r>
            <a:r>
              <a:rPr lang="en-GB" sz="2000" dirty="0" err="1" smtClean="0"/>
              <a:t>idioma</a:t>
            </a:r>
            <a:r>
              <a:rPr lang="en-GB" sz="2000" dirty="0" smtClean="0"/>
              <a:t>.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6829" y="5229200"/>
            <a:ext cx="81776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82%		75%		40		500,000		6%</a:t>
            </a:r>
            <a:endParaRPr lang="en-GB" dirty="0"/>
          </a:p>
        </p:txBody>
      </p:sp>
      <p:pic>
        <p:nvPicPr>
          <p:cNvPr id="6" name="Picture 7" descr="C:\Users\Rachel\AppData\Local\Microsoft\Windows\Temporary Internet Files\Content.IE5\ERAER3R2\MP9004428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849889"/>
            <a:ext cx="1656184" cy="1008111"/>
          </a:xfrm>
          <a:prstGeom prst="rect">
            <a:avLst/>
          </a:prstGeom>
          <a:noFill/>
        </p:spPr>
      </p:pic>
      <p:pic>
        <p:nvPicPr>
          <p:cNvPr id="7" name="Picture 6" descr="C:\Users\SA10DochertyR\AppData\Local\Microsoft\Windows\Temporary Internet Files\Content.IE5\25LY28I6\MP9004000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77272"/>
            <a:ext cx="213987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Rachel\AppData\Local\Microsoft\Windows\Temporary Internet Files\Content.IE5\KENNOVLP\MP90040948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805265"/>
            <a:ext cx="1724135" cy="105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28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15: ¿POR QUÉ APRENDER UN IDIOMA?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GB" sz="2000" b="1" dirty="0" smtClean="0"/>
              <a:t>Work with a partner! Why should we learn a language? Match up the phrases Spanish – English:</a:t>
            </a:r>
          </a:p>
          <a:p>
            <a:pPr algn="ctr">
              <a:buNone/>
            </a:pPr>
            <a:endParaRPr lang="en-GB" sz="2000" b="1" dirty="0" smtClean="0"/>
          </a:p>
          <a:p>
            <a:pPr marL="457200" indent="-457200">
              <a:buAutoNum type="arabicPeriod"/>
            </a:pPr>
            <a:r>
              <a:rPr lang="en-GB" sz="2000" dirty="0" err="1" smtClean="0"/>
              <a:t>Aprender</a:t>
            </a:r>
            <a:r>
              <a:rPr lang="en-GB" sz="2000" dirty="0" smtClean="0"/>
              <a:t> un </a:t>
            </a:r>
            <a:r>
              <a:rPr lang="en-GB" sz="2000" dirty="0" err="1" smtClean="0"/>
              <a:t>idioma</a:t>
            </a:r>
            <a:r>
              <a:rPr lang="en-GB" sz="2000" dirty="0" smtClean="0"/>
              <a:t> </a:t>
            </a:r>
            <a:r>
              <a:rPr lang="en-GB" sz="2000" dirty="0" err="1" smtClean="0"/>
              <a:t>desarolla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</a:t>
            </a:r>
            <a:r>
              <a:rPr lang="en-GB" sz="2000" dirty="0" err="1" smtClean="0"/>
              <a:t>interés</a:t>
            </a:r>
            <a:r>
              <a:rPr lang="en-GB" sz="2000" dirty="0" smtClean="0"/>
              <a:t> en </a:t>
            </a:r>
            <a:r>
              <a:rPr lang="en-GB" sz="2000" dirty="0" err="1" smtClean="0"/>
              <a:t>otras</a:t>
            </a:r>
            <a:r>
              <a:rPr lang="en-GB" sz="2000" dirty="0" smtClean="0"/>
              <a:t> </a:t>
            </a:r>
            <a:r>
              <a:rPr lang="en-GB" sz="2000" dirty="0" err="1" smtClean="0"/>
              <a:t>culturas</a:t>
            </a:r>
            <a:r>
              <a:rPr lang="en-GB" sz="2000" dirty="0" smtClean="0"/>
              <a:t> y </a:t>
            </a:r>
            <a:r>
              <a:rPr lang="en-GB" sz="2000" dirty="0" err="1" smtClean="0"/>
              <a:t>otra</a:t>
            </a:r>
            <a:r>
              <a:rPr lang="en-GB" sz="2000" dirty="0" smtClean="0"/>
              <a:t> </a:t>
            </a:r>
            <a:r>
              <a:rPr lang="en-GB" sz="2000" dirty="0" err="1" smtClean="0"/>
              <a:t>gente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Le </a:t>
            </a:r>
            <a:r>
              <a:rPr lang="en-GB" sz="2000" dirty="0" err="1" smtClean="0"/>
              <a:t>ayuda</a:t>
            </a:r>
            <a:r>
              <a:rPr lang="en-GB" sz="2000" dirty="0" smtClean="0"/>
              <a:t> a </a:t>
            </a:r>
            <a:r>
              <a:rPr lang="en-GB" sz="2000" dirty="0" err="1" smtClean="0"/>
              <a:t>comprender</a:t>
            </a:r>
            <a:r>
              <a:rPr lang="en-GB" sz="2000" dirty="0" smtClean="0"/>
              <a:t> </a:t>
            </a:r>
            <a:r>
              <a:rPr lang="en-GB" sz="2000" dirty="0" err="1" smtClean="0"/>
              <a:t>mejor</a:t>
            </a:r>
            <a:r>
              <a:rPr lang="en-GB" sz="2000" dirty="0" smtClean="0"/>
              <a:t> </a:t>
            </a:r>
            <a:r>
              <a:rPr lang="en-GB" sz="2000" dirty="0" err="1" smtClean="0"/>
              <a:t>su</a:t>
            </a:r>
            <a:r>
              <a:rPr lang="en-GB" sz="2000" dirty="0" smtClean="0"/>
              <a:t> </a:t>
            </a:r>
            <a:r>
              <a:rPr lang="en-GB" sz="2000" dirty="0" err="1" smtClean="0"/>
              <a:t>propio</a:t>
            </a:r>
            <a:r>
              <a:rPr lang="en-GB" sz="2000" dirty="0" smtClean="0"/>
              <a:t> </a:t>
            </a:r>
            <a:r>
              <a:rPr lang="en-GB" sz="2000" dirty="0" err="1" smtClean="0"/>
              <a:t>idioma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/>
              <a:t>Tiene</a:t>
            </a:r>
            <a:r>
              <a:rPr lang="en-GB" sz="2000" dirty="0" smtClean="0"/>
              <a:t>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oportunidad</a:t>
            </a:r>
            <a:r>
              <a:rPr lang="en-GB" sz="2000" dirty="0" smtClean="0"/>
              <a:t> de </a:t>
            </a:r>
            <a:r>
              <a:rPr lang="en-GB" sz="2000" dirty="0" err="1" smtClean="0"/>
              <a:t>encontrar</a:t>
            </a:r>
            <a:r>
              <a:rPr lang="en-GB" sz="2000" dirty="0" smtClean="0"/>
              <a:t> un </a:t>
            </a:r>
            <a:r>
              <a:rPr lang="en-GB" sz="2000" dirty="0" err="1" smtClean="0"/>
              <a:t>trabajo</a:t>
            </a:r>
            <a:r>
              <a:rPr lang="en-GB" sz="2000" dirty="0" smtClean="0"/>
              <a:t> </a:t>
            </a:r>
            <a:r>
              <a:rPr lang="en-GB" sz="2000" dirty="0" err="1" smtClean="0"/>
              <a:t>bien</a:t>
            </a:r>
            <a:r>
              <a:rPr lang="en-GB" sz="2000" dirty="0" smtClean="0"/>
              <a:t> </a:t>
            </a:r>
            <a:r>
              <a:rPr lang="en-GB" sz="2000" dirty="0" err="1" smtClean="0"/>
              <a:t>pagado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Los </a:t>
            </a:r>
            <a:r>
              <a:rPr lang="en-GB" sz="2000" dirty="0" err="1" smtClean="0"/>
              <a:t>empleadores</a:t>
            </a:r>
            <a:r>
              <a:rPr lang="en-GB" sz="2000" dirty="0" smtClean="0"/>
              <a:t> </a:t>
            </a:r>
            <a:r>
              <a:rPr lang="en-GB" sz="2000" dirty="0" err="1" smtClean="0"/>
              <a:t>valoran</a:t>
            </a:r>
            <a:r>
              <a:rPr lang="en-GB" sz="2000" dirty="0" smtClean="0"/>
              <a:t>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habilidades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tiene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habla</a:t>
            </a:r>
            <a:r>
              <a:rPr lang="en-GB" sz="2000" dirty="0" smtClean="0"/>
              <a:t> </a:t>
            </a:r>
            <a:r>
              <a:rPr lang="en-GB" sz="2000" dirty="0" err="1" smtClean="0"/>
              <a:t>otro</a:t>
            </a:r>
            <a:r>
              <a:rPr lang="en-GB" sz="2000" dirty="0" smtClean="0"/>
              <a:t> </a:t>
            </a:r>
            <a:r>
              <a:rPr lang="en-GB" sz="2000" dirty="0" err="1" smtClean="0"/>
              <a:t>idioma</a:t>
            </a:r>
            <a:r>
              <a:rPr lang="en-GB" sz="2000" dirty="0" smtClean="0"/>
              <a:t>, 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ejemplo</a:t>
            </a:r>
            <a:r>
              <a:rPr lang="en-GB" sz="2000" dirty="0" smtClean="0"/>
              <a:t> la </a:t>
            </a:r>
            <a:r>
              <a:rPr lang="en-GB" sz="2000" dirty="0" err="1" smtClean="0"/>
              <a:t>organización</a:t>
            </a:r>
            <a:r>
              <a:rPr lang="en-GB" sz="2000" dirty="0" smtClean="0"/>
              <a:t>, la </a:t>
            </a:r>
            <a:r>
              <a:rPr lang="en-GB" sz="2000" dirty="0" err="1" smtClean="0"/>
              <a:t>comunicación</a:t>
            </a:r>
            <a:r>
              <a:rPr lang="en-GB" sz="2000" dirty="0" smtClean="0"/>
              <a:t> y la </a:t>
            </a:r>
            <a:r>
              <a:rPr lang="en-GB" sz="2000" dirty="0" err="1" smtClean="0"/>
              <a:t>resolución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problemas</a:t>
            </a:r>
            <a:r>
              <a:rPr lang="en-GB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Le </a:t>
            </a:r>
            <a:r>
              <a:rPr lang="en-GB" sz="2000" dirty="0" err="1" smtClean="0"/>
              <a:t>hace</a:t>
            </a:r>
            <a:r>
              <a:rPr lang="en-GB" sz="2000" dirty="0" smtClean="0"/>
              <a:t>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confiado</a:t>
            </a:r>
            <a:r>
              <a:rPr lang="en-GB" sz="2000" dirty="0" smtClean="0"/>
              <a:t> y le </a:t>
            </a:r>
            <a:r>
              <a:rPr lang="en-GB" sz="2000" dirty="0" err="1" smtClean="0"/>
              <a:t>da</a:t>
            </a:r>
            <a:r>
              <a:rPr lang="en-GB" sz="2000" dirty="0" smtClean="0"/>
              <a:t> la </a:t>
            </a:r>
            <a:r>
              <a:rPr lang="en-GB" sz="2000" dirty="0" err="1" smtClean="0"/>
              <a:t>ocasión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viajar</a:t>
            </a:r>
            <a:r>
              <a:rPr lang="en-GB" sz="2000" dirty="0" smtClean="0"/>
              <a:t> y </a:t>
            </a:r>
            <a:r>
              <a:rPr lang="en-GB" sz="2000" dirty="0" err="1" smtClean="0"/>
              <a:t>vivir</a:t>
            </a:r>
            <a:r>
              <a:rPr lang="en-GB" sz="2000" dirty="0" smtClean="0"/>
              <a:t> en el </a:t>
            </a:r>
            <a:r>
              <a:rPr lang="en-GB" sz="2000" dirty="0" err="1" smtClean="0"/>
              <a:t>extranjero</a:t>
            </a:r>
            <a:r>
              <a:rPr lang="en-GB" sz="2000" dirty="0" smtClean="0"/>
              <a:t>.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lphaLcPeriod"/>
            </a:pPr>
            <a:r>
              <a:rPr lang="en-GB" sz="2000" dirty="0" smtClean="0"/>
              <a:t>You have more chance of finding a well-paid job.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Learning another language develops your interest in other cultures and people.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It makes you more confident and gives you the opportunity to travel and live abroad.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It helps you to better understand your own language.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Employers value the skills that you have if you speak another language, for example organisation, communication and problem solving.</a:t>
            </a:r>
          </a:p>
          <a:p>
            <a:pPr marL="457200" indent="-457200">
              <a:buAutoNum type="alphaLcPeriod"/>
            </a:pPr>
            <a:endParaRPr lang="en-GB" sz="2000" dirty="0" smtClean="0"/>
          </a:p>
          <a:p>
            <a:pPr>
              <a:buNone/>
            </a:pPr>
            <a:endParaRPr lang="en-GB" sz="2000" b="1" dirty="0" smtClean="0"/>
          </a:p>
          <a:p>
            <a:pPr>
              <a:buNone/>
            </a:pPr>
            <a:endParaRPr lang="en-GB" sz="2000" b="1" dirty="0"/>
          </a:p>
        </p:txBody>
      </p:sp>
      <p:pic>
        <p:nvPicPr>
          <p:cNvPr id="4" name="Picture 6" descr="C:\Users\Rachel\AppData\Local\Microsoft\Windows\Temporary Internet Files\Content.IE5\KENNOVLP\MP9004094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17032"/>
            <a:ext cx="1364095" cy="907976"/>
          </a:xfrm>
          <a:prstGeom prst="rect">
            <a:avLst/>
          </a:prstGeom>
          <a:noFill/>
        </p:spPr>
      </p:pic>
      <p:pic>
        <p:nvPicPr>
          <p:cNvPr id="5" name="Picture 4" descr="C:\Users\SA10DochertyR\AppData\Local\Microsoft\Windows\Temporary Internet Files\Content.IE5\25LY28I6\MP90040003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17032"/>
            <a:ext cx="1059755" cy="91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achel\AppData\Local\Microsoft\Windows\Temporary Internet Files\Content.IE5\KENNOVLP\MP90044243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1764270" cy="904941"/>
          </a:xfrm>
          <a:prstGeom prst="rect">
            <a:avLst/>
          </a:prstGeom>
          <a:noFill/>
        </p:spPr>
      </p:pic>
      <p:pic>
        <p:nvPicPr>
          <p:cNvPr id="3076" name="Picture 4" descr="C:\Users\Rachel\AppData\Local\Microsoft\Windows\Temporary Internet Files\Content.IE5\KENNOVLP\MP90043084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4983" y="3573016"/>
            <a:ext cx="1636329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2400" b="1" u="sng" dirty="0" smtClean="0"/>
              <a:t>ACTIVIDAD 16: LAS CELEBRIDADES Y LOS IDIOMAS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1800" b="1" dirty="0" smtClean="0"/>
              <a:t>Work with a partner! How have these celebrities benefited from speaking a foreign language? What do they say about it? Note what you understand in English:</a:t>
            </a:r>
          </a:p>
          <a:p>
            <a:pPr algn="ctr">
              <a:buNone/>
            </a:pPr>
            <a:endParaRPr lang="en-GB" sz="1800" b="1" dirty="0" smtClean="0"/>
          </a:p>
          <a:p>
            <a:pPr>
              <a:buNone/>
            </a:pPr>
            <a:r>
              <a:rPr lang="en-GB" sz="1800" b="1" dirty="0" err="1" smtClean="0"/>
              <a:t>Cesc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Fabregas</a:t>
            </a:r>
            <a:r>
              <a:rPr lang="en-GB" sz="1800" b="1" dirty="0" smtClean="0"/>
              <a:t> – </a:t>
            </a:r>
            <a:r>
              <a:rPr lang="en-GB" sz="1800" b="1" dirty="0" err="1" smtClean="0"/>
              <a:t>Lengua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materna</a:t>
            </a:r>
            <a:r>
              <a:rPr lang="en-GB" sz="1800" b="1" dirty="0" smtClean="0"/>
              <a:t>: </a:t>
            </a:r>
            <a:r>
              <a:rPr lang="en-GB" sz="1800" b="1" dirty="0" err="1" smtClean="0"/>
              <a:t>español</a:t>
            </a:r>
            <a:r>
              <a:rPr lang="en-GB" sz="1800" b="1" dirty="0" smtClean="0"/>
              <a:t>; 	</a:t>
            </a:r>
            <a:r>
              <a:rPr lang="en-GB" sz="1800" b="1" dirty="0" err="1" smtClean="0"/>
              <a:t>Otros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idiomas</a:t>
            </a:r>
            <a:r>
              <a:rPr lang="en-GB" sz="1800" b="1" dirty="0" smtClean="0"/>
              <a:t>: </a:t>
            </a:r>
            <a:r>
              <a:rPr lang="en-GB" sz="1800" b="1" dirty="0" err="1" smtClean="0"/>
              <a:t>inglés</a:t>
            </a:r>
            <a:endParaRPr lang="en-GB" sz="1800" b="1" dirty="0" smtClean="0"/>
          </a:p>
          <a:p>
            <a:pPr>
              <a:buNone/>
            </a:pPr>
            <a:r>
              <a:rPr lang="en-GB" sz="1800" dirty="0" smtClean="0"/>
              <a:t>“Sin </a:t>
            </a:r>
            <a:r>
              <a:rPr lang="en-GB" sz="1800" dirty="0" err="1" smtClean="0"/>
              <a:t>hablar</a:t>
            </a:r>
            <a:r>
              <a:rPr lang="en-GB" sz="1800" dirty="0" smtClean="0"/>
              <a:t> </a:t>
            </a:r>
            <a:r>
              <a:rPr lang="en-GB" sz="1800" dirty="0" err="1" smtClean="0"/>
              <a:t>otro</a:t>
            </a:r>
            <a:r>
              <a:rPr lang="en-GB" sz="1800" dirty="0" smtClean="0"/>
              <a:t> </a:t>
            </a:r>
            <a:r>
              <a:rPr lang="en-GB" sz="1800" dirty="0" err="1" smtClean="0"/>
              <a:t>idioma</a:t>
            </a:r>
            <a:r>
              <a:rPr lang="en-GB" sz="1800" dirty="0" smtClean="0"/>
              <a:t>, no </a:t>
            </a:r>
            <a:r>
              <a:rPr lang="en-GB" sz="1800" dirty="0" err="1" smtClean="0"/>
              <a:t>podría</a:t>
            </a:r>
            <a:r>
              <a:rPr lang="en-GB" sz="1800" dirty="0" smtClean="0"/>
              <a:t> </a:t>
            </a:r>
            <a:r>
              <a:rPr lang="en-GB" sz="1800" dirty="0" err="1" smtClean="0"/>
              <a:t>trabajar</a:t>
            </a:r>
            <a:r>
              <a:rPr lang="en-GB" sz="1800" dirty="0" smtClean="0"/>
              <a:t> al </a:t>
            </a:r>
            <a:r>
              <a:rPr lang="en-GB" sz="1800" dirty="0" err="1" smtClean="0"/>
              <a:t>extranjero</a:t>
            </a:r>
            <a:r>
              <a:rPr lang="en-GB" sz="1800" dirty="0" smtClean="0"/>
              <a:t> y no </a:t>
            </a:r>
            <a:r>
              <a:rPr lang="en-GB" sz="1800" dirty="0" err="1" smtClean="0"/>
              <a:t>podría</a:t>
            </a:r>
            <a:r>
              <a:rPr lang="en-GB" sz="1800" dirty="0" smtClean="0"/>
              <a:t> </a:t>
            </a:r>
            <a:r>
              <a:rPr lang="en-GB" sz="1800" dirty="0" err="1" smtClean="0"/>
              <a:t>jugar</a:t>
            </a:r>
            <a:r>
              <a:rPr lang="en-GB" sz="1800" dirty="0" smtClean="0"/>
              <a:t> al </a:t>
            </a:r>
            <a:r>
              <a:rPr lang="en-GB" sz="1800" dirty="0" err="1" smtClean="0"/>
              <a:t>fútbol</a:t>
            </a:r>
            <a:r>
              <a:rPr lang="en-GB" sz="1800" dirty="0" smtClean="0"/>
              <a:t> en </a:t>
            </a:r>
          </a:p>
          <a:p>
            <a:pPr>
              <a:buNone/>
            </a:pPr>
            <a:r>
              <a:rPr lang="en-GB" sz="1800" dirty="0" err="1" smtClean="0"/>
              <a:t>Inglaterra</a:t>
            </a:r>
            <a:r>
              <a:rPr lang="en-GB" sz="1800" dirty="0" smtClean="0"/>
              <a:t>. </a:t>
            </a:r>
            <a:r>
              <a:rPr lang="en-GB" sz="1800" dirty="0" err="1" smtClean="0"/>
              <a:t>Ahora</a:t>
            </a:r>
            <a:r>
              <a:rPr lang="en-GB" sz="1800" dirty="0" smtClean="0"/>
              <a:t>, </a:t>
            </a:r>
            <a:r>
              <a:rPr lang="en-GB" sz="1800" dirty="0" err="1" smtClean="0"/>
              <a:t>ayudo</a:t>
            </a:r>
            <a:r>
              <a:rPr lang="en-GB" sz="1800" dirty="0" smtClean="0"/>
              <a:t> a </a:t>
            </a:r>
            <a:r>
              <a:rPr lang="en-GB" sz="1800" dirty="0" err="1" smtClean="0"/>
              <a:t>animar</a:t>
            </a:r>
            <a:r>
              <a:rPr lang="en-GB" sz="1800" dirty="0" smtClean="0"/>
              <a:t> a los </a:t>
            </a:r>
            <a:r>
              <a:rPr lang="en-GB" sz="1800" dirty="0" err="1" smtClean="0"/>
              <a:t>jóvenes</a:t>
            </a:r>
            <a:r>
              <a:rPr lang="en-GB" sz="1800" dirty="0" smtClean="0"/>
              <a:t> a </a:t>
            </a:r>
            <a:r>
              <a:rPr lang="en-GB" sz="1800" dirty="0" err="1" smtClean="0"/>
              <a:t>aprender</a:t>
            </a:r>
            <a:r>
              <a:rPr lang="en-GB" sz="1800" dirty="0" smtClean="0"/>
              <a:t> </a:t>
            </a:r>
            <a:r>
              <a:rPr lang="en-GB" sz="1800" dirty="0" err="1" smtClean="0"/>
              <a:t>otros</a:t>
            </a:r>
            <a:r>
              <a:rPr lang="en-GB" sz="1800" dirty="0" smtClean="0"/>
              <a:t> </a:t>
            </a:r>
            <a:r>
              <a:rPr lang="en-GB" sz="1800" dirty="0" err="1" smtClean="0"/>
              <a:t>idiomas</a:t>
            </a:r>
            <a:r>
              <a:rPr lang="en-GB" sz="1800" dirty="0" smtClean="0"/>
              <a:t> </a:t>
            </a:r>
            <a:r>
              <a:rPr lang="en-GB" sz="1800" dirty="0" err="1" smtClean="0"/>
              <a:t>por</a:t>
            </a:r>
            <a:r>
              <a:rPr lang="en-GB" sz="1800" dirty="0" smtClean="0"/>
              <a:t> </a:t>
            </a:r>
            <a:r>
              <a:rPr lang="en-GB" sz="1800" dirty="0" err="1" smtClean="0"/>
              <a:t>medio</a:t>
            </a:r>
            <a:r>
              <a:rPr lang="en-GB" sz="1800" dirty="0" smtClean="0"/>
              <a:t> de </a:t>
            </a:r>
          </a:p>
          <a:p>
            <a:pPr>
              <a:buNone/>
            </a:pPr>
            <a:r>
              <a:rPr lang="en-GB" sz="1800" dirty="0" smtClean="0"/>
              <a:t>un </a:t>
            </a:r>
            <a:r>
              <a:rPr lang="en-GB" sz="1800" dirty="0" err="1" smtClean="0"/>
              <a:t>programa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se llama “The Double Club Language Project”. Me </a:t>
            </a:r>
            <a:r>
              <a:rPr lang="en-GB" sz="1800" dirty="0" err="1" smtClean="0"/>
              <a:t>importa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los </a:t>
            </a:r>
          </a:p>
          <a:p>
            <a:pPr>
              <a:buNone/>
            </a:pPr>
            <a:r>
              <a:rPr lang="en-GB" sz="1800" dirty="0" err="1" smtClean="0"/>
              <a:t>adolescentes</a:t>
            </a:r>
            <a:r>
              <a:rPr lang="en-GB" sz="1800" dirty="0" smtClean="0"/>
              <a:t> de hoy </a:t>
            </a:r>
            <a:r>
              <a:rPr lang="en-GB" sz="1800" dirty="0" err="1" smtClean="0"/>
              <a:t>comprenden</a:t>
            </a:r>
            <a:r>
              <a:rPr lang="en-GB" sz="1800" dirty="0" smtClean="0"/>
              <a:t> la </a:t>
            </a:r>
            <a:r>
              <a:rPr lang="en-GB" sz="1800" dirty="0" err="1" smtClean="0"/>
              <a:t>importancia</a:t>
            </a:r>
            <a:r>
              <a:rPr lang="en-GB" sz="1800" dirty="0" smtClean="0"/>
              <a:t> de </a:t>
            </a:r>
            <a:r>
              <a:rPr lang="en-GB" sz="1800" dirty="0" err="1" smtClean="0"/>
              <a:t>poder</a:t>
            </a:r>
            <a:r>
              <a:rPr lang="en-GB" sz="1800" dirty="0" smtClean="0"/>
              <a:t> </a:t>
            </a:r>
            <a:r>
              <a:rPr lang="en-GB" sz="1800" dirty="0" err="1" smtClean="0"/>
              <a:t>comunicar</a:t>
            </a:r>
            <a:r>
              <a:rPr lang="en-GB" sz="1800" dirty="0" smtClean="0"/>
              <a:t> con </a:t>
            </a:r>
            <a:r>
              <a:rPr lang="en-GB" sz="1800" dirty="0" err="1" smtClean="0"/>
              <a:t>otra</a:t>
            </a:r>
            <a:r>
              <a:rPr lang="en-GB" sz="1800" dirty="0" smtClean="0"/>
              <a:t> </a:t>
            </a:r>
            <a:r>
              <a:rPr lang="en-GB" sz="1800" dirty="0" err="1" smtClean="0"/>
              <a:t>gente</a:t>
            </a:r>
            <a:r>
              <a:rPr lang="en-GB" sz="1800" dirty="0" smtClean="0"/>
              <a:t>.”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1800" b="1" dirty="0" smtClean="0"/>
              <a:t>Natalie Portman – </a:t>
            </a:r>
            <a:r>
              <a:rPr lang="en-GB" sz="1800" b="1" dirty="0" err="1" smtClean="0"/>
              <a:t>Lengua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materna</a:t>
            </a:r>
            <a:r>
              <a:rPr lang="en-GB" sz="1800" b="1" dirty="0" smtClean="0"/>
              <a:t>: </a:t>
            </a:r>
            <a:r>
              <a:rPr lang="en-GB" sz="1800" b="1" dirty="0" err="1" smtClean="0"/>
              <a:t>inglés</a:t>
            </a:r>
            <a:r>
              <a:rPr lang="en-GB" sz="1800" b="1" dirty="0" smtClean="0"/>
              <a:t>; 	</a:t>
            </a:r>
            <a:r>
              <a:rPr lang="en-GB" sz="1800" b="1" dirty="0" err="1" smtClean="0"/>
              <a:t>Otros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idiomas</a:t>
            </a:r>
            <a:r>
              <a:rPr lang="en-GB" sz="1800" b="1" dirty="0" smtClean="0"/>
              <a:t>: </a:t>
            </a:r>
            <a:r>
              <a:rPr lang="en-GB" sz="1800" b="1" dirty="0" err="1" smtClean="0"/>
              <a:t>francés</a:t>
            </a:r>
            <a:r>
              <a:rPr lang="en-GB" sz="1800" b="1" dirty="0" smtClean="0"/>
              <a:t>, </a:t>
            </a:r>
            <a:r>
              <a:rPr lang="en-GB" sz="1800" b="1" dirty="0" err="1" smtClean="0"/>
              <a:t>español</a:t>
            </a:r>
            <a:r>
              <a:rPr lang="en-GB" sz="1800" b="1" dirty="0" smtClean="0"/>
              <a:t>, 					</a:t>
            </a:r>
            <a:r>
              <a:rPr lang="en-GB" sz="1800" b="1" dirty="0" err="1" smtClean="0"/>
              <a:t>hebreo</a:t>
            </a:r>
            <a:r>
              <a:rPr lang="en-GB" sz="1800" b="1" dirty="0" smtClean="0"/>
              <a:t>, </a:t>
            </a:r>
            <a:r>
              <a:rPr lang="en-GB" sz="1800" b="1" dirty="0" err="1" smtClean="0"/>
              <a:t>japonés</a:t>
            </a:r>
            <a:r>
              <a:rPr lang="en-GB" sz="1800" b="1" dirty="0" smtClean="0"/>
              <a:t>, </a:t>
            </a:r>
            <a:r>
              <a:rPr lang="en-GB" sz="1800" b="1" dirty="0" err="1" smtClean="0"/>
              <a:t>alemán</a:t>
            </a:r>
            <a:endParaRPr lang="en-GB" sz="1800" b="1" dirty="0" smtClean="0"/>
          </a:p>
          <a:p>
            <a:pPr>
              <a:buNone/>
            </a:pPr>
            <a:r>
              <a:rPr lang="en-GB" sz="1800" dirty="0" smtClean="0"/>
              <a:t>“</a:t>
            </a:r>
            <a:r>
              <a:rPr lang="en-GB" sz="1800" dirty="0" err="1" smtClean="0"/>
              <a:t>Trabajo</a:t>
            </a:r>
            <a:r>
              <a:rPr lang="en-GB" sz="1800" dirty="0" smtClean="0"/>
              <a:t> </a:t>
            </a:r>
            <a:r>
              <a:rPr lang="en-GB" sz="1800" dirty="0" err="1" smtClean="0"/>
              <a:t>como</a:t>
            </a:r>
            <a:r>
              <a:rPr lang="en-GB" sz="1800" dirty="0" smtClean="0"/>
              <a:t> </a:t>
            </a:r>
            <a:r>
              <a:rPr lang="en-GB" sz="1800" dirty="0" err="1" smtClean="0"/>
              <a:t>actriz</a:t>
            </a:r>
            <a:r>
              <a:rPr lang="en-GB" sz="1800" dirty="0" smtClean="0"/>
              <a:t>, </a:t>
            </a:r>
            <a:r>
              <a:rPr lang="en-GB" sz="1800" dirty="0" err="1" smtClean="0"/>
              <a:t>entonces</a:t>
            </a:r>
            <a:r>
              <a:rPr lang="en-GB" sz="1800" dirty="0" smtClean="0"/>
              <a:t> </a:t>
            </a:r>
            <a:r>
              <a:rPr lang="en-GB" sz="1800" dirty="0" err="1" smtClean="0"/>
              <a:t>tengo</a:t>
            </a:r>
            <a:r>
              <a:rPr lang="en-GB" sz="1800" dirty="0" smtClean="0"/>
              <a:t>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imaginarme</a:t>
            </a:r>
            <a:r>
              <a:rPr lang="en-GB" sz="1800" dirty="0" smtClean="0"/>
              <a:t> en </a:t>
            </a:r>
            <a:r>
              <a:rPr lang="en-GB" sz="1800" dirty="0" err="1" smtClean="0"/>
              <a:t>todo</a:t>
            </a:r>
            <a:r>
              <a:rPr lang="en-GB" sz="1800" dirty="0" smtClean="0"/>
              <a:t> </a:t>
            </a:r>
            <a:r>
              <a:rPr lang="en-GB" sz="1800" dirty="0" err="1" smtClean="0"/>
              <a:t>tipo</a:t>
            </a:r>
            <a:r>
              <a:rPr lang="en-GB" sz="1800" dirty="0" smtClean="0"/>
              <a:t> de </a:t>
            </a:r>
            <a:r>
              <a:rPr lang="en-GB" sz="1800" dirty="0" err="1" smtClean="0"/>
              <a:t>situaciones</a:t>
            </a:r>
            <a:r>
              <a:rPr lang="en-GB" sz="1800" dirty="0" smtClean="0"/>
              <a:t> y </a:t>
            </a:r>
          </a:p>
          <a:p>
            <a:pPr>
              <a:buNone/>
            </a:pPr>
            <a:r>
              <a:rPr lang="en-GB" sz="1800" dirty="0" err="1" smtClean="0"/>
              <a:t>pasar</a:t>
            </a:r>
            <a:r>
              <a:rPr lang="en-GB" sz="1800" dirty="0" smtClean="0"/>
              <a:t> a </a:t>
            </a:r>
            <a:r>
              <a:rPr lang="en-GB" sz="1800" dirty="0" err="1" smtClean="0"/>
              <a:t>ocupar</a:t>
            </a:r>
            <a:r>
              <a:rPr lang="en-GB" sz="1800" dirty="0" smtClean="0"/>
              <a:t> los </a:t>
            </a:r>
            <a:r>
              <a:rPr lang="en-GB" sz="1800" dirty="0" err="1" smtClean="0"/>
              <a:t>puestos</a:t>
            </a:r>
            <a:r>
              <a:rPr lang="en-GB" sz="1800" dirty="0" smtClean="0"/>
              <a:t> de </a:t>
            </a:r>
            <a:r>
              <a:rPr lang="en-GB" sz="1800" dirty="0" err="1" smtClean="0"/>
              <a:t>todo</a:t>
            </a:r>
            <a:r>
              <a:rPr lang="en-GB" sz="1800" dirty="0" smtClean="0"/>
              <a:t> </a:t>
            </a:r>
            <a:r>
              <a:rPr lang="en-GB" sz="1800" dirty="0" err="1" smtClean="0"/>
              <a:t>tipo</a:t>
            </a:r>
            <a:r>
              <a:rPr lang="en-GB" sz="1800" dirty="0" smtClean="0"/>
              <a:t> de </a:t>
            </a:r>
            <a:r>
              <a:rPr lang="en-GB" sz="1800" dirty="0" err="1" smtClean="0"/>
              <a:t>gente</a:t>
            </a:r>
            <a:r>
              <a:rPr lang="en-GB" sz="1800" dirty="0" smtClean="0"/>
              <a:t>. El </a:t>
            </a:r>
            <a:r>
              <a:rPr lang="en-GB" sz="1800" dirty="0" err="1" smtClean="0"/>
              <a:t>hecho</a:t>
            </a:r>
            <a:r>
              <a:rPr lang="en-GB" sz="1800" dirty="0" smtClean="0"/>
              <a:t> de </a:t>
            </a:r>
            <a:r>
              <a:rPr lang="en-GB" sz="1800" dirty="0" err="1" smtClean="0"/>
              <a:t>que</a:t>
            </a:r>
            <a:r>
              <a:rPr lang="en-GB" sz="1800" dirty="0" smtClean="0"/>
              <a:t> </a:t>
            </a:r>
            <a:r>
              <a:rPr lang="en-GB" sz="1800" dirty="0" err="1" smtClean="0"/>
              <a:t>hablo</a:t>
            </a:r>
            <a:r>
              <a:rPr lang="en-GB" sz="1800" dirty="0" smtClean="0"/>
              <a:t> </a:t>
            </a:r>
            <a:r>
              <a:rPr lang="en-GB" sz="1800" dirty="0" err="1" smtClean="0"/>
              <a:t>otros</a:t>
            </a:r>
            <a:r>
              <a:rPr lang="en-GB" sz="1800" dirty="0" smtClean="0"/>
              <a:t> </a:t>
            </a:r>
            <a:r>
              <a:rPr lang="en-GB" sz="1800" dirty="0" err="1" smtClean="0"/>
              <a:t>idiomas</a:t>
            </a:r>
            <a:r>
              <a:rPr lang="en-GB" sz="1800" dirty="0" smtClean="0"/>
              <a:t> </a:t>
            </a:r>
          </a:p>
          <a:p>
            <a:pPr>
              <a:buNone/>
            </a:pPr>
            <a:r>
              <a:rPr lang="en-GB" sz="1800" dirty="0" smtClean="0"/>
              <a:t>me ha </a:t>
            </a:r>
            <a:r>
              <a:rPr lang="en-GB" sz="1800" dirty="0" err="1" smtClean="0"/>
              <a:t>ayduado</a:t>
            </a:r>
            <a:r>
              <a:rPr lang="en-GB" sz="1800" dirty="0" smtClean="0"/>
              <a:t> a </a:t>
            </a:r>
            <a:r>
              <a:rPr lang="en-GB" sz="1800" dirty="0" err="1" smtClean="0"/>
              <a:t>preparar</a:t>
            </a:r>
            <a:r>
              <a:rPr lang="en-GB" sz="1800" dirty="0" smtClean="0"/>
              <a:t> </a:t>
            </a:r>
            <a:r>
              <a:rPr lang="en-GB" sz="1800" dirty="0" err="1" smtClean="0"/>
              <a:t>por</a:t>
            </a:r>
            <a:r>
              <a:rPr lang="en-GB" sz="1800" dirty="0" smtClean="0"/>
              <a:t> </a:t>
            </a:r>
            <a:r>
              <a:rPr lang="en-GB" sz="1800" dirty="0" err="1" smtClean="0"/>
              <a:t>papeles</a:t>
            </a:r>
            <a:r>
              <a:rPr lang="en-GB" sz="1800" dirty="0" smtClean="0"/>
              <a:t> </a:t>
            </a:r>
            <a:r>
              <a:rPr lang="en-GB" sz="1800" dirty="0" err="1" smtClean="0"/>
              <a:t>diferentes</a:t>
            </a:r>
            <a:r>
              <a:rPr lang="en-GB" sz="1800" dirty="0" smtClean="0"/>
              <a:t> en el </a:t>
            </a:r>
            <a:r>
              <a:rPr lang="en-GB" sz="1800" dirty="0" err="1" smtClean="0"/>
              <a:t>pasado</a:t>
            </a:r>
            <a:r>
              <a:rPr lang="en-GB" sz="1800" dirty="0" smtClean="0"/>
              <a:t>, </a:t>
            </a:r>
            <a:r>
              <a:rPr lang="en-GB" sz="1800" dirty="0" err="1" smtClean="0"/>
              <a:t>porque</a:t>
            </a:r>
            <a:r>
              <a:rPr lang="en-GB" sz="1800" dirty="0" smtClean="0"/>
              <a:t> </a:t>
            </a:r>
            <a:r>
              <a:rPr lang="en-GB" sz="1800" dirty="0" err="1" smtClean="0"/>
              <a:t>mis</a:t>
            </a:r>
            <a:r>
              <a:rPr lang="en-GB" sz="1800" dirty="0" smtClean="0"/>
              <a:t> </a:t>
            </a:r>
          </a:p>
          <a:p>
            <a:pPr>
              <a:buNone/>
            </a:pPr>
            <a:r>
              <a:rPr lang="en-GB" sz="1800" dirty="0" err="1" smtClean="0"/>
              <a:t>experiencias</a:t>
            </a:r>
            <a:r>
              <a:rPr lang="en-GB" sz="1800" dirty="0" smtClean="0"/>
              <a:t> con </a:t>
            </a:r>
            <a:r>
              <a:rPr lang="en-GB" sz="1800" dirty="0" err="1" smtClean="0"/>
              <a:t>otros</a:t>
            </a:r>
            <a:r>
              <a:rPr lang="en-GB" sz="1800" dirty="0" smtClean="0"/>
              <a:t> </a:t>
            </a:r>
            <a:r>
              <a:rPr lang="en-GB" sz="1800" dirty="0" err="1" smtClean="0"/>
              <a:t>idiomas</a:t>
            </a:r>
            <a:r>
              <a:rPr lang="en-GB" sz="1800" dirty="0" smtClean="0"/>
              <a:t> me </a:t>
            </a:r>
            <a:r>
              <a:rPr lang="en-GB" sz="1800" dirty="0" err="1" smtClean="0"/>
              <a:t>han</a:t>
            </a:r>
            <a:r>
              <a:rPr lang="en-GB" sz="1800" dirty="0" smtClean="0"/>
              <a:t> </a:t>
            </a:r>
            <a:r>
              <a:rPr lang="en-GB" sz="1800" dirty="0" err="1" smtClean="0"/>
              <a:t>permitido</a:t>
            </a:r>
            <a:r>
              <a:rPr lang="en-GB" sz="1800" dirty="0" smtClean="0"/>
              <a:t> a </a:t>
            </a:r>
            <a:r>
              <a:rPr lang="en-GB" sz="1800" dirty="0" err="1" smtClean="0"/>
              <a:t>comprender</a:t>
            </a:r>
            <a:r>
              <a:rPr lang="en-GB" sz="1800" dirty="0" smtClean="0"/>
              <a:t> </a:t>
            </a:r>
            <a:r>
              <a:rPr lang="en-GB" sz="1800" dirty="0" err="1" smtClean="0"/>
              <a:t>culturas</a:t>
            </a:r>
            <a:r>
              <a:rPr lang="en-GB" sz="1800" dirty="0" smtClean="0"/>
              <a:t> y </a:t>
            </a:r>
            <a:r>
              <a:rPr lang="en-GB" sz="1800" dirty="0" err="1" smtClean="0"/>
              <a:t>gente</a:t>
            </a:r>
            <a:r>
              <a:rPr lang="en-GB" sz="1800" dirty="0" smtClean="0"/>
              <a:t> </a:t>
            </a:r>
          </a:p>
          <a:p>
            <a:pPr>
              <a:buNone/>
            </a:pPr>
            <a:r>
              <a:rPr lang="en-GB" sz="1800" dirty="0" err="1" smtClean="0"/>
              <a:t>diferentes</a:t>
            </a:r>
            <a:r>
              <a:rPr lang="en-GB" sz="1800" dirty="0" smtClean="0"/>
              <a:t>.”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</p:txBody>
      </p:sp>
      <p:pic>
        <p:nvPicPr>
          <p:cNvPr id="12290" name="Picture 2" descr="http://fantasypremierleaguetransfers.com/wp-content/uploads/2010/07/Cesc-Fabreg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971600" cy="971600"/>
          </a:xfrm>
          <a:prstGeom prst="rect">
            <a:avLst/>
          </a:prstGeom>
          <a:noFill/>
        </p:spPr>
      </p:pic>
      <p:pic>
        <p:nvPicPr>
          <p:cNvPr id="12292" name="Picture 4" descr="http://cdn.ientry.com/sites/webpronews/pictures/natalieportman_320x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187624" cy="90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TOPIC 5: VOLUNTARIOS</a:t>
            </a:r>
            <a:endParaRPr lang="en-GB" sz="2400" b="1" u="sng" dirty="0"/>
          </a:p>
        </p:txBody>
      </p:sp>
      <p:pic>
        <p:nvPicPr>
          <p:cNvPr id="59394" name="Picture 2" descr="C:\Users\Rachel\AppData\Local\Microsoft\Windows\Temporary Internet Files\Content.IE5\C346WPX0\MP900437185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1977105" cy="1975224"/>
          </a:xfrm>
          <a:prstGeom prst="rect">
            <a:avLst/>
          </a:prstGeom>
          <a:noFill/>
        </p:spPr>
      </p:pic>
      <p:pic>
        <p:nvPicPr>
          <p:cNvPr id="1026" name="Picture 2" descr="C:\Users\Rachel\AppData\Local\Microsoft\Windows\Temporary Internet Files\Content.IE5\2NV6ISGL\MP90043300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24744"/>
            <a:ext cx="2624336" cy="1742059"/>
          </a:xfrm>
          <a:prstGeom prst="rect">
            <a:avLst/>
          </a:prstGeom>
          <a:noFill/>
        </p:spPr>
      </p:pic>
      <p:pic>
        <p:nvPicPr>
          <p:cNvPr id="1027" name="Picture 3" descr="C:\Users\Rachel\AppData\Local\Microsoft\Windows\Temporary Internet Files\Content.IE5\DK633JPC\MP91022102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124744"/>
            <a:ext cx="2527980" cy="2555498"/>
          </a:xfrm>
          <a:prstGeom prst="rect">
            <a:avLst/>
          </a:prstGeom>
          <a:noFill/>
        </p:spPr>
      </p:pic>
      <p:pic>
        <p:nvPicPr>
          <p:cNvPr id="1028" name="Picture 4" descr="C:\Users\Rachel\AppData\Local\Microsoft\Windows\Temporary Internet Files\Content.IE5\DI3S3M2B\MP90042774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356992"/>
            <a:ext cx="2418878" cy="3024336"/>
          </a:xfrm>
          <a:prstGeom prst="rect">
            <a:avLst/>
          </a:prstGeom>
          <a:noFill/>
        </p:spPr>
      </p:pic>
      <p:pic>
        <p:nvPicPr>
          <p:cNvPr id="1030" name="Picture 6" descr="C:\Users\Rachel\AppData\Local\Microsoft\Windows\Temporary Internet Files\Content.IE5\DK633JPC\MP90043957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284984"/>
            <a:ext cx="2058544" cy="3092234"/>
          </a:xfrm>
          <a:prstGeom prst="rect">
            <a:avLst/>
          </a:prstGeom>
          <a:noFill/>
        </p:spPr>
      </p:pic>
      <p:pic>
        <p:nvPicPr>
          <p:cNvPr id="1031" name="Picture 7" descr="C:\Users\Rachel\AppData\Local\Microsoft\Windows\Temporary Internet Files\Content.IE5\C346WPX0\MP900438369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077072"/>
            <a:ext cx="3128392" cy="2079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17: HARÉ UNA CONTRIBUCIÓN 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sz="2400" b="1" dirty="0" smtClean="0"/>
              <a:t>Work with a partner! What will you do in the future to help society? Choose three things and compare your choices with your partner. </a:t>
            </a:r>
          </a:p>
          <a:p>
            <a:pPr algn="ctr">
              <a:buNone/>
            </a:pPr>
            <a:endParaRPr lang="en-GB" sz="2400" b="1" dirty="0" smtClean="0"/>
          </a:p>
          <a:p>
            <a:pPr algn="ctr">
              <a:buNone/>
            </a:pPr>
            <a:r>
              <a:rPr lang="en-GB" sz="2400" dirty="0" smtClean="0"/>
              <a:t>Me </a:t>
            </a:r>
            <a:r>
              <a:rPr lang="en-GB" sz="2400" dirty="0" err="1" smtClean="0"/>
              <a:t>haré</a:t>
            </a:r>
            <a:r>
              <a:rPr lang="en-GB" sz="2400" dirty="0" smtClean="0"/>
              <a:t> </a:t>
            </a:r>
            <a:r>
              <a:rPr lang="en-GB" sz="2400" dirty="0" err="1" smtClean="0"/>
              <a:t>voluntario</a:t>
            </a:r>
            <a:r>
              <a:rPr lang="en-GB" sz="2400" dirty="0" smtClean="0"/>
              <a:t> en </a:t>
            </a:r>
            <a:r>
              <a:rPr lang="en-GB" sz="2400" dirty="0" err="1" smtClean="0"/>
              <a:t>África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err="1" smtClean="0"/>
              <a:t>Daré</a:t>
            </a:r>
            <a:r>
              <a:rPr lang="en-GB" sz="2400" dirty="0" smtClean="0"/>
              <a:t> </a:t>
            </a:r>
            <a:r>
              <a:rPr lang="en-GB" sz="2400" dirty="0" err="1" smtClean="0"/>
              <a:t>dinero</a:t>
            </a:r>
            <a:r>
              <a:rPr lang="en-GB" sz="2400" dirty="0" smtClean="0"/>
              <a:t> a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organización</a:t>
            </a:r>
            <a:r>
              <a:rPr lang="en-GB" sz="2400" dirty="0" smtClean="0"/>
              <a:t> </a:t>
            </a:r>
            <a:r>
              <a:rPr lang="en-GB" sz="2400" dirty="0" err="1" smtClean="0"/>
              <a:t>benéfica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err="1" smtClean="0"/>
              <a:t>Apadrinaré</a:t>
            </a:r>
            <a:r>
              <a:rPr lang="en-GB" sz="2400" dirty="0" smtClean="0"/>
              <a:t> a un </a:t>
            </a:r>
            <a:r>
              <a:rPr lang="en-GB" sz="2400" dirty="0" err="1" smtClean="0"/>
              <a:t>niño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err="1" smtClean="0"/>
              <a:t>Compraré</a:t>
            </a:r>
            <a:r>
              <a:rPr lang="en-GB" sz="2400" dirty="0" smtClean="0"/>
              <a:t> </a:t>
            </a:r>
            <a:r>
              <a:rPr lang="en-GB" sz="2400" dirty="0" err="1" smtClean="0"/>
              <a:t>productos</a:t>
            </a:r>
            <a:r>
              <a:rPr lang="en-GB" sz="2400" dirty="0" smtClean="0"/>
              <a:t> de </a:t>
            </a:r>
            <a:r>
              <a:rPr lang="en-GB" sz="2400" dirty="0" err="1" smtClean="0"/>
              <a:t>comercio</a:t>
            </a:r>
            <a:r>
              <a:rPr lang="en-GB" sz="2400" dirty="0" smtClean="0"/>
              <a:t> </a:t>
            </a:r>
            <a:r>
              <a:rPr lang="en-GB" sz="2400" dirty="0" err="1" smtClean="0"/>
              <a:t>justo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err="1" smtClean="0"/>
              <a:t>Reciclaré</a:t>
            </a:r>
            <a:r>
              <a:rPr lang="en-GB" sz="2400" dirty="0" smtClean="0"/>
              <a:t> y </a:t>
            </a:r>
            <a:r>
              <a:rPr lang="en-GB" sz="2400" dirty="0" err="1" smtClean="0"/>
              <a:t>reutilizaré</a:t>
            </a:r>
            <a:r>
              <a:rPr lang="en-GB" sz="2400" dirty="0" smtClean="0"/>
              <a:t> lo </a:t>
            </a:r>
            <a:r>
              <a:rPr lang="en-GB" sz="2400" dirty="0" err="1" smtClean="0"/>
              <a:t>más</a:t>
            </a:r>
            <a:r>
              <a:rPr lang="en-GB" sz="2400" dirty="0" smtClean="0"/>
              <a:t> </a:t>
            </a:r>
            <a:r>
              <a:rPr lang="en-GB" sz="2400" dirty="0" err="1" smtClean="0"/>
              <a:t>posible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err="1" smtClean="0"/>
              <a:t>Trabajaré</a:t>
            </a:r>
            <a:r>
              <a:rPr lang="en-GB" sz="2400" dirty="0" smtClean="0"/>
              <a:t> </a:t>
            </a:r>
            <a:r>
              <a:rPr lang="en-GB" sz="2400" dirty="0" err="1" smtClean="0"/>
              <a:t>para</a:t>
            </a:r>
            <a:r>
              <a:rPr lang="en-GB" sz="2400" dirty="0" smtClean="0"/>
              <a:t> </a:t>
            </a:r>
            <a:r>
              <a:rPr lang="en-GB" sz="2400" dirty="0" err="1" smtClean="0"/>
              <a:t>mejorar</a:t>
            </a:r>
            <a:r>
              <a:rPr lang="en-GB" sz="2400" dirty="0" smtClean="0"/>
              <a:t> la </a:t>
            </a:r>
            <a:r>
              <a:rPr lang="en-GB" sz="2400" dirty="0" err="1" smtClean="0"/>
              <a:t>sociedad</a:t>
            </a:r>
            <a:r>
              <a:rPr lang="en-GB" sz="2400" dirty="0" smtClean="0"/>
              <a:t>, </a:t>
            </a:r>
            <a:r>
              <a:rPr lang="en-GB" sz="2400" dirty="0" err="1" smtClean="0"/>
              <a:t>por</a:t>
            </a:r>
            <a:r>
              <a:rPr lang="en-GB" sz="2400" dirty="0" smtClean="0"/>
              <a:t> </a:t>
            </a:r>
            <a:r>
              <a:rPr lang="en-GB" sz="2400" dirty="0" err="1" smtClean="0"/>
              <a:t>ejemplo</a:t>
            </a:r>
            <a:r>
              <a:rPr lang="en-GB" sz="2400" dirty="0" smtClean="0"/>
              <a:t> </a:t>
            </a:r>
            <a:r>
              <a:rPr lang="en-GB" sz="2400" dirty="0" err="1" smtClean="0"/>
              <a:t>como</a:t>
            </a:r>
            <a:r>
              <a:rPr lang="en-GB" sz="2400" dirty="0" smtClean="0"/>
              <a:t> </a:t>
            </a:r>
            <a:r>
              <a:rPr lang="en-GB" sz="2400" dirty="0" err="1" smtClean="0"/>
              <a:t>enfermero</a:t>
            </a:r>
            <a:r>
              <a:rPr lang="en-GB" sz="2400" dirty="0" smtClean="0"/>
              <a:t> o </a:t>
            </a:r>
            <a:r>
              <a:rPr lang="en-GB" sz="2400" dirty="0" err="1" smtClean="0"/>
              <a:t>profesor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err="1" smtClean="0"/>
              <a:t>Haré</a:t>
            </a:r>
            <a:r>
              <a:rPr lang="en-GB" sz="2400" dirty="0" smtClean="0"/>
              <a:t> </a:t>
            </a:r>
            <a:r>
              <a:rPr lang="en-GB" sz="2400" dirty="0" err="1" smtClean="0"/>
              <a:t>una</a:t>
            </a:r>
            <a:r>
              <a:rPr lang="en-GB" sz="2400" dirty="0" smtClean="0"/>
              <a:t> </a:t>
            </a:r>
            <a:r>
              <a:rPr lang="en-GB" sz="2400" dirty="0" err="1" smtClean="0"/>
              <a:t>campaña</a:t>
            </a:r>
            <a:r>
              <a:rPr lang="en-GB" sz="2400" dirty="0" smtClean="0"/>
              <a:t> a </a:t>
            </a:r>
            <a:r>
              <a:rPr lang="en-GB" sz="2400" dirty="0" err="1" smtClean="0"/>
              <a:t>favor</a:t>
            </a:r>
            <a:r>
              <a:rPr lang="en-GB" sz="2400" dirty="0" smtClean="0"/>
              <a:t> de los </a:t>
            </a:r>
            <a:r>
              <a:rPr lang="en-GB" sz="2400" dirty="0" err="1" smtClean="0"/>
              <a:t>derechos</a:t>
            </a:r>
            <a:r>
              <a:rPr lang="en-GB" sz="2400" dirty="0" smtClean="0"/>
              <a:t> </a:t>
            </a:r>
            <a:r>
              <a:rPr lang="en-GB" sz="2400" dirty="0" err="1" smtClean="0"/>
              <a:t>humanos</a:t>
            </a: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Me </a:t>
            </a:r>
            <a:r>
              <a:rPr lang="en-GB" sz="2400" dirty="0" err="1" smtClean="0"/>
              <a:t>involucraré</a:t>
            </a:r>
            <a:r>
              <a:rPr lang="en-GB" sz="2400" dirty="0" smtClean="0"/>
              <a:t> en la </a:t>
            </a:r>
            <a:r>
              <a:rPr lang="en-GB" sz="2400" dirty="0" err="1" smtClean="0"/>
              <a:t>política</a:t>
            </a:r>
            <a:r>
              <a:rPr lang="en-GB" sz="2400" dirty="0" smtClean="0"/>
              <a:t> </a:t>
            </a:r>
            <a:r>
              <a:rPr lang="en-GB" sz="2400" dirty="0" err="1" smtClean="0"/>
              <a:t>para</a:t>
            </a:r>
            <a:r>
              <a:rPr lang="en-GB" sz="2400" dirty="0" smtClean="0"/>
              <a:t> </a:t>
            </a:r>
            <a:r>
              <a:rPr lang="en-GB" sz="2400" dirty="0" err="1" smtClean="0"/>
              <a:t>ayudar</a:t>
            </a:r>
            <a:r>
              <a:rPr lang="en-GB" sz="2400" dirty="0" smtClean="0"/>
              <a:t> a la </a:t>
            </a:r>
            <a:r>
              <a:rPr lang="en-GB" sz="2400" dirty="0" err="1" smtClean="0"/>
              <a:t>sociedad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4" name="Picture 4" descr="C:\Users\Rachel\AppData\Local\Microsoft\Windows\Temporary Internet Files\Content.IE5\DI3S3M2B\MP9004277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916832"/>
            <a:ext cx="1612586" cy="2376264"/>
          </a:xfrm>
          <a:prstGeom prst="rect">
            <a:avLst/>
          </a:prstGeom>
          <a:noFill/>
        </p:spPr>
      </p:pic>
      <p:pic>
        <p:nvPicPr>
          <p:cNvPr id="5" name="Picture 6" descr="C:\Users\Rachel\AppData\Local\Microsoft\Windows\Temporary Internet Files\Content.IE5\DK633JPC\MP90043957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1626496" cy="2443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71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18: ¿POR QUÉ HACERSE VOLUNTARIO?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2000" b="1" dirty="0" smtClean="0"/>
              <a:t>Work with a partner! Why should we help society? Match the beginnings and endings of these phrases?</a:t>
            </a:r>
          </a:p>
          <a:p>
            <a:pPr algn="ctr">
              <a:buNone/>
            </a:pPr>
            <a:endParaRPr lang="en-GB" sz="2000" b="1" dirty="0" smtClean="0"/>
          </a:p>
          <a:p>
            <a:pPr marL="457200" indent="-457200">
              <a:buAutoNum type="arabicPeriod"/>
            </a:pPr>
            <a:r>
              <a:rPr lang="en-GB" sz="2000" dirty="0" smtClean="0"/>
              <a:t>Si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haces</a:t>
            </a:r>
            <a:r>
              <a:rPr lang="en-GB" sz="2000" dirty="0" smtClean="0"/>
              <a:t> </a:t>
            </a:r>
            <a:r>
              <a:rPr lang="en-GB" sz="2000" dirty="0" err="1" smtClean="0"/>
              <a:t>voluntario</a:t>
            </a:r>
            <a:r>
              <a:rPr lang="en-GB" sz="2000" dirty="0" smtClean="0"/>
              <a:t>…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Si das </a:t>
            </a:r>
            <a:r>
              <a:rPr lang="en-GB" sz="2000" dirty="0" err="1" smtClean="0"/>
              <a:t>dinero</a:t>
            </a:r>
            <a:r>
              <a:rPr lang="en-GB" sz="2000" dirty="0" smtClean="0"/>
              <a:t> a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organización</a:t>
            </a:r>
            <a:r>
              <a:rPr lang="en-GB" sz="2000" dirty="0" smtClean="0"/>
              <a:t> </a:t>
            </a:r>
            <a:r>
              <a:rPr lang="en-GB" sz="2000" dirty="0" err="1" smtClean="0"/>
              <a:t>benéfica</a:t>
            </a:r>
            <a:r>
              <a:rPr lang="en-GB" sz="2000" dirty="0" smtClean="0"/>
              <a:t>…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Si </a:t>
            </a:r>
            <a:r>
              <a:rPr lang="en-GB" sz="2000" dirty="0" err="1" smtClean="0"/>
              <a:t>apadrinas</a:t>
            </a:r>
            <a:r>
              <a:rPr lang="en-GB" sz="2000" dirty="0" smtClean="0"/>
              <a:t> a un </a:t>
            </a:r>
            <a:r>
              <a:rPr lang="en-GB" sz="2000" dirty="0" err="1" smtClean="0"/>
              <a:t>niño</a:t>
            </a:r>
            <a:r>
              <a:rPr lang="en-GB" sz="2000" dirty="0" smtClean="0"/>
              <a:t>…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Si </a:t>
            </a:r>
            <a:r>
              <a:rPr lang="en-GB" sz="2000" dirty="0" err="1" smtClean="0"/>
              <a:t>compras</a:t>
            </a:r>
            <a:r>
              <a:rPr lang="en-GB" sz="2000" dirty="0" smtClean="0"/>
              <a:t> </a:t>
            </a:r>
            <a:r>
              <a:rPr lang="en-GB" sz="2000" dirty="0" err="1" smtClean="0"/>
              <a:t>productos</a:t>
            </a:r>
            <a:r>
              <a:rPr lang="en-GB" sz="2000" dirty="0" smtClean="0"/>
              <a:t> de </a:t>
            </a:r>
            <a:r>
              <a:rPr lang="en-GB" sz="2000" dirty="0" err="1" smtClean="0"/>
              <a:t>comercio</a:t>
            </a:r>
            <a:r>
              <a:rPr lang="en-GB" sz="2000" dirty="0" smtClean="0"/>
              <a:t> </a:t>
            </a:r>
            <a:r>
              <a:rPr lang="en-GB" sz="2000" dirty="0" err="1" smtClean="0"/>
              <a:t>justo</a:t>
            </a:r>
            <a:r>
              <a:rPr lang="en-GB" sz="2000" dirty="0" smtClean="0"/>
              <a:t>…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Si </a:t>
            </a:r>
            <a:r>
              <a:rPr lang="en-GB" sz="2000" dirty="0" err="1" smtClean="0"/>
              <a:t>reciclas</a:t>
            </a:r>
            <a:r>
              <a:rPr lang="en-GB" sz="2000" dirty="0" smtClean="0"/>
              <a:t> y </a:t>
            </a:r>
            <a:r>
              <a:rPr lang="en-GB" sz="2000" dirty="0" err="1" smtClean="0"/>
              <a:t>reutilizas</a:t>
            </a:r>
            <a:r>
              <a:rPr lang="en-GB" sz="2000" dirty="0" smtClean="0"/>
              <a:t> lo </a:t>
            </a:r>
            <a:r>
              <a:rPr lang="en-GB" sz="2000" dirty="0" err="1" smtClean="0"/>
              <a:t>más</a:t>
            </a:r>
            <a:r>
              <a:rPr lang="en-GB" sz="2000" dirty="0" smtClean="0"/>
              <a:t> </a:t>
            </a:r>
            <a:r>
              <a:rPr lang="en-GB" sz="2000" dirty="0" err="1" smtClean="0"/>
              <a:t>posible</a:t>
            </a:r>
            <a:r>
              <a:rPr lang="en-GB" sz="2000" dirty="0" smtClean="0"/>
              <a:t>…</a:t>
            </a:r>
          </a:p>
          <a:p>
            <a:pPr marL="457200" indent="-457200">
              <a:buNone/>
            </a:pPr>
            <a:endParaRPr lang="en-GB" sz="2000" dirty="0" smtClean="0"/>
          </a:p>
          <a:p>
            <a:pPr marL="457200" indent="-457200">
              <a:buAutoNum type="alphaLcPeriod"/>
            </a:pPr>
            <a:r>
              <a:rPr lang="en-GB" sz="2000" dirty="0" err="1" smtClean="0"/>
              <a:t>Cuidarás</a:t>
            </a:r>
            <a:r>
              <a:rPr lang="en-GB" sz="2000" dirty="0" smtClean="0"/>
              <a:t> el </a:t>
            </a:r>
            <a:r>
              <a:rPr lang="en-GB" sz="2000" dirty="0" err="1" smtClean="0"/>
              <a:t>medio</a:t>
            </a:r>
            <a:r>
              <a:rPr lang="en-GB" sz="2000" dirty="0" smtClean="0"/>
              <a:t> </a:t>
            </a:r>
            <a:r>
              <a:rPr lang="en-GB" sz="2000" dirty="0" err="1" smtClean="0"/>
              <a:t>ambiente</a:t>
            </a:r>
            <a:r>
              <a:rPr lang="en-GB" sz="2000" dirty="0" smtClean="0"/>
              <a:t>.</a:t>
            </a:r>
          </a:p>
          <a:p>
            <a:pPr marL="457200" indent="-457200">
              <a:buAutoNum type="alphaLcPeriod"/>
            </a:pPr>
            <a:r>
              <a:rPr lang="en-GB" sz="2000" dirty="0" err="1" smtClean="0"/>
              <a:t>Tendrás</a:t>
            </a:r>
            <a:r>
              <a:rPr lang="en-GB" sz="2000" dirty="0" smtClean="0"/>
              <a:t> la </a:t>
            </a:r>
            <a:r>
              <a:rPr lang="en-GB" sz="2000" dirty="0" err="1" smtClean="0"/>
              <a:t>oportunidad</a:t>
            </a:r>
            <a:r>
              <a:rPr lang="en-GB" sz="2000" dirty="0" smtClean="0"/>
              <a:t> de </a:t>
            </a:r>
            <a:r>
              <a:rPr lang="en-GB" sz="2000" dirty="0" err="1" smtClean="0"/>
              <a:t>conocer</a:t>
            </a:r>
            <a:r>
              <a:rPr lang="en-GB" sz="2000" dirty="0" smtClean="0"/>
              <a:t> a </a:t>
            </a:r>
            <a:r>
              <a:rPr lang="en-GB" sz="2000" dirty="0" err="1" smtClean="0"/>
              <a:t>otra</a:t>
            </a:r>
            <a:r>
              <a:rPr lang="en-GB" sz="2000" dirty="0" smtClean="0"/>
              <a:t> </a:t>
            </a:r>
            <a:r>
              <a:rPr lang="en-GB" sz="2000" dirty="0" err="1" smtClean="0"/>
              <a:t>gente</a:t>
            </a:r>
            <a:r>
              <a:rPr lang="en-GB" sz="2000" dirty="0" smtClean="0"/>
              <a:t> </a:t>
            </a:r>
            <a:r>
              <a:rPr lang="en-GB" sz="2000" dirty="0" err="1" smtClean="0"/>
              <a:t>mientras</a:t>
            </a:r>
            <a:r>
              <a:rPr lang="en-GB" sz="2000" dirty="0" smtClean="0"/>
              <a:t> la </a:t>
            </a:r>
            <a:r>
              <a:rPr lang="en-GB" sz="2000" dirty="0" err="1" smtClean="0"/>
              <a:t>ayudas</a:t>
            </a:r>
            <a:r>
              <a:rPr lang="en-GB" sz="2000" dirty="0" smtClean="0"/>
              <a:t>.</a:t>
            </a:r>
          </a:p>
          <a:p>
            <a:pPr marL="457200" indent="-457200">
              <a:buAutoNum type="alphaLcPeriod"/>
            </a:pPr>
            <a:r>
              <a:rPr lang="en-GB" sz="2000" dirty="0" err="1" smtClean="0"/>
              <a:t>Ayudarás</a:t>
            </a:r>
            <a:r>
              <a:rPr lang="en-GB" sz="2000" dirty="0" smtClean="0"/>
              <a:t> a los </a:t>
            </a:r>
            <a:r>
              <a:rPr lang="en-GB" sz="2000" dirty="0" err="1" smtClean="0"/>
              <a:t>trabajadores</a:t>
            </a:r>
            <a:r>
              <a:rPr lang="en-GB" sz="2000" dirty="0" smtClean="0"/>
              <a:t>.</a:t>
            </a:r>
          </a:p>
          <a:p>
            <a:pPr marL="457200" indent="-457200">
              <a:buAutoNum type="alphaLcPeriod"/>
            </a:pPr>
            <a:r>
              <a:rPr lang="en-GB" sz="2000" dirty="0" smtClean="0"/>
              <a:t>La </a:t>
            </a:r>
            <a:r>
              <a:rPr lang="en-GB" sz="2000" dirty="0" err="1" smtClean="0"/>
              <a:t>organización</a:t>
            </a:r>
            <a:r>
              <a:rPr lang="en-GB" sz="2000" dirty="0" smtClean="0"/>
              <a:t> </a:t>
            </a:r>
            <a:r>
              <a:rPr lang="en-GB" sz="2000" dirty="0" err="1" smtClean="0"/>
              <a:t>podrá</a:t>
            </a:r>
            <a:r>
              <a:rPr lang="en-GB" sz="2000" dirty="0" smtClean="0"/>
              <a:t> </a:t>
            </a:r>
            <a:r>
              <a:rPr lang="en-GB" sz="2000" dirty="0" err="1" smtClean="0"/>
              <a:t>ayudar</a:t>
            </a:r>
            <a:r>
              <a:rPr lang="en-GB" sz="2000" dirty="0" smtClean="0"/>
              <a:t> a </a:t>
            </a:r>
            <a:r>
              <a:rPr lang="en-GB" sz="2000" dirty="0" err="1" smtClean="0"/>
              <a:t>gente</a:t>
            </a:r>
            <a:r>
              <a:rPr lang="en-GB" sz="2000" dirty="0" smtClean="0"/>
              <a:t> </a:t>
            </a:r>
            <a:r>
              <a:rPr lang="en-GB" sz="2000" dirty="0" err="1" smtClean="0"/>
              <a:t>menos</a:t>
            </a:r>
            <a:r>
              <a:rPr lang="en-GB" sz="2000" dirty="0" smtClean="0"/>
              <a:t> </a:t>
            </a:r>
            <a:r>
              <a:rPr lang="en-GB" sz="2000" dirty="0" err="1" smtClean="0"/>
              <a:t>afortunados</a:t>
            </a:r>
            <a:r>
              <a:rPr lang="en-GB" sz="2000" dirty="0" smtClean="0"/>
              <a:t>, 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ejemplo</a:t>
            </a:r>
            <a:r>
              <a:rPr lang="en-GB" sz="2000" dirty="0" smtClean="0"/>
              <a:t> los sin </a:t>
            </a:r>
            <a:r>
              <a:rPr lang="en-GB" sz="2000" dirty="0" err="1" smtClean="0"/>
              <a:t>techo</a:t>
            </a:r>
            <a:r>
              <a:rPr lang="en-GB" sz="2000" dirty="0" smtClean="0"/>
              <a:t>.</a:t>
            </a:r>
          </a:p>
          <a:p>
            <a:pPr marL="457200" indent="-457200">
              <a:buAutoNum type="alphaLcPeriod"/>
            </a:pPr>
            <a:r>
              <a:rPr lang="en-GB" sz="2000" dirty="0" err="1" smtClean="0"/>
              <a:t>Darás</a:t>
            </a:r>
            <a:r>
              <a:rPr lang="en-GB" sz="2000" dirty="0" smtClean="0"/>
              <a:t> al </a:t>
            </a:r>
            <a:r>
              <a:rPr lang="en-GB" sz="2000" dirty="0" err="1" smtClean="0"/>
              <a:t>niño</a:t>
            </a:r>
            <a:r>
              <a:rPr lang="en-GB" sz="2000" dirty="0" smtClean="0"/>
              <a:t> la </a:t>
            </a:r>
            <a:r>
              <a:rPr lang="en-GB" sz="2000" dirty="0" err="1" smtClean="0"/>
              <a:t>oportunidad</a:t>
            </a:r>
            <a:r>
              <a:rPr lang="en-GB" sz="2000" dirty="0" smtClean="0"/>
              <a:t> de </a:t>
            </a:r>
            <a:r>
              <a:rPr lang="en-GB" sz="2000" dirty="0" err="1" smtClean="0"/>
              <a:t>sobrevivir</a:t>
            </a:r>
            <a:r>
              <a:rPr lang="en-GB" sz="2000" dirty="0" smtClean="0"/>
              <a:t>.</a:t>
            </a:r>
          </a:p>
          <a:p>
            <a:pPr marL="457200" indent="-457200">
              <a:buAutoNum type="alphaLcPeriod"/>
            </a:pPr>
            <a:endParaRPr lang="en-GB" sz="2000" dirty="0" smtClean="0"/>
          </a:p>
          <a:p>
            <a:pPr marL="457200" indent="-457200">
              <a:buAutoNum type="arabicPeriod"/>
            </a:pPr>
            <a:endParaRPr lang="en-GB" sz="2000" dirty="0" smtClean="0"/>
          </a:p>
        </p:txBody>
      </p:sp>
      <p:pic>
        <p:nvPicPr>
          <p:cNvPr id="4" name="Picture 3" descr="C:\Users\Rachel\AppData\Local\Microsoft\Windows\Temporary Internet Files\Content.IE5\DK633JPC\MP91022102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287" y="1556792"/>
            <a:ext cx="1495885" cy="1512168"/>
          </a:xfrm>
          <a:prstGeom prst="rect">
            <a:avLst/>
          </a:prstGeom>
          <a:noFill/>
        </p:spPr>
      </p:pic>
      <p:pic>
        <p:nvPicPr>
          <p:cNvPr id="5" name="Picture 2" descr="C:\Users\Rachel\AppData\Local\Microsoft\Windows\Temporary Internet Files\Content.IE5\C346WPX0\MP90043718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492896"/>
            <a:ext cx="1689073" cy="1687466"/>
          </a:xfrm>
          <a:prstGeom prst="rect">
            <a:avLst/>
          </a:prstGeom>
          <a:noFill/>
        </p:spPr>
      </p:pic>
      <p:pic>
        <p:nvPicPr>
          <p:cNvPr id="6" name="Picture 7" descr="C:\Users\Rachel\AppData\Local\Microsoft\Windows\Temporary Internet Files\Content.IE5\C346WPX0\MP90043836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445224"/>
            <a:ext cx="2480320" cy="1265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2400" b="1" u="sng" dirty="0" smtClean="0"/>
              <a:t>ACTIVIDAD 19: ¿POR QUÉ HACERSE VOLUNTARIO? 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b="1" dirty="0" smtClean="0"/>
              <a:t>Work with a partner! Look again at the other three ways in which you could contribute to society from Activity 1. What positive consequences could come from these actions? Use Activity 2 to help you write some. Remember to use the future tense.</a:t>
            </a:r>
          </a:p>
          <a:p>
            <a:pPr algn="ctr">
              <a:buNone/>
            </a:pPr>
            <a:endParaRPr lang="en-GB" sz="2000" b="1" dirty="0" smtClean="0"/>
          </a:p>
          <a:p>
            <a:pPr algn="ctr">
              <a:buNone/>
            </a:pPr>
            <a:r>
              <a:rPr lang="en-GB" sz="2000" dirty="0" smtClean="0"/>
              <a:t>“Si </a:t>
            </a:r>
            <a:r>
              <a:rPr lang="en-GB" sz="2000" dirty="0" err="1" smtClean="0"/>
              <a:t>trabajas</a:t>
            </a:r>
            <a:r>
              <a:rPr lang="en-GB" sz="2000" dirty="0" smtClean="0"/>
              <a:t> 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mejorar</a:t>
            </a:r>
            <a:r>
              <a:rPr lang="en-GB" sz="2000" dirty="0" smtClean="0"/>
              <a:t> la </a:t>
            </a:r>
            <a:r>
              <a:rPr lang="en-GB" sz="2000" dirty="0" err="1" smtClean="0"/>
              <a:t>sociedad</a:t>
            </a:r>
            <a:r>
              <a:rPr lang="en-GB" sz="2000" dirty="0" smtClean="0"/>
              <a:t>, 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ejemplo</a:t>
            </a:r>
            <a:r>
              <a:rPr lang="en-GB" sz="2000" dirty="0" smtClean="0"/>
              <a:t>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dirty="0" err="1" smtClean="0"/>
              <a:t>enfermero</a:t>
            </a:r>
            <a:r>
              <a:rPr lang="en-GB" sz="2000" dirty="0" smtClean="0"/>
              <a:t> o </a:t>
            </a:r>
            <a:r>
              <a:rPr lang="en-GB" sz="2000" dirty="0" err="1" smtClean="0"/>
              <a:t>profesor</a:t>
            </a:r>
            <a:r>
              <a:rPr lang="en-GB" sz="2000" dirty="0" smtClean="0"/>
              <a:t>…”</a:t>
            </a:r>
          </a:p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“Si </a:t>
            </a:r>
            <a:r>
              <a:rPr lang="en-GB" sz="2000" dirty="0" err="1" smtClean="0"/>
              <a:t>haces</a:t>
            </a:r>
            <a:r>
              <a:rPr lang="en-GB" sz="2000" dirty="0" smtClean="0"/>
              <a:t>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campaña</a:t>
            </a:r>
            <a:r>
              <a:rPr lang="en-GB" sz="2000" dirty="0" smtClean="0"/>
              <a:t> a </a:t>
            </a:r>
            <a:r>
              <a:rPr lang="en-GB" sz="2000" dirty="0" err="1" smtClean="0"/>
              <a:t>favor</a:t>
            </a:r>
            <a:r>
              <a:rPr lang="en-GB" sz="2000" dirty="0" smtClean="0"/>
              <a:t> de los </a:t>
            </a:r>
            <a:r>
              <a:rPr lang="en-GB" sz="2000" dirty="0" err="1" smtClean="0"/>
              <a:t>derechos</a:t>
            </a:r>
            <a:r>
              <a:rPr lang="en-GB" sz="2000" dirty="0" smtClean="0"/>
              <a:t> </a:t>
            </a:r>
            <a:r>
              <a:rPr lang="en-GB" sz="2000" dirty="0" err="1" smtClean="0"/>
              <a:t>humanos</a:t>
            </a:r>
            <a:r>
              <a:rPr lang="en-GB" sz="2000" dirty="0" smtClean="0"/>
              <a:t>…”</a:t>
            </a:r>
          </a:p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“Si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involucras</a:t>
            </a:r>
            <a:r>
              <a:rPr lang="en-GB" sz="2000" dirty="0" smtClean="0"/>
              <a:t> en la </a:t>
            </a:r>
            <a:r>
              <a:rPr lang="en-GB" sz="2000" dirty="0" err="1" smtClean="0"/>
              <a:t>política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ayudar</a:t>
            </a:r>
            <a:r>
              <a:rPr lang="en-GB" sz="2000" dirty="0" smtClean="0"/>
              <a:t> a la </a:t>
            </a:r>
            <a:r>
              <a:rPr lang="en-GB" sz="2000" dirty="0" err="1" smtClean="0"/>
              <a:t>sociedad</a:t>
            </a:r>
            <a:r>
              <a:rPr lang="en-GB" sz="2000" dirty="0" smtClean="0"/>
              <a:t>…”</a:t>
            </a:r>
          </a:p>
          <a:p>
            <a:pPr algn="ctr">
              <a:buNone/>
            </a:pPr>
            <a:endParaRPr lang="en-GB" sz="2000" b="1" dirty="0" smtClean="0"/>
          </a:p>
          <a:p>
            <a:pPr algn="ctr">
              <a:buNone/>
            </a:pPr>
            <a:endParaRPr lang="en-GB" sz="2000" b="1" dirty="0" smtClean="0"/>
          </a:p>
          <a:p>
            <a:pPr algn="ctr">
              <a:buNone/>
            </a:pPr>
            <a:endParaRPr lang="en-GB" sz="2000" dirty="0" smtClean="0"/>
          </a:p>
        </p:txBody>
      </p:sp>
      <p:pic>
        <p:nvPicPr>
          <p:cNvPr id="2051" name="Picture 3" descr="C:\Users\Rachel\AppData\Local\Microsoft\Windows\Temporary Internet Files\Content.IE5\C346WPX0\MP9003417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797152"/>
            <a:ext cx="2620888" cy="1869567"/>
          </a:xfrm>
          <a:prstGeom prst="rect">
            <a:avLst/>
          </a:prstGeom>
          <a:noFill/>
        </p:spPr>
      </p:pic>
      <p:pic>
        <p:nvPicPr>
          <p:cNvPr id="2052" name="Picture 4" descr="C:\Users\Rachel\AppData\Local\Microsoft\Windows\Temporary Internet Files\Content.IE5\DK633JPC\MC91021705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0" y="2998971"/>
            <a:ext cx="1403648" cy="1380153"/>
          </a:xfrm>
          <a:prstGeom prst="rect">
            <a:avLst/>
          </a:prstGeom>
          <a:noFill/>
        </p:spPr>
      </p:pic>
      <p:pic>
        <p:nvPicPr>
          <p:cNvPr id="2053" name="Picture 5" descr="C:\Users\Rachel\AppData\Local\Microsoft\Windows\Temporary Internet Files\Content.IE5\DK633JPC\MP90042655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2376264" cy="1800200"/>
          </a:xfrm>
          <a:prstGeom prst="rect">
            <a:avLst/>
          </a:prstGeom>
          <a:noFill/>
        </p:spPr>
      </p:pic>
      <p:pic>
        <p:nvPicPr>
          <p:cNvPr id="2054" name="Picture 6" descr="C:\Users\Rachel\AppData\Local\Microsoft\Windows\Temporary Internet Files\Content.IE5\2NV6ISGL\MP90043948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97152"/>
            <a:ext cx="2120280" cy="1779618"/>
          </a:xfrm>
          <a:prstGeom prst="rect">
            <a:avLst/>
          </a:prstGeom>
          <a:noFill/>
        </p:spPr>
      </p:pic>
      <p:pic>
        <p:nvPicPr>
          <p:cNvPr id="9" name="Picture 4" descr="C:\Users\Rachel\AppData\Local\Microsoft\Windows\Temporary Internet Files\Content.IE5\DK633JPC\MC91021705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987426"/>
            <a:ext cx="1475656" cy="128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Autofit/>
          </a:bodyPr>
          <a:lstStyle/>
          <a:p>
            <a:r>
              <a:rPr lang="en-GB" sz="2400" b="1" u="sng" smtClean="0"/>
              <a:t>ACTIVIDAD 20: </a:t>
            </a:r>
            <a:r>
              <a:rPr lang="en-GB" sz="2400" b="1" u="sng" dirty="0" smtClean="0"/>
              <a:t>“CONTRIBUYO A LA SOCIEDAD PORQUE…”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2000" b="1" dirty="0" smtClean="0"/>
              <a:t>Work with a partner! What does this person say about what they do to help in their society? Note down everything you understand in English: </a:t>
            </a:r>
          </a:p>
          <a:p>
            <a:pPr algn="ctr">
              <a:buNone/>
            </a:pPr>
            <a:endParaRPr lang="en-GB" sz="2000" b="1" dirty="0" smtClean="0"/>
          </a:p>
          <a:p>
            <a:pPr>
              <a:buNone/>
            </a:pPr>
            <a:r>
              <a:rPr lang="en-GB" sz="2000" dirty="0" smtClean="0"/>
              <a:t>“En mi </a:t>
            </a:r>
            <a:r>
              <a:rPr lang="en-GB" sz="2000" dirty="0" err="1" smtClean="0"/>
              <a:t>opinión</a:t>
            </a:r>
            <a:r>
              <a:rPr lang="en-GB" sz="2000" dirty="0" smtClean="0"/>
              <a:t>, </a:t>
            </a:r>
            <a:r>
              <a:rPr lang="en-GB" sz="2000" dirty="0" err="1" smtClean="0"/>
              <a:t>es</a:t>
            </a:r>
            <a:r>
              <a:rPr lang="en-GB" sz="2000" dirty="0" smtClean="0"/>
              <a:t> </a:t>
            </a:r>
            <a:r>
              <a:rPr lang="en-GB" sz="2000" dirty="0" err="1" smtClean="0"/>
              <a:t>imprescindible</a:t>
            </a:r>
            <a:r>
              <a:rPr lang="en-GB" sz="2000" dirty="0" smtClean="0"/>
              <a:t> </a:t>
            </a:r>
            <a:r>
              <a:rPr lang="en-GB" sz="2000" dirty="0" err="1" smtClean="0"/>
              <a:t>ayudar</a:t>
            </a:r>
            <a:r>
              <a:rPr lang="en-GB" sz="2000" dirty="0" smtClean="0"/>
              <a:t> a </a:t>
            </a:r>
            <a:r>
              <a:rPr lang="en-GB" sz="2000" dirty="0" err="1" smtClean="0"/>
              <a:t>otra</a:t>
            </a:r>
            <a:r>
              <a:rPr lang="en-GB" sz="2000" dirty="0" smtClean="0"/>
              <a:t> </a:t>
            </a:r>
            <a:r>
              <a:rPr lang="en-GB" sz="2000" dirty="0" err="1" smtClean="0"/>
              <a:t>gente</a:t>
            </a:r>
            <a:r>
              <a:rPr lang="en-GB" sz="2000" dirty="0" smtClean="0"/>
              <a:t> en </a:t>
            </a:r>
            <a:r>
              <a:rPr lang="en-GB" sz="2000" dirty="0" err="1" smtClean="0"/>
              <a:t>nuestra</a:t>
            </a:r>
            <a:r>
              <a:rPr lang="en-GB" sz="2000" dirty="0" smtClean="0"/>
              <a:t> </a:t>
            </a:r>
            <a:r>
              <a:rPr lang="en-GB" sz="2000" dirty="0" err="1" smtClean="0"/>
              <a:t>sociedad</a:t>
            </a:r>
            <a:r>
              <a:rPr lang="en-GB" sz="2000" dirty="0" smtClean="0"/>
              <a:t> de hoy. </a:t>
            </a:r>
          </a:p>
          <a:p>
            <a:pPr>
              <a:buNone/>
            </a:pPr>
            <a:r>
              <a:rPr lang="en-GB" sz="2000" dirty="0" err="1" smtClean="0"/>
              <a:t>Tenemos</a:t>
            </a:r>
            <a:r>
              <a:rPr lang="en-GB" sz="2000" dirty="0" smtClean="0"/>
              <a:t> </a:t>
            </a:r>
            <a:r>
              <a:rPr lang="en-GB" sz="2000" dirty="0" err="1" smtClean="0"/>
              <a:t>mucha</a:t>
            </a:r>
            <a:r>
              <a:rPr lang="en-GB" sz="2000" dirty="0" smtClean="0"/>
              <a:t> </a:t>
            </a:r>
            <a:r>
              <a:rPr lang="en-GB" sz="2000" dirty="0" err="1" smtClean="0"/>
              <a:t>suerte</a:t>
            </a:r>
            <a:r>
              <a:rPr lang="en-GB" sz="2000" dirty="0" smtClean="0"/>
              <a:t> </a:t>
            </a:r>
            <a:r>
              <a:rPr lang="en-GB" sz="2000" dirty="0" err="1" smtClean="0"/>
              <a:t>porque</a:t>
            </a:r>
            <a:r>
              <a:rPr lang="en-GB" sz="2000" dirty="0" smtClean="0"/>
              <a:t> </a:t>
            </a:r>
            <a:r>
              <a:rPr lang="en-GB" sz="2000" dirty="0" err="1" smtClean="0"/>
              <a:t>vivimos</a:t>
            </a:r>
            <a:r>
              <a:rPr lang="en-GB" sz="2000" dirty="0" smtClean="0"/>
              <a:t> en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sociedad</a:t>
            </a:r>
            <a:r>
              <a:rPr lang="en-GB" sz="2000" dirty="0" smtClean="0"/>
              <a:t> </a:t>
            </a:r>
            <a:r>
              <a:rPr lang="en-GB" sz="2000" dirty="0" err="1" smtClean="0"/>
              <a:t>bastante</a:t>
            </a:r>
            <a:r>
              <a:rPr lang="en-GB" sz="2000" dirty="0" smtClean="0"/>
              <a:t> </a:t>
            </a:r>
            <a:r>
              <a:rPr lang="en-GB" sz="2000" dirty="0" err="1" smtClean="0"/>
              <a:t>rica</a:t>
            </a:r>
            <a:r>
              <a:rPr lang="en-GB" sz="2000" dirty="0" smtClean="0"/>
              <a:t>, y </a:t>
            </a:r>
            <a:r>
              <a:rPr lang="en-GB" sz="2000" dirty="0" err="1" smtClean="0"/>
              <a:t>por</a:t>
            </a:r>
            <a:r>
              <a:rPr lang="en-GB" sz="2000" dirty="0" smtClean="0"/>
              <a:t> </a:t>
            </a:r>
            <a:r>
              <a:rPr lang="en-GB" sz="2000" dirty="0" err="1" smtClean="0"/>
              <a:t>eso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dirty="0" err="1" smtClean="0"/>
              <a:t>tenemos</a:t>
            </a:r>
            <a:r>
              <a:rPr lang="en-GB" sz="2000" dirty="0" smtClean="0"/>
              <a:t> a menudo los </a:t>
            </a:r>
            <a:r>
              <a:rPr lang="en-GB" sz="2000" dirty="0" err="1" smtClean="0"/>
              <a:t>medios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ayudar</a:t>
            </a:r>
            <a:r>
              <a:rPr lang="en-GB" sz="2000" dirty="0" smtClean="0"/>
              <a:t> a </a:t>
            </a:r>
            <a:r>
              <a:rPr lang="en-GB" sz="2000" dirty="0" err="1" smtClean="0"/>
              <a:t>las</a:t>
            </a:r>
            <a:r>
              <a:rPr lang="en-GB" sz="2000" dirty="0" smtClean="0"/>
              <a:t> personas </a:t>
            </a:r>
            <a:r>
              <a:rPr lang="en-GB" sz="2000" dirty="0" err="1" smtClean="0"/>
              <a:t>que</a:t>
            </a:r>
            <a:r>
              <a:rPr lang="en-GB" sz="2000" dirty="0" smtClean="0"/>
              <a:t> son </a:t>
            </a:r>
            <a:r>
              <a:rPr lang="en-GB" sz="2000" dirty="0" err="1" smtClean="0"/>
              <a:t>menos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dirty="0" err="1" smtClean="0"/>
              <a:t>afortunadas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nosotros</a:t>
            </a:r>
            <a:r>
              <a:rPr lang="en-GB" sz="2000" dirty="0" smtClean="0"/>
              <a:t>. 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Este </a:t>
            </a:r>
            <a:r>
              <a:rPr lang="en-GB" sz="2000" dirty="0" err="1" smtClean="0"/>
              <a:t>año</a:t>
            </a:r>
            <a:r>
              <a:rPr lang="en-GB" sz="2000" dirty="0" smtClean="0"/>
              <a:t>, me </a:t>
            </a:r>
            <a:r>
              <a:rPr lang="en-GB" sz="2000" dirty="0" err="1" smtClean="0"/>
              <a:t>haré</a:t>
            </a:r>
            <a:r>
              <a:rPr lang="en-GB" sz="2000" dirty="0" smtClean="0"/>
              <a:t> </a:t>
            </a:r>
            <a:r>
              <a:rPr lang="en-GB" sz="2000" dirty="0" err="1" smtClean="0"/>
              <a:t>voluntario</a:t>
            </a:r>
            <a:r>
              <a:rPr lang="en-GB" sz="2000" dirty="0" smtClean="0"/>
              <a:t> y </a:t>
            </a:r>
            <a:r>
              <a:rPr lang="en-GB" sz="2000" dirty="0" err="1" smtClean="0"/>
              <a:t>trabajaré</a:t>
            </a:r>
            <a:r>
              <a:rPr lang="en-GB" sz="2000" dirty="0" smtClean="0"/>
              <a:t> </a:t>
            </a:r>
            <a:r>
              <a:rPr lang="en-GB" sz="2000" dirty="0" err="1" smtClean="0"/>
              <a:t>para</a:t>
            </a:r>
            <a:r>
              <a:rPr lang="en-GB" sz="2000" dirty="0" smtClean="0"/>
              <a:t> </a:t>
            </a:r>
            <a:r>
              <a:rPr lang="en-GB" sz="2000" dirty="0" err="1" smtClean="0"/>
              <a:t>ayudar</a:t>
            </a:r>
            <a:r>
              <a:rPr lang="en-GB" sz="2000" dirty="0" smtClean="0"/>
              <a:t> a los sin </a:t>
            </a:r>
            <a:r>
              <a:rPr lang="en-GB" sz="2000" dirty="0" err="1" smtClean="0"/>
              <a:t>techo</a:t>
            </a:r>
            <a:r>
              <a:rPr lang="en-GB" sz="2000" dirty="0" smtClean="0"/>
              <a:t> en un </a:t>
            </a:r>
          </a:p>
          <a:p>
            <a:pPr>
              <a:buNone/>
            </a:pPr>
            <a:r>
              <a:rPr lang="en-GB" sz="2000" dirty="0" err="1" smtClean="0"/>
              <a:t>comedor</a:t>
            </a:r>
            <a:r>
              <a:rPr lang="en-GB" sz="2000" dirty="0" smtClean="0"/>
              <a:t> de </a:t>
            </a:r>
            <a:r>
              <a:rPr lang="en-GB" sz="2000" dirty="0" err="1" smtClean="0"/>
              <a:t>beneficiencia</a:t>
            </a:r>
            <a:r>
              <a:rPr lang="en-GB" sz="2000" dirty="0" smtClean="0"/>
              <a:t>. </a:t>
            </a:r>
            <a:r>
              <a:rPr lang="en-GB" sz="2000" dirty="0" err="1" smtClean="0"/>
              <a:t>Trabajaré</a:t>
            </a:r>
            <a:r>
              <a:rPr lang="en-GB" sz="2000" dirty="0" smtClean="0"/>
              <a:t> </a:t>
            </a:r>
            <a:r>
              <a:rPr lang="en-GB" sz="2000" dirty="0" err="1" smtClean="0"/>
              <a:t>allí</a:t>
            </a:r>
            <a:r>
              <a:rPr lang="en-GB" sz="2000" dirty="0" smtClean="0"/>
              <a:t> </a:t>
            </a:r>
            <a:r>
              <a:rPr lang="en-GB" sz="2000" dirty="0" err="1" smtClean="0"/>
              <a:t>tres</a:t>
            </a:r>
            <a:r>
              <a:rPr lang="en-GB" sz="2000" dirty="0" smtClean="0"/>
              <a:t> </a:t>
            </a:r>
            <a:r>
              <a:rPr lang="en-GB" sz="2000" dirty="0" err="1" smtClean="0"/>
              <a:t>veces</a:t>
            </a:r>
            <a:r>
              <a:rPr lang="en-GB" sz="2000" dirty="0" smtClean="0"/>
              <a:t> a la </a:t>
            </a:r>
            <a:r>
              <a:rPr lang="en-GB" sz="2000" dirty="0" err="1" smtClean="0"/>
              <a:t>semana</a:t>
            </a:r>
            <a:r>
              <a:rPr lang="en-GB" sz="2000" dirty="0" smtClean="0"/>
              <a:t>, </a:t>
            </a:r>
            <a:r>
              <a:rPr lang="en-GB" sz="2000" dirty="0" err="1" smtClean="0"/>
              <a:t>pero</a:t>
            </a:r>
            <a:r>
              <a:rPr lang="en-GB" sz="2000" dirty="0" smtClean="0"/>
              <a:t> </a:t>
            </a:r>
            <a:r>
              <a:rPr lang="en-GB" sz="2000" dirty="0" err="1" smtClean="0"/>
              <a:t>durante</a:t>
            </a:r>
            <a:r>
              <a:rPr lang="en-GB" sz="2000" dirty="0" smtClean="0"/>
              <a:t> el </a:t>
            </a:r>
          </a:p>
          <a:p>
            <a:pPr>
              <a:buNone/>
            </a:pPr>
            <a:r>
              <a:rPr lang="en-GB" sz="2000" dirty="0" err="1" smtClean="0"/>
              <a:t>invierno</a:t>
            </a:r>
            <a:r>
              <a:rPr lang="en-GB" sz="2000" dirty="0" smtClean="0"/>
              <a:t> </a:t>
            </a:r>
            <a:r>
              <a:rPr lang="en-GB" sz="2000" dirty="0" err="1" smtClean="0"/>
              <a:t>quizás</a:t>
            </a:r>
            <a:r>
              <a:rPr lang="en-GB" sz="2000" dirty="0" smtClean="0"/>
              <a:t> </a:t>
            </a:r>
            <a:r>
              <a:rPr lang="en-GB" sz="2000" dirty="0" err="1" smtClean="0"/>
              <a:t>tendré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hacerlo</a:t>
            </a:r>
            <a:r>
              <a:rPr lang="en-GB" sz="2000" dirty="0" smtClean="0"/>
              <a:t> </a:t>
            </a:r>
            <a:r>
              <a:rPr lang="en-GB" sz="2000" dirty="0" err="1" smtClean="0"/>
              <a:t>cuatro</a:t>
            </a:r>
            <a:r>
              <a:rPr lang="en-GB" sz="2000" dirty="0" smtClean="0"/>
              <a:t> o </a:t>
            </a:r>
            <a:r>
              <a:rPr lang="en-GB" sz="2000" dirty="0" err="1" smtClean="0"/>
              <a:t>cinco</a:t>
            </a:r>
            <a:r>
              <a:rPr lang="en-GB" sz="2000" dirty="0" smtClean="0"/>
              <a:t> </a:t>
            </a:r>
            <a:r>
              <a:rPr lang="en-GB" sz="2000" dirty="0" err="1" smtClean="0"/>
              <a:t>veces</a:t>
            </a:r>
            <a:r>
              <a:rPr lang="en-GB" sz="2000" dirty="0" smtClean="0"/>
              <a:t> a la </a:t>
            </a:r>
            <a:r>
              <a:rPr lang="en-GB" sz="2000" dirty="0" err="1" smtClean="0"/>
              <a:t>semana</a:t>
            </a:r>
            <a:r>
              <a:rPr lang="en-GB" sz="2000" dirty="0" smtClean="0"/>
              <a:t>. 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Me </a:t>
            </a:r>
            <a:r>
              <a:rPr lang="en-GB" sz="2000" dirty="0" err="1" smtClean="0"/>
              <a:t>importa</a:t>
            </a:r>
            <a:r>
              <a:rPr lang="en-GB" sz="2000" dirty="0" smtClean="0"/>
              <a:t> mucho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</a:t>
            </a:r>
            <a:r>
              <a:rPr lang="en-GB" sz="2000" dirty="0" err="1" smtClean="0"/>
              <a:t>allí</a:t>
            </a:r>
            <a:r>
              <a:rPr lang="en-GB" sz="2000" dirty="0" smtClean="0"/>
              <a:t> </a:t>
            </a:r>
            <a:r>
              <a:rPr lang="en-GB" sz="2000" dirty="0" err="1" smtClean="0"/>
              <a:t>porque</a:t>
            </a:r>
            <a:r>
              <a:rPr lang="en-GB" sz="2000" dirty="0" smtClean="0"/>
              <a:t> </a:t>
            </a:r>
            <a:r>
              <a:rPr lang="en-GB" sz="2000" dirty="0" err="1" smtClean="0"/>
              <a:t>sé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esta</a:t>
            </a:r>
            <a:r>
              <a:rPr lang="en-GB" sz="2000" dirty="0" smtClean="0"/>
              <a:t> </a:t>
            </a:r>
            <a:r>
              <a:rPr lang="en-GB" sz="2000" dirty="0" err="1" smtClean="0"/>
              <a:t>gente</a:t>
            </a:r>
            <a:r>
              <a:rPr lang="en-GB" sz="2000" dirty="0" smtClean="0"/>
              <a:t> no </a:t>
            </a:r>
          </a:p>
          <a:p>
            <a:pPr>
              <a:buNone/>
            </a:pPr>
            <a:r>
              <a:rPr lang="en-GB" sz="2000" dirty="0" err="1" smtClean="0"/>
              <a:t>tiene</a:t>
            </a:r>
            <a:r>
              <a:rPr lang="en-GB" sz="2000" dirty="0" smtClean="0"/>
              <a:t> mucho, y </a:t>
            </a:r>
            <a:r>
              <a:rPr lang="en-GB" sz="2000" dirty="0" err="1" smtClean="0"/>
              <a:t>podré</a:t>
            </a:r>
            <a:r>
              <a:rPr lang="en-GB" sz="2000" dirty="0" smtClean="0"/>
              <a:t> </a:t>
            </a:r>
            <a:r>
              <a:rPr lang="en-GB" sz="2000" dirty="0" err="1" smtClean="0"/>
              <a:t>contribuir</a:t>
            </a:r>
            <a:r>
              <a:rPr lang="en-GB" sz="2000" dirty="0" smtClean="0"/>
              <a:t> a la </a:t>
            </a:r>
            <a:r>
              <a:rPr lang="en-GB" sz="2000" dirty="0" err="1" smtClean="0"/>
              <a:t>sociedad</a:t>
            </a:r>
            <a:r>
              <a:rPr lang="en-GB" sz="2000" dirty="0" smtClean="0"/>
              <a:t>, </a:t>
            </a:r>
            <a:r>
              <a:rPr lang="en-GB" sz="2000" dirty="0" err="1" smtClean="0"/>
              <a:t>además</a:t>
            </a:r>
            <a:r>
              <a:rPr lang="en-GB" sz="2000" dirty="0" smtClean="0"/>
              <a:t> de </a:t>
            </a:r>
            <a:r>
              <a:rPr lang="en-GB" sz="2000" dirty="0" err="1" smtClean="0"/>
              <a:t>conocer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dirty="0" smtClean="0"/>
              <a:t>personas </a:t>
            </a:r>
            <a:r>
              <a:rPr lang="en-GB" sz="2000" dirty="0" err="1" smtClean="0"/>
              <a:t>nuevas</a:t>
            </a:r>
            <a:r>
              <a:rPr lang="en-GB" sz="2000" dirty="0" smtClean="0"/>
              <a:t> y </a:t>
            </a:r>
            <a:r>
              <a:rPr lang="en-GB" sz="2000" dirty="0" err="1" smtClean="0"/>
              <a:t>trabar</a:t>
            </a:r>
            <a:r>
              <a:rPr lang="en-GB" sz="2000" dirty="0" smtClean="0"/>
              <a:t> </a:t>
            </a:r>
            <a:r>
              <a:rPr lang="en-GB" sz="2000" dirty="0" err="1" smtClean="0"/>
              <a:t>amistad</a:t>
            </a:r>
            <a:r>
              <a:rPr lang="en-GB" sz="2000" dirty="0" smtClean="0"/>
              <a:t> </a:t>
            </a:r>
            <a:r>
              <a:rPr lang="en-GB" sz="2000" dirty="0" err="1" smtClean="0"/>
              <a:t>también</a:t>
            </a:r>
            <a:r>
              <a:rPr lang="en-GB" sz="2000" dirty="0" smtClean="0"/>
              <a:t>. Si </a:t>
            </a:r>
            <a:r>
              <a:rPr lang="en-GB" sz="2000" dirty="0" err="1" smtClean="0"/>
              <a:t>todo</a:t>
            </a:r>
            <a:r>
              <a:rPr lang="en-GB" sz="2000" dirty="0" smtClean="0"/>
              <a:t> el </a:t>
            </a:r>
            <a:r>
              <a:rPr lang="en-GB" sz="2000" dirty="0" err="1" smtClean="0"/>
              <a:t>mundo</a:t>
            </a:r>
            <a:r>
              <a:rPr lang="en-GB" sz="2000" dirty="0" smtClean="0"/>
              <a:t> </a:t>
            </a:r>
            <a:r>
              <a:rPr lang="en-GB" sz="2000" dirty="0" err="1" smtClean="0"/>
              <a:t>hace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dirty="0" err="1" smtClean="0"/>
              <a:t>algo</a:t>
            </a:r>
            <a:r>
              <a:rPr lang="en-GB" sz="2000" dirty="0" smtClean="0"/>
              <a:t> </a:t>
            </a:r>
            <a:r>
              <a:rPr lang="en-GB" sz="2000" dirty="0" err="1" smtClean="0"/>
              <a:t>pequeño</a:t>
            </a:r>
            <a:r>
              <a:rPr lang="en-GB" sz="2000" dirty="0" smtClean="0"/>
              <a:t> en </a:t>
            </a:r>
            <a:r>
              <a:rPr lang="en-GB" sz="2000" dirty="0" err="1" smtClean="0"/>
              <a:t>su</a:t>
            </a:r>
            <a:r>
              <a:rPr lang="en-GB" sz="2000" dirty="0" smtClean="0"/>
              <a:t> barrio local, </a:t>
            </a:r>
            <a:r>
              <a:rPr lang="en-GB" sz="2000" dirty="0" err="1" smtClean="0"/>
              <a:t>cambiaremos</a:t>
            </a:r>
            <a:r>
              <a:rPr lang="en-GB" sz="2000" dirty="0" smtClean="0"/>
              <a:t> </a:t>
            </a:r>
            <a:r>
              <a:rPr lang="en-GB" sz="2000" dirty="0" err="1" smtClean="0"/>
              <a:t>juntos</a:t>
            </a:r>
            <a:r>
              <a:rPr lang="en-GB" sz="2000" dirty="0" smtClean="0"/>
              <a:t> </a:t>
            </a:r>
            <a:r>
              <a:rPr lang="en-GB" sz="2000" dirty="0" err="1" smtClean="0"/>
              <a:t>nuestra</a:t>
            </a:r>
            <a:r>
              <a:rPr lang="en-GB" sz="2000" dirty="0" smtClean="0"/>
              <a:t> </a:t>
            </a:r>
          </a:p>
          <a:p>
            <a:pPr>
              <a:buNone/>
            </a:pPr>
            <a:r>
              <a:rPr lang="en-GB" sz="2000" dirty="0" err="1" smtClean="0"/>
              <a:t>sociedad</a:t>
            </a:r>
            <a:r>
              <a:rPr lang="en-GB" sz="2000" dirty="0" smtClean="0"/>
              <a:t>.”</a:t>
            </a:r>
            <a:endParaRPr lang="en-GB" sz="2000" dirty="0"/>
          </a:p>
        </p:txBody>
      </p:sp>
      <p:pic>
        <p:nvPicPr>
          <p:cNvPr id="4" name="Picture 4" descr="C:\Users\Rachel\AppData\Local\Microsoft\Windows\Temporary Internet Files\Content.IE5\DI3S3M2B\MP9004277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581128"/>
            <a:ext cx="1655762" cy="2070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64807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latin typeface="Comic Sans MS" pitchFamily="66" charset="0"/>
              </a:rPr>
              <a:t/>
            </a:r>
            <a:br>
              <a:rPr lang="fr-FR" b="1" u="sng" dirty="0" smtClean="0">
                <a:latin typeface="Comic Sans MS" pitchFamily="66" charset="0"/>
              </a:rPr>
            </a:br>
            <a:r>
              <a:rPr lang="fr-FR" b="1" u="sng" dirty="0" smtClean="0">
                <a:latin typeface="Comic Sans MS" pitchFamily="66" charset="0"/>
              </a:rPr>
              <a:t/>
            </a:r>
            <a:br>
              <a:rPr lang="fr-FR" b="1" u="sng" dirty="0" smtClean="0">
                <a:latin typeface="Comic Sans MS" pitchFamily="66" charset="0"/>
              </a:rPr>
            </a:br>
            <a:r>
              <a:rPr lang="fr-FR" b="1" u="sng" dirty="0" smtClean="0">
                <a:latin typeface="Comic Sans MS" pitchFamily="66" charset="0"/>
              </a:rPr>
              <a:t/>
            </a:r>
            <a:br>
              <a:rPr lang="fr-FR" b="1" u="sng" dirty="0" smtClean="0">
                <a:latin typeface="Comic Sans MS" pitchFamily="66" charset="0"/>
              </a:rPr>
            </a:br>
            <a:r>
              <a:rPr lang="en-GB" sz="3100" b="1" u="sng" dirty="0" smtClean="0">
                <a:latin typeface="Calibri" pitchFamily="34" charset="0"/>
                <a:cs typeface="Calibri" pitchFamily="34" charset="0"/>
              </a:rPr>
              <a:t>UNIT 2: CIUDADANOS DEL MUNDO</a:t>
            </a:r>
            <a:r>
              <a:rPr lang="en-GB" b="1" u="sng" dirty="0" smtClean="0">
                <a:latin typeface="Comic Sans MS" pitchFamily="66" charset="0"/>
              </a:rPr>
              <a:t/>
            </a:r>
            <a:br>
              <a:rPr lang="en-GB" b="1" u="sng" dirty="0" smtClean="0">
                <a:latin typeface="Comic Sans MS" pitchFamily="66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14818"/>
            <a:ext cx="8929718" cy="264318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GB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TOPICS:</a:t>
            </a:r>
          </a:p>
          <a:p>
            <a:pPr>
              <a:buNone/>
            </a:pP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Mi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barrio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La ciudad e el campo</a:t>
            </a: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medio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ambiente</a:t>
            </a:r>
            <a:endParaRPr lang="en-GB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idiomas</a:t>
            </a:r>
            <a:endParaRPr lang="en-GB" sz="2800" b="1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Voluntarios</a:t>
            </a:r>
            <a:endParaRPr lang="en-GB" sz="2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SA10DochertyR\AppData\Local\Microsoft\Windows\Temporary Internet Files\Content.IE5\0DRTB9T5\MP90042647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979197" cy="20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10DochertyR\AppData\Local\Microsoft\Windows\Temporary Internet Files\Content.IE5\UG0GJV9J\MP90018493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A10DochertyR\AppData\Local\Microsoft\Windows\Temporary Internet Files\Content.IE5\0DRTB9T5\MP90043305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212642" cy="177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SA10DochertyR\AppData\Local\Microsoft\Windows\Temporary Internet Files\Content.IE5\25LY28I6\MP90040003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78522"/>
            <a:ext cx="2571923" cy="18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10DochertyR\AppData\Local\Microsoft\Windows\Temporary Internet Files\Content.IE5\0DRTB9T5\MP90044239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154" y="1155127"/>
            <a:ext cx="2264917" cy="14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SA10DochertyR\AppData\Local\Microsoft\Windows\Temporary Internet Files\Content.IE5\UG0GJV9J\MP90043301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257" y="3029040"/>
            <a:ext cx="2255814" cy="15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1: MI BARRIO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2050" name="Picture 2" descr="C:\Users\SA10DochertyR\AppData\Local\Microsoft\Windows\Temporary Internet Files\Content.IE5\0DRTB9T5\MP9003628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7106"/>
            <a:ext cx="3145645" cy="20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SA10DochertyR\AppData\Local\Microsoft\Windows\Temporary Internet Files\Content.IE5\25LY28I6\MP9004242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045" y="977106"/>
            <a:ext cx="3168941" cy="21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SA10DochertyR\AppData\Local\Microsoft\Windows\Temporary Internet Files\Content.IE5\M30A0HBH\MP9004237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46763"/>
            <a:ext cx="225463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SA10DochertyR\AppData\Local\Microsoft\Windows\Temporary Internet Files\Content.IE5\M30A0HBH\MP90042430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82" y="3789040"/>
            <a:ext cx="3483803" cy="23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SA10DochertyR\AppData\Local\Microsoft\Windows\Temporary Internet Files\Content.IE5\UG0GJV9J\MP90042428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8601"/>
            <a:ext cx="1850315" cy="27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A10DochertyR\AppData\Local\Microsoft\Windows\Temporary Internet Files\Content.IE5\0DRTB9T5\MP90042427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78771"/>
            <a:ext cx="1661140" cy="24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1: EN EL PUEBLO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/>
              <a:t>Race your partner! What are these places in town? Note as many as you remember without looking at your vocabulary and then compare with your partner! Who won?</a:t>
            </a:r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r>
              <a:rPr lang="en-GB" sz="2000" dirty="0" smtClean="0"/>
              <a:t>El </a:t>
            </a:r>
            <a:r>
              <a:rPr lang="en-GB" sz="2000" dirty="0" err="1" smtClean="0"/>
              <a:t>polideportivo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El </a:t>
            </a:r>
            <a:r>
              <a:rPr lang="en-GB" sz="2000" dirty="0" err="1" smtClean="0"/>
              <a:t>museo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La plaza</a:t>
            </a:r>
          </a:p>
          <a:p>
            <a:pPr marL="0" indent="0" algn="ctr">
              <a:buNone/>
            </a:pPr>
            <a:r>
              <a:rPr lang="en-GB" sz="2000" dirty="0" smtClean="0"/>
              <a:t>La playa</a:t>
            </a:r>
          </a:p>
          <a:p>
            <a:pPr marL="0" indent="0" algn="ctr">
              <a:buNone/>
            </a:pPr>
            <a:r>
              <a:rPr lang="en-GB" sz="2000" dirty="0" smtClean="0"/>
              <a:t>El </a:t>
            </a:r>
            <a:r>
              <a:rPr lang="en-GB" sz="2000" dirty="0" err="1" smtClean="0"/>
              <a:t>castillo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El </a:t>
            </a:r>
            <a:r>
              <a:rPr lang="en-GB" sz="2000" dirty="0" err="1" smtClean="0"/>
              <a:t>parque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El </a:t>
            </a:r>
            <a:r>
              <a:rPr lang="en-GB" sz="2000" dirty="0" err="1" smtClean="0"/>
              <a:t>centro</a:t>
            </a:r>
            <a:r>
              <a:rPr lang="en-GB" sz="2000" dirty="0" smtClean="0"/>
              <a:t> </a:t>
            </a:r>
            <a:r>
              <a:rPr lang="en-GB" sz="2000" dirty="0" err="1" smtClean="0"/>
              <a:t>comercial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La </a:t>
            </a:r>
            <a:r>
              <a:rPr lang="en-GB" sz="2000" dirty="0" err="1" smtClean="0"/>
              <a:t>sala</a:t>
            </a:r>
            <a:r>
              <a:rPr lang="en-GB" sz="2000" dirty="0" smtClean="0"/>
              <a:t> de </a:t>
            </a:r>
            <a:r>
              <a:rPr lang="en-GB" sz="2000" dirty="0" err="1" smtClean="0"/>
              <a:t>juegos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La </a:t>
            </a:r>
            <a:r>
              <a:rPr lang="en-GB" sz="2000" dirty="0" err="1" smtClean="0"/>
              <a:t>biblioteca</a:t>
            </a: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>La </a:t>
            </a:r>
            <a:r>
              <a:rPr lang="en-GB" sz="2000" dirty="0" err="1" smtClean="0"/>
              <a:t>iglesia</a:t>
            </a:r>
            <a:endParaRPr lang="en-GB" sz="2000" dirty="0"/>
          </a:p>
        </p:txBody>
      </p:sp>
      <p:pic>
        <p:nvPicPr>
          <p:cNvPr id="3074" name="Picture 2" descr="C:\Users\SA10DochertyR\AppData\Local\Microsoft\Windows\Temporary Internet Files\Content.IE5\UG0GJV9J\MP9004064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888" y="2641647"/>
            <a:ext cx="1378429" cy="17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10DochertyR\AppData\Local\Microsoft\Windows\Temporary Internet Files\Content.IE5\25LY28I6\MP9004329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154186" cy="13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10DochertyR\AppData\Local\Microsoft\Windows\Temporary Internet Files\Content.IE5\UG0GJV9J\MP90044267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267782" cy="19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10DochertyR\AppData\Local\Microsoft\Windows\Temporary Internet Files\Content.IE5\M30A0HBH\MP90044455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154186" cy="16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10DochertyR\AppData\Local\Microsoft\Windows\Temporary Internet Files\Content.IE5\25LY28I6\MP90044361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94" y="2007026"/>
            <a:ext cx="1896026" cy="171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10DochertyR\AppData\Local\Microsoft\Windows\Temporary Internet Files\Content.IE5\UG0GJV9J\MP90042765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791" y="5282899"/>
            <a:ext cx="1756621" cy="13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A10DochertyR\AppData\Local\Microsoft\Windows\Temporary Internet Files\Content.IE5\M30A0HBH\MP90044418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154186" cy="135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0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2: ¿QUÉ SE PUEDE HACER?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Work with a partner: What can you do in your local area? Match the activities Spanish – English:</a:t>
            </a:r>
          </a:p>
          <a:p>
            <a:pPr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puede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algn="ctr">
              <a:buNone/>
            </a:pPr>
            <a:endParaRPr lang="en-GB" sz="24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Visitar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museos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a. Go to the beach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Ir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polideportivo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b. Go shopping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Ir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compras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c. Visit museums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Visitar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galerías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 arte			d. Dance in the disco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películas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en el cine			e. Go to the sports centre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Comer en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restaurantes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f. Visit art galleries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Ir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 la playa				g. Eat in restaurants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Bailar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en la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discoteca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h. See films in the cinema</a:t>
            </a:r>
            <a:endParaRPr lang="en-GB" sz="2400" dirty="0" smtClean="0">
              <a:latin typeface="Comic Sans MS" pitchFamily="66" charset="0"/>
            </a:endParaRPr>
          </a:p>
          <a:p>
            <a:pPr lvl="0">
              <a:buNone/>
            </a:pPr>
            <a:r>
              <a:rPr lang="fr-FR" sz="2400" dirty="0" smtClean="0">
                <a:latin typeface="Comic Sans MS" pitchFamily="66" charset="0"/>
              </a:rPr>
              <a:t> 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098" name="Picture 2" descr="C:\Users\SA10DochertyR\AppData\Local\Microsoft\Windows\Temporary Internet Files\Content.IE5\M30A0HBH\MP9004312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411" y="2132856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10DochertyR\AppData\Local\Microsoft\Windows\Temporary Internet Files\Content.IE5\0DRTB9T5\MP90044251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661" y="3573016"/>
            <a:ext cx="1075302" cy="16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10DochertyR\AppData\Local\Microsoft\Windows\Temporary Internet Files\Content.IE5\25LY28I6\MP9004034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281" y="5481866"/>
            <a:ext cx="1525028" cy="10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GB" sz="2400" b="1" u="sng" dirty="0" smtClean="0"/>
              <a:t>ACTIVIDAD 3: ¿CUÁL ES LA FIESTA?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smtClean="0"/>
              <a:t>Work with a partner! These dialogues all describe famous Scottish festivals. Can you work out what they are?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3334" y="1844824"/>
            <a:ext cx="899066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“</a:t>
            </a:r>
            <a:r>
              <a:rPr lang="es-ES_tradnl" dirty="0" smtClean="0"/>
              <a:t>Tiene lugar en enero y se celebra el cumpleaños de nuestro poeta </a:t>
            </a:r>
          </a:p>
          <a:p>
            <a:pPr marL="342900" indent="-342900"/>
            <a:r>
              <a:rPr lang="es-ES_tradnl" dirty="0" smtClean="0"/>
              <a:t>	nacional. Se come “</a:t>
            </a:r>
            <a:r>
              <a:rPr lang="es-ES_tradnl" dirty="0" err="1" smtClean="0"/>
              <a:t>haggis</a:t>
            </a:r>
            <a:r>
              <a:rPr lang="es-ES_tradnl" dirty="0" smtClean="0"/>
              <a:t>”, el plato tradicional escocés, y hay música y poesía”.</a:t>
            </a:r>
          </a:p>
          <a:p>
            <a:endParaRPr lang="es-ES_tradnl" dirty="0" smtClean="0"/>
          </a:p>
          <a:p>
            <a:r>
              <a:rPr lang="es-ES_tradnl" dirty="0" smtClean="0"/>
              <a:t>2. “Durante el mes de agosto, muchos actores y músicos vienen a Edimburgo para </a:t>
            </a:r>
          </a:p>
          <a:p>
            <a:r>
              <a:rPr lang="es-ES_tradnl" dirty="0" smtClean="0"/>
              <a:t>      montar espectáculos. Un montón de turistas visitan la ciudad durante el </a:t>
            </a:r>
          </a:p>
          <a:p>
            <a:r>
              <a:rPr lang="es-ES_tradnl" dirty="0" smtClean="0"/>
              <a:t>      verano para aprovechar de la música, las obras de teatro y el ambiente en las calles.”</a:t>
            </a:r>
          </a:p>
          <a:p>
            <a:endParaRPr lang="es-ES_tradnl" dirty="0" smtClean="0"/>
          </a:p>
          <a:p>
            <a:r>
              <a:rPr lang="es-ES_tradnl" dirty="0" smtClean="0"/>
              <a:t>3. “Si la música le interesa, se puede ir a Kinross cada julio para la fiesta de música más</a:t>
            </a:r>
          </a:p>
          <a:p>
            <a:r>
              <a:rPr lang="es-ES_tradnl" dirty="0" smtClean="0"/>
              <a:t>      grande en Escocia. Muchos grupos tocan durante todo el fin de semana y se puede </a:t>
            </a:r>
          </a:p>
          <a:p>
            <a:r>
              <a:rPr lang="es-ES_tradnl" dirty="0" smtClean="0"/>
              <a:t>      oír una gran variedad de estilos de música diferentes.”</a:t>
            </a:r>
          </a:p>
          <a:p>
            <a:endParaRPr lang="es-ES_tradnl" dirty="0" smtClean="0"/>
          </a:p>
          <a:p>
            <a:r>
              <a:rPr lang="es-ES_tradnl" dirty="0" smtClean="0"/>
              <a:t>4. “Es el patrón de Escocia y se celebra esta fiesta el treinta de noviembre. Normalmente la </a:t>
            </a:r>
            <a:r>
              <a:rPr lang="es-ES_tradnl" dirty="0"/>
              <a:t> </a:t>
            </a:r>
            <a:r>
              <a:rPr lang="es-ES_tradnl" dirty="0" smtClean="0"/>
              <a:t>   </a:t>
            </a:r>
          </a:p>
          <a:p>
            <a:r>
              <a:rPr lang="es-ES_tradnl" dirty="0"/>
              <a:t> </a:t>
            </a:r>
            <a:r>
              <a:rPr lang="es-ES_tradnl" dirty="0" smtClean="0"/>
              <a:t>     gente celebra con un “</a:t>
            </a:r>
            <a:r>
              <a:rPr lang="es-ES_tradnl" dirty="0" err="1" smtClean="0"/>
              <a:t>ceilidh</a:t>
            </a:r>
            <a:r>
              <a:rPr lang="es-ES_tradnl" dirty="0" smtClean="0"/>
              <a:t>”, donde baila los bailes tradicionales escoceses.”</a:t>
            </a:r>
          </a:p>
          <a:p>
            <a:endParaRPr lang="es-ES_tradnl" dirty="0" smtClean="0"/>
          </a:p>
          <a:p>
            <a:pPr algn="ctr"/>
            <a:r>
              <a:rPr lang="es-ES_tradnl" i="1" dirty="0" smtClean="0"/>
              <a:t>	</a:t>
            </a:r>
            <a:r>
              <a:rPr lang="es-ES_tradnl" b="1" i="1" dirty="0" smtClean="0"/>
              <a:t>T in </a:t>
            </a:r>
            <a:r>
              <a:rPr lang="es-ES_tradnl" b="1" i="1" dirty="0" err="1" smtClean="0"/>
              <a:t>the</a:t>
            </a:r>
            <a:r>
              <a:rPr lang="es-ES_tradnl" b="1" i="1" dirty="0" smtClean="0"/>
              <a:t> Park				La cena de Burns		</a:t>
            </a:r>
          </a:p>
          <a:p>
            <a:pPr algn="ctr"/>
            <a:r>
              <a:rPr lang="es-ES_tradnl" b="1" i="1" dirty="0" smtClean="0"/>
              <a:t>La fiesta de San Andrés			La fiesta de Edimburgo</a:t>
            </a:r>
          </a:p>
          <a:p>
            <a:endParaRPr lang="es-ES_tradnl" sz="2000" b="1" dirty="0" smtClean="0"/>
          </a:p>
          <a:p>
            <a:endParaRPr lang="es-ES_tradnl" sz="2000" b="1" dirty="0" smtClean="0"/>
          </a:p>
          <a:p>
            <a:endParaRPr lang="es-ES_tradnl" sz="2000" b="1" dirty="0" smtClean="0"/>
          </a:p>
        </p:txBody>
      </p:sp>
      <p:pic>
        <p:nvPicPr>
          <p:cNvPr id="5" name="Picture 4" descr="robert-bur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661248"/>
            <a:ext cx="1297364" cy="864212"/>
          </a:xfrm>
          <a:prstGeom prst="rect">
            <a:avLst/>
          </a:prstGeom>
        </p:spPr>
      </p:pic>
      <p:pic>
        <p:nvPicPr>
          <p:cNvPr id="1026" name="Picture 2" descr="C:\Users\Rachel\AppData\Local\Microsoft\Windows\Temporary Internet Files\Content.IE5\GEWYPJ5W\MP90036281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8640"/>
            <a:ext cx="1224136" cy="814051"/>
          </a:xfrm>
          <a:prstGeom prst="rect">
            <a:avLst/>
          </a:prstGeom>
          <a:noFill/>
        </p:spPr>
      </p:pic>
      <p:pic>
        <p:nvPicPr>
          <p:cNvPr id="7" name="Picture 2" descr="C:\Users\Rachel\AppData\Local\Microsoft\Windows\Temporary Internet Files\Content.IE5\GEWYPJ5W\MP90036281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88640"/>
            <a:ext cx="1224136" cy="81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15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2400" b="1" u="sng" dirty="0" smtClean="0"/>
              <a:t>ACTIVIDAD 4: MI PUEBLO TURÍSTICO </a:t>
            </a:r>
            <a:endParaRPr lang="en-GB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980728"/>
            <a:ext cx="8712967" cy="58772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en-GB" sz="2200" b="1" dirty="0" smtClean="0"/>
          </a:p>
          <a:p>
            <a:pPr algn="ctr">
              <a:buNone/>
            </a:pPr>
            <a:r>
              <a:rPr lang="en-GB" sz="2200" b="1" dirty="0" smtClean="0"/>
              <a:t>Work with a partner! Read about Glasgow. Why is it a good destination for tourists? Note as much as you can in English.</a:t>
            </a:r>
          </a:p>
          <a:p>
            <a:pPr algn="ctr">
              <a:buNone/>
            </a:pPr>
            <a:endParaRPr lang="es-ES_tradnl" sz="2400" b="1" dirty="0" smtClean="0"/>
          </a:p>
          <a:p>
            <a:pPr>
              <a:buNone/>
            </a:pPr>
            <a:r>
              <a:rPr lang="es-ES_tradnl" sz="2000" dirty="0" smtClean="0"/>
              <a:t>“El pueblo donde vivo se llama Glasgow y es la ciudad más grande de Escocia. Hay</a:t>
            </a:r>
          </a:p>
          <a:p>
            <a:pPr>
              <a:buNone/>
            </a:pPr>
            <a:r>
              <a:rPr lang="es-ES_tradnl" sz="2000" dirty="0" smtClean="0"/>
              <a:t>mucho que ver y hacer y es muy popular con los turistas que vienen durante todo </a:t>
            </a:r>
          </a:p>
          <a:p>
            <a:pPr>
              <a:buNone/>
            </a:pPr>
            <a:r>
              <a:rPr lang="es-ES_tradnl" sz="2000" dirty="0" smtClean="0"/>
              <a:t>el año. Lo bueno de Glasgow es que es una ciudad muy animada y la gente es </a:t>
            </a:r>
          </a:p>
          <a:p>
            <a:pPr>
              <a:buNone/>
            </a:pPr>
            <a:r>
              <a:rPr lang="es-ES_tradnl" sz="2000" dirty="0" smtClean="0"/>
              <a:t>amable.</a:t>
            </a:r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r>
              <a:rPr lang="es-ES_tradnl" sz="2000" dirty="0" smtClean="0"/>
              <a:t>Se puede visitar el museo de </a:t>
            </a:r>
            <a:r>
              <a:rPr lang="es-ES_tradnl" sz="2000" dirty="0" err="1" smtClean="0"/>
              <a:t>Kelvingrove</a:t>
            </a:r>
            <a:r>
              <a:rPr lang="es-ES_tradnl" sz="2000" dirty="0" smtClean="0"/>
              <a:t>, o el nuevo museo de transporte que </a:t>
            </a:r>
          </a:p>
          <a:p>
            <a:pPr>
              <a:buNone/>
            </a:pPr>
            <a:r>
              <a:rPr lang="es-ES_tradnl" sz="2000" dirty="0" smtClean="0"/>
              <a:t>acaba de abrir el año pasado. Además, si le interesa ir de compras, hay muchas </a:t>
            </a:r>
          </a:p>
          <a:p>
            <a:pPr>
              <a:buNone/>
            </a:pPr>
            <a:r>
              <a:rPr lang="es-ES_tradnl" sz="2000" dirty="0" smtClean="0"/>
              <a:t>tiendas y centros comerciales en el centro de la ciudad y en las afueras. La </a:t>
            </a:r>
          </a:p>
          <a:p>
            <a:pPr>
              <a:buNone/>
            </a:pPr>
            <a:r>
              <a:rPr lang="es-ES_tradnl" sz="2000" dirty="0" smtClean="0"/>
              <a:t>variedad de tiendas aquí es mejor que en Edimburgo. Aparte de eso, la música es muy </a:t>
            </a:r>
          </a:p>
          <a:p>
            <a:pPr>
              <a:buNone/>
            </a:pPr>
            <a:r>
              <a:rPr lang="es-ES_tradnl" sz="2000" dirty="0" smtClean="0"/>
              <a:t>importante en Glasgow y hay muchos bares donde se puede oír la música tradicional </a:t>
            </a:r>
          </a:p>
          <a:p>
            <a:pPr>
              <a:buNone/>
            </a:pPr>
            <a:r>
              <a:rPr lang="es-ES_tradnl" sz="2000" dirty="0" smtClean="0"/>
              <a:t>escocesa. Si le gusta hacer fiesta, hay muchas discotecas que se abren hasta las tres de la </a:t>
            </a:r>
          </a:p>
          <a:p>
            <a:pPr>
              <a:buNone/>
            </a:pPr>
            <a:r>
              <a:rPr lang="es-ES_tradnl" sz="2000" dirty="0" smtClean="0"/>
              <a:t>madrugada.</a:t>
            </a:r>
          </a:p>
          <a:p>
            <a:pPr>
              <a:buNone/>
            </a:pPr>
            <a:endParaRPr lang="es-ES_tradnl" sz="2000" dirty="0" smtClean="0"/>
          </a:p>
          <a:p>
            <a:pPr>
              <a:buNone/>
            </a:pPr>
            <a:r>
              <a:rPr lang="es-ES_tradnl" sz="2000" dirty="0" smtClean="0"/>
              <a:t>Sin embargo, Glasgow puede ser ruidoso a veces, a causa del tráfico y de la muchedumbre. </a:t>
            </a:r>
          </a:p>
          <a:p>
            <a:pPr>
              <a:buNone/>
            </a:pPr>
            <a:r>
              <a:rPr lang="es-ES_tradnl" sz="2000" dirty="0" smtClean="0"/>
              <a:t>Sin embargo, no me gustaría vivir en el campo - ¡Sería aburridísimo! ¡Nunca se aburre </a:t>
            </a:r>
          </a:p>
          <a:p>
            <a:pPr>
              <a:buNone/>
            </a:pPr>
            <a:r>
              <a:rPr lang="es-ES_tradnl" sz="2000" dirty="0" smtClean="0"/>
              <a:t>aquí!”</a:t>
            </a:r>
          </a:p>
          <a:p>
            <a:pPr>
              <a:buNone/>
            </a:pPr>
            <a:endParaRPr lang="en-GB" sz="2000" dirty="0"/>
          </a:p>
        </p:txBody>
      </p:sp>
      <p:pic>
        <p:nvPicPr>
          <p:cNvPr id="3077" name="Picture 5" descr="http://www.rampantscotland.com/glasgow/graphics/kelvingrove24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0"/>
            <a:ext cx="1711102" cy="1314325"/>
          </a:xfrm>
          <a:prstGeom prst="rect">
            <a:avLst/>
          </a:prstGeom>
          <a:noFill/>
        </p:spPr>
      </p:pic>
      <p:pic>
        <p:nvPicPr>
          <p:cNvPr id="3079" name="Picture 7" descr="http://www.rampantscotland.com/visit/graphics/riverside_transport_museum_front_x4821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0"/>
            <a:ext cx="1757986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2400" b="1" u="sng" dirty="0" smtClean="0"/>
              <a:t>TOPIC 2: LA CIUDAD E EL CAMPO</a:t>
            </a:r>
            <a:endParaRPr lang="en-GB" sz="2400" b="1" u="sng" dirty="0"/>
          </a:p>
        </p:txBody>
      </p:sp>
      <p:pic>
        <p:nvPicPr>
          <p:cNvPr id="83971" name="Picture 3" descr="C:\Users\Rachel\AppData\Local\Microsoft\Windows\Temporary Internet Files\Content.IE5\ERAER3R2\MP9004327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166342" cy="2376264"/>
          </a:xfrm>
          <a:prstGeom prst="rect">
            <a:avLst/>
          </a:prstGeom>
          <a:noFill/>
        </p:spPr>
      </p:pic>
      <p:pic>
        <p:nvPicPr>
          <p:cNvPr id="83973" name="Picture 5" descr="C:\Users\Rachel\AppData\Local\Microsoft\Windows\Temporary Internet Files\Content.IE5\PY3I1XE4\MP9004330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25144"/>
            <a:ext cx="2768352" cy="1845568"/>
          </a:xfrm>
          <a:prstGeom prst="rect">
            <a:avLst/>
          </a:prstGeom>
          <a:noFill/>
        </p:spPr>
      </p:pic>
      <p:pic>
        <p:nvPicPr>
          <p:cNvPr id="9" name="Picture 2" descr="C:\Users\Rachel\AppData\Local\Microsoft\Windows\Temporary Internet Files\Content.IE5\GEWYPJ5W\MP90044433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3137892" cy="2088232"/>
          </a:xfrm>
          <a:prstGeom prst="rect">
            <a:avLst/>
          </a:prstGeom>
          <a:noFill/>
        </p:spPr>
      </p:pic>
      <p:pic>
        <p:nvPicPr>
          <p:cNvPr id="83974" name="Picture 6" descr="C:\Users\Rachel\AppData\Local\Microsoft\Windows\Temporary Internet Files\Content.IE5\KENNOVLP\MP90044275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196752"/>
            <a:ext cx="1944216" cy="2966576"/>
          </a:xfrm>
          <a:prstGeom prst="rect">
            <a:avLst/>
          </a:prstGeom>
          <a:noFill/>
        </p:spPr>
      </p:pic>
      <p:pic>
        <p:nvPicPr>
          <p:cNvPr id="83975" name="Picture 7" descr="C:\Users\Rachel\AppData\Local\Microsoft\Windows\Temporary Internet Files\Content.IE5\ERAER3R2\MP9004429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437112"/>
            <a:ext cx="1366602" cy="2047488"/>
          </a:xfrm>
          <a:prstGeom prst="rect">
            <a:avLst/>
          </a:prstGeom>
          <a:noFill/>
        </p:spPr>
      </p:pic>
      <p:pic>
        <p:nvPicPr>
          <p:cNvPr id="83978" name="Picture 10" descr="C:\Users\Rachel\AppData\Local\Microsoft\Windows\Temporary Internet Files\Content.IE5\GEWYPJ5W\MP90040027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7522" y="1268760"/>
            <a:ext cx="230369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2350</Words>
  <Application>Microsoft Office PowerPoint</Application>
  <PresentationFormat>On-screen Show (4:3)</PresentationFormat>
  <Paragraphs>369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  </vt:lpstr>
      <vt:lpstr>    South Ayrshire Modern Languages</vt:lpstr>
      <vt:lpstr>   UNIT 2: CIUDADANOS DEL MUNDO   </vt:lpstr>
      <vt:lpstr>Slide 4</vt:lpstr>
      <vt:lpstr>ACTIVIDAD 1: EN EL PUEBLO</vt:lpstr>
      <vt:lpstr>Slide 6</vt:lpstr>
      <vt:lpstr>ACTIVIDAD 3: ¿CUÁL ES LA FIESTA?</vt:lpstr>
      <vt:lpstr>ACTIVIDAD 4: MI PUEBLO TURÍSTICO </vt:lpstr>
      <vt:lpstr>TOPIC 2: LA CIUDAD E EL CAMPO</vt:lpstr>
      <vt:lpstr>ACTIVIDAD 5: ¿EL CAMPO O LA CIUDAD?</vt:lpstr>
      <vt:lpstr>ACTIVIDAD 6: LO BUENO Y LO MALO</vt:lpstr>
      <vt:lpstr>ACTIVIDAD 7: COMPARACIONES</vt:lpstr>
      <vt:lpstr>ACTIVIDAD 8: ¿EL CAMPO O LA CIUDAD?</vt:lpstr>
      <vt:lpstr>TOPIC 3: EL MEDIO AMBIRNTE</vt:lpstr>
      <vt:lpstr>ACTIVIDAD 9: ¡RECICLAMOS MÁS!</vt:lpstr>
      <vt:lpstr>ACTIVIDAD 10: SE DEBE… </vt:lpstr>
      <vt:lpstr>ACTIVIDAD 11: ¿QUÉ HACES?  </vt:lpstr>
      <vt:lpstr>ACTIVIDAD 12: ME PREOCUPA…</vt:lpstr>
      <vt:lpstr>TOPIC 4: LOS IDIOMAS</vt:lpstr>
      <vt:lpstr>ACTIVIDAD 13: SE VALORAN UN CONOCIMIENTO DE IDIOMAS</vt:lpstr>
      <vt:lpstr>ACTIVIDAD 14: ¿SABÍAS QUE…?</vt:lpstr>
      <vt:lpstr>ACTIVIDAD 14: ¿SABÍAS QUE…? RESPUESTAS</vt:lpstr>
      <vt:lpstr>ACTIVIDAD 15: ¿POR QUÉ APRENDER UN IDIOMA?</vt:lpstr>
      <vt:lpstr>ACTIVIDAD 16: LAS CELEBRIDADES Y LOS IDIOMAS</vt:lpstr>
      <vt:lpstr>TOPIC 5: VOLUNTARIOS</vt:lpstr>
      <vt:lpstr>ACTIVIDAD 17: HARÉ UNA CONTRIBUCIÓN </vt:lpstr>
      <vt:lpstr>ACTIVIDAD 18: ¿POR QUÉ HACERSE VOLUNTARIO?</vt:lpstr>
      <vt:lpstr>ACTIVIDAD 19: ¿POR QUÉ HACERSE VOLUNTARIO? </vt:lpstr>
      <vt:lpstr>ACTIVIDAD 20: “CONTRIBUYO A LA SOCIEDAD PORQUE…”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VIVRE ENSEMBLE</dc:title>
  <dc:creator>.</dc:creator>
  <cp:lastModifiedBy>stef</cp:lastModifiedBy>
  <cp:revision>207</cp:revision>
  <dcterms:created xsi:type="dcterms:W3CDTF">2012-08-04T13:20:56Z</dcterms:created>
  <dcterms:modified xsi:type="dcterms:W3CDTF">2014-01-22T21:01:22Z</dcterms:modified>
</cp:coreProperties>
</file>