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75" r:id="rId2"/>
    <p:sldId id="389" r:id="rId3"/>
    <p:sldId id="291" r:id="rId4"/>
    <p:sldId id="310" r:id="rId5"/>
    <p:sldId id="379" r:id="rId6"/>
    <p:sldId id="419" r:id="rId7"/>
    <p:sldId id="420" r:id="rId8"/>
    <p:sldId id="392" r:id="rId9"/>
    <p:sldId id="393" r:id="rId10"/>
    <p:sldId id="395" r:id="rId11"/>
    <p:sldId id="394" r:id="rId12"/>
    <p:sldId id="396" r:id="rId13"/>
    <p:sldId id="397" r:id="rId14"/>
    <p:sldId id="398" r:id="rId15"/>
    <p:sldId id="399" r:id="rId16"/>
    <p:sldId id="401" r:id="rId17"/>
    <p:sldId id="402" r:id="rId18"/>
    <p:sldId id="403" r:id="rId19"/>
    <p:sldId id="404" r:id="rId20"/>
    <p:sldId id="405" r:id="rId21"/>
    <p:sldId id="406" r:id="rId22"/>
    <p:sldId id="407" r:id="rId23"/>
    <p:sldId id="421" r:id="rId24"/>
    <p:sldId id="386" r:id="rId25"/>
    <p:sldId id="409" r:id="rId26"/>
    <p:sldId id="387" r:id="rId27"/>
    <p:sldId id="411" r:id="rId28"/>
    <p:sldId id="412" r:id="rId29"/>
    <p:sldId id="413" r:id="rId30"/>
    <p:sldId id="418" r:id="rId31"/>
    <p:sldId id="414" r:id="rId32"/>
    <p:sldId id="415" r:id="rId33"/>
    <p:sldId id="416" r:id="rId34"/>
    <p:sldId id="417"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5737" autoAdjust="0"/>
  </p:normalViewPr>
  <p:slideViewPr>
    <p:cSldViewPr>
      <p:cViewPr varScale="1">
        <p:scale>
          <a:sx n="88" d="100"/>
          <a:sy n="88" d="100"/>
        </p:scale>
        <p:origin x="-86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9A57A4-EC7E-4439-BBC2-2A5D9D115FE6}" type="datetimeFigureOut">
              <a:rPr lang="en-GB" smtClean="0"/>
              <a:pPr/>
              <a:t>23/01/2014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934928-000C-4A03-BFAF-A4917746546A}" type="slidenum">
              <a:rPr lang="en-GB" smtClean="0"/>
              <a:pPr/>
              <a:t>‹#›</a:t>
            </a:fld>
            <a:endParaRPr lang="en-GB"/>
          </a:p>
        </p:txBody>
      </p:sp>
    </p:spTree>
    <p:extLst>
      <p:ext uri="{BB962C8B-B14F-4D97-AF65-F5344CB8AC3E}">
        <p14:creationId xmlns:p14="http://schemas.microsoft.com/office/powerpoint/2010/main" val="2530026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7934928-000C-4A03-BFAF-A4917746546A}" type="slidenum">
              <a:rPr lang="en-GB" smtClean="0"/>
              <a:pPr/>
              <a:t>17</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GB" dirty="0" smtClean="0"/>
              <a:t>6912</a:t>
            </a:r>
          </a:p>
          <a:p>
            <a:pPr marL="228600" indent="-228600">
              <a:buAutoNum type="arabicPeriod"/>
            </a:pPr>
            <a:r>
              <a:rPr lang="en-GB" dirty="0" smtClean="0"/>
              <a:t>CHINESE</a:t>
            </a:r>
          </a:p>
          <a:p>
            <a:pPr marL="228600" indent="-228600">
              <a:buAutoNum type="arabicPeriod"/>
            </a:pPr>
            <a:r>
              <a:rPr lang="en-GB" dirty="0" smtClean="0"/>
              <a:t>ENGLISH</a:t>
            </a:r>
          </a:p>
          <a:p>
            <a:pPr marL="228600" indent="-228600">
              <a:buAutoNum type="arabicPeriod"/>
            </a:pPr>
            <a:r>
              <a:rPr lang="en-GB" dirty="0" smtClean="0"/>
              <a:t>74</a:t>
            </a:r>
          </a:p>
          <a:p>
            <a:pPr marL="228600" indent="-228600">
              <a:buAutoNum type="arabicPeriod"/>
            </a:pPr>
            <a:r>
              <a:rPr lang="en-GB" dirty="0" smtClean="0"/>
              <a:t>12</a:t>
            </a:r>
          </a:p>
          <a:p>
            <a:pPr marL="228600" indent="-228600">
              <a:buAutoNum type="arabicPeriod"/>
            </a:pPr>
            <a:r>
              <a:rPr lang="en-GB" dirty="0" smtClean="0"/>
              <a:t>EGIPICO</a:t>
            </a:r>
          </a:p>
          <a:p>
            <a:pPr marL="228600" indent="-228600">
              <a:buAutoNum type="arabicPeriod"/>
            </a:pPr>
            <a:r>
              <a:rPr lang="en-GB" dirty="0" smtClean="0"/>
              <a:t>250000</a:t>
            </a:r>
          </a:p>
          <a:p>
            <a:pPr marL="228600" indent="-228600">
              <a:buAutoNum type="arabicPeriod"/>
            </a:pPr>
            <a:r>
              <a:rPr lang="en-GB" dirty="0" smtClean="0"/>
              <a:t>SPANISH</a:t>
            </a:r>
            <a:endParaRPr lang="en-US" dirty="0"/>
          </a:p>
        </p:txBody>
      </p:sp>
      <p:sp>
        <p:nvSpPr>
          <p:cNvPr id="4" name="Slide Number Placeholder 3"/>
          <p:cNvSpPr>
            <a:spLocks noGrp="1"/>
          </p:cNvSpPr>
          <p:nvPr>
            <p:ph type="sldNum" sz="quarter" idx="10"/>
          </p:nvPr>
        </p:nvSpPr>
        <p:spPr/>
        <p:txBody>
          <a:bodyPr/>
          <a:lstStyle/>
          <a:p>
            <a:fld id="{57934928-000C-4A03-BFAF-A4917746546A}" type="slidenum">
              <a:rPr lang="en-GB" smtClean="0"/>
              <a:pPr/>
              <a:t>18</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AC9F9C46-C2BE-4762-9658-317AF1459879}" type="slidenum">
              <a:rPr lang="en-GB" smtClean="0"/>
              <a:pPr/>
              <a:t>23</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err="1" smtClean="0"/>
              <a:t>a.T</a:t>
            </a:r>
            <a:endParaRPr lang="en-GB" dirty="0" smtClean="0"/>
          </a:p>
          <a:p>
            <a:r>
              <a:rPr lang="en-GB" dirty="0" smtClean="0"/>
              <a:t>B. F ESTADOS UNIDOS</a:t>
            </a:r>
          </a:p>
          <a:p>
            <a:r>
              <a:rPr lang="en-GB" dirty="0" smtClean="0"/>
              <a:t>C. T</a:t>
            </a:r>
          </a:p>
          <a:p>
            <a:r>
              <a:rPr lang="en-GB" dirty="0" smtClean="0"/>
              <a:t>D. F 65</a:t>
            </a:r>
          </a:p>
          <a:p>
            <a:r>
              <a:rPr lang="en-GB" dirty="0" smtClean="0"/>
              <a:t>E. T</a:t>
            </a:r>
          </a:p>
          <a:p>
            <a:r>
              <a:rPr lang="en-GB" dirty="0" smtClean="0"/>
              <a:t>F. F VENEZUELA</a:t>
            </a:r>
          </a:p>
          <a:p>
            <a:r>
              <a:rPr lang="en-GB" dirty="0" smtClean="0"/>
              <a:t>G.</a:t>
            </a:r>
            <a:r>
              <a:rPr lang="en-GB" baseline="0" dirty="0" smtClean="0"/>
              <a:t> F ESPANA</a:t>
            </a:r>
          </a:p>
          <a:p>
            <a:r>
              <a:rPr lang="en-GB" baseline="0" dirty="0" smtClean="0"/>
              <a:t>H. T</a:t>
            </a:r>
          </a:p>
          <a:p>
            <a:pPr marL="285750" indent="-285750">
              <a:buAutoNum type="romanUcPeriod"/>
            </a:pPr>
            <a:r>
              <a:rPr lang="en-GB" baseline="0" dirty="0" smtClean="0"/>
              <a:t>F 50</a:t>
            </a:r>
          </a:p>
          <a:p>
            <a:pPr marL="285750" indent="-285750">
              <a:buNone/>
            </a:pPr>
            <a:r>
              <a:rPr lang="en-GB" baseline="0" dirty="0" smtClean="0"/>
              <a:t>J.  T</a:t>
            </a:r>
            <a:endParaRPr lang="en-US" dirty="0"/>
          </a:p>
        </p:txBody>
      </p:sp>
      <p:sp>
        <p:nvSpPr>
          <p:cNvPr id="4" name="Slide Number Placeholder 3"/>
          <p:cNvSpPr>
            <a:spLocks noGrp="1"/>
          </p:cNvSpPr>
          <p:nvPr>
            <p:ph type="sldNum" sz="quarter" idx="10"/>
          </p:nvPr>
        </p:nvSpPr>
        <p:spPr/>
        <p:txBody>
          <a:bodyPr/>
          <a:lstStyle/>
          <a:p>
            <a:fld id="{57934928-000C-4A03-BFAF-A4917746546A}" type="slidenum">
              <a:rPr lang="en-GB" smtClean="0"/>
              <a:pPr/>
              <a:t>34</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6310DCA8-F537-42B4-A1AD-67B2B5D69797}" type="datetimeFigureOut">
              <a:rPr lang="en-GB" smtClean="0"/>
              <a:pPr/>
              <a:t>23/01/2014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E7EF41-D34D-4D6B-B6FD-C10248B62193}" type="slidenum">
              <a:rPr lang="en-GB" smtClean="0"/>
              <a:pPr/>
              <a:t>‹#›</a:t>
            </a:fld>
            <a:endParaRPr lang="en-GB"/>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310DCA8-F537-42B4-A1AD-67B2B5D69797}" type="datetimeFigureOut">
              <a:rPr lang="en-GB" smtClean="0"/>
              <a:pPr/>
              <a:t>23/01/2014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E7EF41-D34D-4D6B-B6FD-C10248B62193}" type="slidenum">
              <a:rPr lang="en-GB" smtClean="0"/>
              <a:pPr/>
              <a:t>‹#›</a:t>
            </a:fld>
            <a:endParaRPr lang="en-GB"/>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310DCA8-F537-42B4-A1AD-67B2B5D69797}" type="datetimeFigureOut">
              <a:rPr lang="en-GB" smtClean="0"/>
              <a:pPr/>
              <a:t>23/01/2014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E7EF41-D34D-4D6B-B6FD-C10248B62193}" type="slidenum">
              <a:rPr lang="en-GB" smtClean="0"/>
              <a:pPr/>
              <a:t>‹#›</a:t>
            </a:fld>
            <a:endParaRPr lang="en-GB"/>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310DCA8-F537-42B4-A1AD-67B2B5D69797}" type="datetimeFigureOut">
              <a:rPr lang="en-GB" smtClean="0"/>
              <a:pPr/>
              <a:t>23/01/2014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E7EF41-D34D-4D6B-B6FD-C10248B62193}" type="slidenum">
              <a:rPr lang="en-GB" smtClean="0"/>
              <a:pPr/>
              <a:t>‹#›</a:t>
            </a:fld>
            <a:endParaRPr lang="en-GB"/>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10DCA8-F537-42B4-A1AD-67B2B5D69797}" type="datetimeFigureOut">
              <a:rPr lang="en-GB" smtClean="0"/>
              <a:pPr/>
              <a:t>23/01/2014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9E7EF41-D34D-4D6B-B6FD-C10248B62193}" type="slidenum">
              <a:rPr lang="en-GB" smtClean="0"/>
              <a:pPr/>
              <a:t>‹#›</a:t>
            </a:fld>
            <a:endParaRPr lang="en-GB"/>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6310DCA8-F537-42B4-A1AD-67B2B5D69797}" type="datetimeFigureOut">
              <a:rPr lang="en-GB" smtClean="0"/>
              <a:pPr/>
              <a:t>23/01/2014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E7EF41-D34D-4D6B-B6FD-C10248B62193}" type="slidenum">
              <a:rPr lang="en-GB" smtClean="0"/>
              <a:pPr/>
              <a:t>‹#›</a:t>
            </a:fld>
            <a:endParaRPr lang="en-GB"/>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6310DCA8-F537-42B4-A1AD-67B2B5D69797}" type="datetimeFigureOut">
              <a:rPr lang="en-GB" smtClean="0"/>
              <a:pPr/>
              <a:t>23/01/2014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9E7EF41-D34D-4D6B-B6FD-C10248B62193}" type="slidenum">
              <a:rPr lang="en-GB" smtClean="0"/>
              <a:pPr/>
              <a:t>‹#›</a:t>
            </a:fld>
            <a:endParaRPr lang="en-GB"/>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6310DCA8-F537-42B4-A1AD-67B2B5D69797}" type="datetimeFigureOut">
              <a:rPr lang="en-GB" smtClean="0"/>
              <a:pPr/>
              <a:t>23/01/2014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9E7EF41-D34D-4D6B-B6FD-C10248B62193}" type="slidenum">
              <a:rPr lang="en-GB" smtClean="0"/>
              <a:pPr/>
              <a:t>‹#›</a:t>
            </a:fld>
            <a:endParaRPr lang="en-GB"/>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10DCA8-F537-42B4-A1AD-67B2B5D69797}" type="datetimeFigureOut">
              <a:rPr lang="en-GB" smtClean="0"/>
              <a:pPr/>
              <a:t>23/01/2014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9E7EF41-D34D-4D6B-B6FD-C10248B62193}" type="slidenum">
              <a:rPr lang="en-GB" smtClean="0"/>
              <a:pPr/>
              <a:t>‹#›</a:t>
            </a:fld>
            <a:endParaRPr lang="en-GB"/>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10DCA8-F537-42B4-A1AD-67B2B5D69797}" type="datetimeFigureOut">
              <a:rPr lang="en-GB" smtClean="0"/>
              <a:pPr/>
              <a:t>23/01/2014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E7EF41-D34D-4D6B-B6FD-C10248B62193}" type="slidenum">
              <a:rPr lang="en-GB" smtClean="0"/>
              <a:pPr/>
              <a:t>‹#›</a:t>
            </a:fld>
            <a:endParaRPr lang="en-GB"/>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10DCA8-F537-42B4-A1AD-67B2B5D69797}" type="datetimeFigureOut">
              <a:rPr lang="en-GB" smtClean="0"/>
              <a:pPr/>
              <a:t>23/01/2014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9E7EF41-D34D-4D6B-B6FD-C10248B62193}" type="slidenum">
              <a:rPr lang="en-GB" smtClean="0"/>
              <a:pPr/>
              <a:t>‹#›</a:t>
            </a:fld>
            <a:endParaRPr lang="en-GB"/>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10DCA8-F537-42B4-A1AD-67B2B5D69797}" type="datetimeFigureOut">
              <a:rPr lang="en-GB" smtClean="0"/>
              <a:pPr/>
              <a:t>23/01/2014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7EF41-D34D-4D6B-B6FD-C10248B62193}"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slideLayout" Target="../slideLayouts/slideLayout4.xml"/><Relationship Id="rId5" Type="http://schemas.openxmlformats.org/officeDocument/2006/relationships/image" Target="../media/image40.wmf"/><Relationship Id="rId4" Type="http://schemas.openxmlformats.org/officeDocument/2006/relationships/image" Target="../media/image39.wmf"/></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 Id="rId5" Type="http://schemas.openxmlformats.org/officeDocument/2006/relationships/image" Target="../media/image44.wmf"/><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wmf"/></Relationships>
</file>

<file path=ppt/slides/_rels/slide2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gif"/><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2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4.wmf"/><Relationship Id="rId5" Type="http://schemas.openxmlformats.org/officeDocument/2006/relationships/image" Target="../media/image83.jpeg"/><Relationship Id="rId4" Type="http://schemas.openxmlformats.org/officeDocument/2006/relationships/image" Target="../media/image82.jpeg"/></Relationships>
</file>

<file path=ppt/slides/_rels/slide2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wmf"/></Relationships>
</file>

<file path=ppt/slides/_rels/slide3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jpeg"/><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3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8.xml"/><Relationship Id="rId4" Type="http://schemas.openxmlformats.org/officeDocument/2006/relationships/image" Target="../media/image92.jpeg"/></Relationships>
</file>

<file path=ppt/slides/_rels/slide3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wmf"/><Relationship Id="rId4" Type="http://schemas.openxmlformats.org/officeDocument/2006/relationships/image" Target="../media/image95.jpeg"/></Relationships>
</file>

<file path=ppt/slides/_rels/slide3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3456000"/>
          </a:xfrm>
          <a:prstGeom prst="rect">
            <a:avLst/>
          </a:prstGeom>
          <a:noFill/>
          <a:ln w="9525">
            <a:noFill/>
            <a:miter lim="800000"/>
            <a:headEnd/>
            <a:tailEnd/>
          </a:ln>
          <a:effectLst/>
        </p:spPr>
      </p:pic>
      <p:sp>
        <p:nvSpPr>
          <p:cNvPr id="2" name="Title 1"/>
          <p:cNvSpPr>
            <a:spLocks noGrp="1"/>
          </p:cNvSpPr>
          <p:nvPr>
            <p:ph type="ctrTitle"/>
          </p:nvPr>
        </p:nvSpPr>
        <p:spPr>
          <a:xfrm>
            <a:off x="0" y="0"/>
            <a:ext cx="6012160" cy="6858000"/>
          </a:xfrm>
        </p:spPr>
        <p:txBody>
          <a:bodyPr>
            <a:normAutofit/>
          </a:bodyPr>
          <a:lstStyle/>
          <a:p>
            <a:r>
              <a:rPr lang="en-GB" dirty="0"/>
              <a:t/>
            </a:r>
            <a:br>
              <a:rPr lang="en-GB" dirty="0"/>
            </a:br>
            <a:r>
              <a:rPr lang="en-GB" dirty="0" smtClean="0"/>
              <a:t/>
            </a:r>
            <a:br>
              <a:rPr lang="en-GB" dirty="0" smtClean="0"/>
            </a:br>
            <a:r>
              <a:rPr lang="en-GB" dirty="0" smtClean="0"/>
              <a:t/>
            </a:r>
            <a:br>
              <a:rPr lang="en-GB" dirty="0" smtClean="0"/>
            </a:br>
            <a:r>
              <a:rPr lang="en-GB" dirty="0"/>
              <a:t/>
            </a:r>
            <a:br>
              <a:rPr lang="en-GB" dirty="0"/>
            </a:br>
            <a:r>
              <a:rPr lang="en-GB" dirty="0" smtClean="0"/>
              <a:t/>
            </a:r>
            <a:br>
              <a:rPr lang="en-GB" dirty="0" smtClean="0"/>
            </a:br>
            <a:endParaRPr lang="en-GB" dirty="0"/>
          </a:p>
        </p:txBody>
      </p:sp>
      <p:sp>
        <p:nvSpPr>
          <p:cNvPr id="18" name="Rectangle 17"/>
          <p:cNvSpPr/>
          <p:nvPr/>
        </p:nvSpPr>
        <p:spPr>
          <a:xfrm>
            <a:off x="0" y="0"/>
            <a:ext cx="9036496" cy="4708981"/>
          </a:xfrm>
          <a:prstGeom prst="rect">
            <a:avLst/>
          </a:prstGeom>
        </p:spPr>
        <p:txBody>
          <a:bodyPr wrap="square">
            <a:spAutoFit/>
          </a:bodyPr>
          <a:lstStyle/>
          <a:p>
            <a:pPr algn="ctr"/>
            <a:r>
              <a:rPr lang="en-GB" sz="7500" b="1" dirty="0" smtClean="0">
                <a:latin typeface="Arial Black" pitchFamily="34" charset="0"/>
              </a:rPr>
              <a:t>National 4/5</a:t>
            </a:r>
            <a:r>
              <a:rPr lang="en-GB" sz="7500" b="1" smtClean="0">
                <a:latin typeface="Arial Black" pitchFamily="34" charset="0"/>
              </a:rPr>
              <a:t/>
            </a:r>
            <a:br>
              <a:rPr lang="en-GB" sz="7500" b="1" smtClean="0">
                <a:latin typeface="Arial Black" pitchFamily="34" charset="0"/>
              </a:rPr>
            </a:br>
            <a:r>
              <a:rPr lang="en-GB" sz="7500" b="1" smtClean="0">
                <a:latin typeface="Arial Black" pitchFamily="34" charset="0"/>
              </a:rPr>
              <a:t>Spanish- De</a:t>
            </a:r>
            <a:endParaRPr lang="en-GB" sz="7500" b="1" dirty="0" smtClean="0">
              <a:latin typeface="Arial Black" pitchFamily="34" charset="0"/>
            </a:endParaRPr>
          </a:p>
          <a:p>
            <a:pPr algn="ctr"/>
            <a:r>
              <a:rPr lang="en-GB" sz="7500" b="1" dirty="0" err="1" smtClean="0">
                <a:latin typeface="Arial Black" pitchFamily="34" charset="0"/>
              </a:rPr>
              <a:t>Vacaciones</a:t>
            </a:r>
            <a:endParaRPr lang="en-GB" sz="7500" b="1" dirty="0" smtClean="0">
              <a:latin typeface="Arial Black" pitchFamily="34" charset="0"/>
            </a:endParaRPr>
          </a:p>
          <a:p>
            <a:pPr algn="ctr"/>
            <a:endParaRPr lang="en-GB" sz="7500" dirty="0"/>
          </a:p>
        </p:txBody>
      </p:sp>
      <p:pic>
        <p:nvPicPr>
          <p:cNvPr id="1028" name="Picture 4"/>
          <p:cNvPicPr>
            <a:picLocks noChangeAspect="1" noChangeArrowheads="1"/>
          </p:cNvPicPr>
          <p:nvPr/>
        </p:nvPicPr>
        <p:blipFill>
          <a:blip r:embed="rId3" cstate="print"/>
          <a:srcRect/>
          <a:stretch>
            <a:fillRect/>
          </a:stretch>
        </p:blipFill>
        <p:spPr bwMode="auto">
          <a:xfrm>
            <a:off x="0" y="3429000"/>
            <a:ext cx="2987824" cy="3429000"/>
          </a:xfrm>
          <a:prstGeom prst="rect">
            <a:avLst/>
          </a:prstGeom>
          <a:noFill/>
          <a:ln w="9525">
            <a:noFill/>
            <a:miter lim="800000"/>
            <a:headEnd/>
            <a:tailEnd/>
          </a:ln>
          <a:effectLst/>
        </p:spPr>
      </p:pic>
      <p:pic>
        <p:nvPicPr>
          <p:cNvPr id="1030" name="Picture 6"/>
          <p:cNvPicPr>
            <a:picLocks noChangeAspect="1" noChangeArrowheads="1"/>
          </p:cNvPicPr>
          <p:nvPr/>
        </p:nvPicPr>
        <p:blipFill>
          <a:blip r:embed="rId4" cstate="print"/>
          <a:srcRect/>
          <a:stretch>
            <a:fillRect/>
          </a:stretch>
        </p:blipFill>
        <p:spPr bwMode="auto">
          <a:xfrm>
            <a:off x="6228184" y="3429000"/>
            <a:ext cx="2915816" cy="3429000"/>
          </a:xfrm>
          <a:prstGeom prst="rect">
            <a:avLst/>
          </a:prstGeom>
          <a:noFill/>
          <a:ln w="9525">
            <a:noFill/>
            <a:miter lim="800000"/>
            <a:headEnd/>
            <a:tailEnd/>
          </a:ln>
          <a:effectLst/>
        </p:spPr>
      </p:pic>
      <p:pic>
        <p:nvPicPr>
          <p:cNvPr id="1031" name="Picture 7"/>
          <p:cNvPicPr>
            <a:picLocks noChangeAspect="1" noChangeArrowheads="1"/>
          </p:cNvPicPr>
          <p:nvPr/>
        </p:nvPicPr>
        <p:blipFill>
          <a:blip r:embed="rId5" cstate="print"/>
          <a:srcRect/>
          <a:stretch>
            <a:fillRect/>
          </a:stretch>
        </p:blipFill>
        <p:spPr bwMode="auto">
          <a:xfrm>
            <a:off x="2987824" y="3429000"/>
            <a:ext cx="3240360" cy="34290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GB" sz="2700" b="1" u="sng" dirty="0" smtClean="0">
                <a:latin typeface="Calibri" pitchFamily="34" charset="0"/>
                <a:cs typeface="Calibri" pitchFamily="34" charset="0"/>
              </a:rPr>
              <a:t>TOPIC 2: BUENAS VACACIONES</a:t>
            </a:r>
            <a:r>
              <a:rPr lang="en-GB" b="1" u="sng" dirty="0" smtClean="0">
                <a:latin typeface="Calibri" pitchFamily="34" charset="0"/>
                <a:cs typeface="Calibri" pitchFamily="34" charset="0"/>
              </a:rPr>
              <a:t/>
            </a:r>
            <a:br>
              <a:rPr lang="en-GB" b="1" u="sng" dirty="0" smtClean="0">
                <a:latin typeface="Calibri" pitchFamily="34" charset="0"/>
                <a:cs typeface="Calibri" pitchFamily="34" charset="0"/>
              </a:rPr>
            </a:br>
            <a:endParaRPr lang="en-US" dirty="0"/>
          </a:p>
        </p:txBody>
      </p:sp>
      <p:sp>
        <p:nvSpPr>
          <p:cNvPr id="3" name="Content Placeholder 2"/>
          <p:cNvSpPr>
            <a:spLocks noGrp="1"/>
          </p:cNvSpPr>
          <p:nvPr>
            <p:ph idx="1"/>
          </p:nvPr>
        </p:nvSpPr>
        <p:spPr/>
        <p:txBody>
          <a:bodyPr>
            <a:noAutofit/>
          </a:bodyPr>
          <a:lstStyle/>
          <a:p>
            <a:pPr marL="457200" indent="-457200">
              <a:buAutoNum type="arabicPeriod"/>
            </a:pPr>
            <a:endParaRPr lang="en-GB" sz="2400" dirty="0" smtClean="0">
              <a:latin typeface="Calibri" pitchFamily="34" charset="0"/>
              <a:cs typeface="Calibri" pitchFamily="34" charset="0"/>
            </a:endParaRPr>
          </a:p>
          <a:p>
            <a:pPr marL="457200" indent="-457200" algn="ctr">
              <a:buAutoNum type="arabicPeriod"/>
            </a:pPr>
            <a:endParaRPr lang="en-GB" sz="2400" dirty="0" smtClean="0">
              <a:latin typeface="Calibri" pitchFamily="34" charset="0"/>
              <a:cs typeface="Calibri" pitchFamily="34" charset="0"/>
            </a:endParaRPr>
          </a:p>
          <a:p>
            <a:pPr algn="ctr">
              <a:buNone/>
            </a:pPr>
            <a:r>
              <a:rPr lang="en-GB" sz="2400" b="1" dirty="0" smtClean="0">
                <a:latin typeface="Comic Sans MS" pitchFamily="66" charset="0"/>
              </a:rPr>
              <a:t> </a:t>
            </a:r>
            <a:endParaRPr lang="en-GB" sz="2400" dirty="0" smtClean="0">
              <a:latin typeface="Comic Sans MS" pitchFamily="66" charset="0"/>
            </a:endParaRPr>
          </a:p>
          <a:p>
            <a:pPr algn="ctr">
              <a:buNone/>
            </a:pPr>
            <a:endParaRPr lang="en-GB" sz="2400" dirty="0" smtClean="0">
              <a:latin typeface="Comic Sans MS" pitchFamily="66" charset="0"/>
            </a:endParaRPr>
          </a:p>
          <a:p>
            <a:pPr>
              <a:buNone/>
            </a:pPr>
            <a:endParaRPr lang="en-GB" sz="2400" dirty="0" smtClean="0">
              <a:latin typeface="Comic Sans MS" pitchFamily="66" charset="0"/>
            </a:endParaRPr>
          </a:p>
          <a:p>
            <a:pPr>
              <a:buNone/>
            </a:pPr>
            <a:endParaRPr lang="en-GB" sz="2400" dirty="0" smtClean="0">
              <a:latin typeface="Comic Sans MS" pitchFamily="66" charset="0"/>
            </a:endParaRPr>
          </a:p>
          <a:p>
            <a:pPr>
              <a:buNone/>
            </a:pPr>
            <a:endParaRPr lang="en-GB" sz="2400" dirty="0" smtClean="0">
              <a:latin typeface="Comic Sans MS" pitchFamily="66" charset="0"/>
            </a:endParaRPr>
          </a:p>
          <a:p>
            <a:pPr algn="ctr">
              <a:buNone/>
            </a:pPr>
            <a:endParaRPr lang="en-GB" sz="2400" dirty="0" smtClean="0">
              <a:latin typeface="Comic Sans MS" pitchFamily="66" charset="0"/>
            </a:endParaRPr>
          </a:p>
          <a:p>
            <a:pPr>
              <a:buNone/>
            </a:pPr>
            <a:endParaRPr lang="en-GB" dirty="0"/>
          </a:p>
        </p:txBody>
      </p:sp>
      <p:pic>
        <p:nvPicPr>
          <p:cNvPr id="6146" name="Picture 2"/>
          <p:cNvPicPr>
            <a:picLocks noChangeAspect="1" noChangeArrowheads="1"/>
          </p:cNvPicPr>
          <p:nvPr/>
        </p:nvPicPr>
        <p:blipFill>
          <a:blip r:embed="rId2" cstate="print"/>
          <a:srcRect/>
          <a:stretch>
            <a:fillRect/>
          </a:stretch>
        </p:blipFill>
        <p:spPr bwMode="auto">
          <a:xfrm>
            <a:off x="323528" y="1124745"/>
            <a:ext cx="3096344" cy="1800200"/>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cstate="print"/>
          <a:srcRect/>
          <a:stretch>
            <a:fillRect/>
          </a:stretch>
        </p:blipFill>
        <p:spPr bwMode="auto">
          <a:xfrm>
            <a:off x="1259632" y="3068960"/>
            <a:ext cx="2217737" cy="1476375"/>
          </a:xfrm>
          <a:prstGeom prst="rect">
            <a:avLst/>
          </a:prstGeom>
          <a:noFill/>
          <a:ln w="9525">
            <a:noFill/>
            <a:miter lim="800000"/>
            <a:headEnd/>
            <a:tailEnd/>
          </a:ln>
          <a:effectLst/>
        </p:spPr>
      </p:pic>
      <p:pic>
        <p:nvPicPr>
          <p:cNvPr id="6148" name="Picture 4"/>
          <p:cNvPicPr>
            <a:picLocks noChangeAspect="1" noChangeArrowheads="1"/>
          </p:cNvPicPr>
          <p:nvPr/>
        </p:nvPicPr>
        <p:blipFill>
          <a:blip r:embed="rId4" cstate="print"/>
          <a:srcRect/>
          <a:stretch>
            <a:fillRect/>
          </a:stretch>
        </p:blipFill>
        <p:spPr bwMode="auto">
          <a:xfrm>
            <a:off x="251520" y="4653136"/>
            <a:ext cx="2952328" cy="1818928"/>
          </a:xfrm>
          <a:prstGeom prst="rect">
            <a:avLst/>
          </a:prstGeom>
          <a:noFill/>
          <a:ln w="9525">
            <a:noFill/>
            <a:miter lim="800000"/>
            <a:headEnd/>
            <a:tailEnd/>
          </a:ln>
          <a:effectLst/>
        </p:spPr>
      </p:pic>
      <p:pic>
        <p:nvPicPr>
          <p:cNvPr id="6149" name="Picture 5"/>
          <p:cNvPicPr>
            <a:picLocks noChangeAspect="1" noChangeArrowheads="1"/>
          </p:cNvPicPr>
          <p:nvPr/>
        </p:nvPicPr>
        <p:blipFill>
          <a:blip r:embed="rId5" cstate="print"/>
          <a:srcRect/>
          <a:stretch>
            <a:fillRect/>
          </a:stretch>
        </p:blipFill>
        <p:spPr bwMode="auto">
          <a:xfrm>
            <a:off x="6444208" y="2852936"/>
            <a:ext cx="2448272" cy="3573016"/>
          </a:xfrm>
          <a:prstGeom prst="rect">
            <a:avLst/>
          </a:prstGeom>
          <a:noFill/>
          <a:ln w="9525">
            <a:noFill/>
            <a:miter lim="800000"/>
            <a:headEnd/>
            <a:tailEnd/>
          </a:ln>
          <a:effectLst/>
        </p:spPr>
      </p:pic>
      <p:pic>
        <p:nvPicPr>
          <p:cNvPr id="6150" name="Picture 6"/>
          <p:cNvPicPr>
            <a:picLocks noChangeAspect="1" noChangeArrowheads="1"/>
          </p:cNvPicPr>
          <p:nvPr/>
        </p:nvPicPr>
        <p:blipFill>
          <a:blip r:embed="rId6" cstate="print"/>
          <a:srcRect/>
          <a:stretch>
            <a:fillRect/>
          </a:stretch>
        </p:blipFill>
        <p:spPr bwMode="auto">
          <a:xfrm>
            <a:off x="3851920" y="3429000"/>
            <a:ext cx="2483321" cy="2780481"/>
          </a:xfrm>
          <a:prstGeom prst="rect">
            <a:avLst/>
          </a:prstGeom>
          <a:noFill/>
          <a:ln w="9525">
            <a:noFill/>
            <a:miter lim="800000"/>
            <a:headEnd/>
            <a:tailEnd/>
          </a:ln>
          <a:effectLst/>
        </p:spPr>
      </p:pic>
      <p:pic>
        <p:nvPicPr>
          <p:cNvPr id="6151" name="Picture 7"/>
          <p:cNvPicPr>
            <a:picLocks noChangeAspect="1" noChangeArrowheads="1"/>
          </p:cNvPicPr>
          <p:nvPr/>
        </p:nvPicPr>
        <p:blipFill>
          <a:blip r:embed="rId7" cstate="print"/>
          <a:srcRect/>
          <a:stretch>
            <a:fillRect/>
          </a:stretch>
        </p:blipFill>
        <p:spPr bwMode="auto">
          <a:xfrm>
            <a:off x="4355976" y="980728"/>
            <a:ext cx="4274815" cy="232023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GB" sz="2000" b="1" u="sng" dirty="0" smtClean="0">
                <a:latin typeface="Calibri" pitchFamily="34" charset="0"/>
                <a:cs typeface="Calibri" pitchFamily="34" charset="0"/>
              </a:rPr>
              <a:t>ACTIVIDAD 6. ¿POR DÓNDE SE VA…?</a:t>
            </a:r>
            <a:br>
              <a:rPr lang="en-GB" sz="2000" b="1" u="sng" dirty="0" smtClean="0">
                <a:latin typeface="Calibri" pitchFamily="34" charset="0"/>
                <a:cs typeface="Calibri" pitchFamily="34" charset="0"/>
              </a:rPr>
            </a:br>
            <a:r>
              <a:rPr lang="en-GB" sz="2000" b="1" dirty="0" smtClean="0">
                <a:latin typeface="Calibri" pitchFamily="34" charset="0"/>
                <a:cs typeface="Calibri" pitchFamily="34" charset="0"/>
              </a:rPr>
              <a:t>Unscramble these directions, translate into English.</a:t>
            </a:r>
            <a:endParaRPr lang="en-US" dirty="0"/>
          </a:p>
        </p:txBody>
      </p:sp>
      <p:sp>
        <p:nvSpPr>
          <p:cNvPr id="3" name="Content Placeholder 2"/>
          <p:cNvSpPr>
            <a:spLocks noGrp="1"/>
          </p:cNvSpPr>
          <p:nvPr>
            <p:ph idx="1"/>
          </p:nvPr>
        </p:nvSpPr>
        <p:spPr/>
        <p:txBody>
          <a:bodyPr>
            <a:noAutofit/>
          </a:bodyPr>
          <a:lstStyle/>
          <a:p>
            <a:pPr algn="r">
              <a:buNone/>
            </a:pPr>
            <a:r>
              <a:rPr lang="en-GB" sz="2400" dirty="0" smtClean="0">
                <a:latin typeface="Calibri" pitchFamily="34" charset="0"/>
                <a:cs typeface="Calibri" pitchFamily="34" charset="0"/>
              </a:rPr>
              <a:t>plaza la </a:t>
            </a:r>
            <a:r>
              <a:rPr lang="en-GB" sz="2400" dirty="0" err="1" smtClean="0">
                <a:latin typeface="Calibri" pitchFamily="34" charset="0"/>
                <a:cs typeface="Calibri" pitchFamily="34" charset="0"/>
              </a:rPr>
              <a:t>Cruza</a:t>
            </a:r>
            <a:endParaRPr lang="en-GB" sz="2400" dirty="0" smtClean="0">
              <a:latin typeface="Calibri" pitchFamily="34" charset="0"/>
              <a:cs typeface="Calibri" pitchFamily="34" charset="0"/>
            </a:endParaRPr>
          </a:p>
          <a:p>
            <a:pPr algn="r">
              <a:buNone/>
            </a:pPr>
            <a:r>
              <a:rPr lang="en-GB" sz="2400" dirty="0" smtClean="0">
                <a:latin typeface="Calibri" pitchFamily="34" charset="0"/>
                <a:cs typeface="Calibri" pitchFamily="34" charset="0"/>
              </a:rPr>
              <a:t>al  </a:t>
            </a:r>
            <a:r>
              <a:rPr lang="en-GB" sz="2400" dirty="0" err="1" smtClean="0">
                <a:latin typeface="Calibri" pitchFamily="34" charset="0"/>
                <a:cs typeface="Calibri" pitchFamily="34" charset="0"/>
              </a:rPr>
              <a:t>Está</a:t>
            </a:r>
            <a:r>
              <a:rPr lang="en-GB" sz="2400" dirty="0" smtClean="0">
                <a:latin typeface="Calibri" pitchFamily="34" charset="0"/>
                <a:cs typeface="Calibri" pitchFamily="34" charset="0"/>
              </a:rPr>
              <a:t> de </a:t>
            </a:r>
            <a:r>
              <a:rPr lang="en-GB" sz="2400" dirty="0" err="1" smtClean="0">
                <a:latin typeface="Calibri" pitchFamily="34" charset="0"/>
                <a:cs typeface="Calibri" pitchFamily="34" charset="0"/>
              </a:rPr>
              <a:t>calle</a:t>
            </a:r>
            <a:r>
              <a:rPr lang="en-GB" sz="2400" dirty="0" smtClean="0">
                <a:latin typeface="Calibri" pitchFamily="34" charset="0"/>
                <a:cs typeface="Calibri" pitchFamily="34" charset="0"/>
              </a:rPr>
              <a:t> la final</a:t>
            </a:r>
          </a:p>
          <a:p>
            <a:pPr algn="r">
              <a:buNone/>
            </a:pPr>
            <a:r>
              <a:rPr lang="en-GB" sz="2400" dirty="0" err="1" smtClean="0">
                <a:latin typeface="Calibri" pitchFamily="34" charset="0"/>
                <a:cs typeface="Calibri" pitchFamily="34" charset="0"/>
              </a:rPr>
              <a:t>enfrente</a:t>
            </a:r>
            <a:r>
              <a:rPr lang="en-GB" sz="2400" dirty="0" smtClean="0">
                <a:latin typeface="Calibri" pitchFamily="34" charset="0"/>
                <a:cs typeface="Calibri" pitchFamily="34" charset="0"/>
              </a:rPr>
              <a:t> de </a:t>
            </a:r>
            <a:r>
              <a:rPr lang="en-GB" sz="2400" dirty="0" err="1" smtClean="0">
                <a:latin typeface="Calibri" pitchFamily="34" charset="0"/>
                <a:cs typeface="Calibri" pitchFamily="34" charset="0"/>
              </a:rPr>
              <a:t>farmacía</a:t>
            </a:r>
            <a:r>
              <a:rPr lang="en-GB" sz="2400" dirty="0" smtClean="0">
                <a:latin typeface="Calibri" pitchFamily="34" charset="0"/>
                <a:cs typeface="Calibri" pitchFamily="34" charset="0"/>
              </a:rPr>
              <a:t> la </a:t>
            </a:r>
            <a:r>
              <a:rPr lang="en-GB" sz="2400" dirty="0" err="1" smtClean="0">
                <a:latin typeface="Calibri" pitchFamily="34" charset="0"/>
                <a:cs typeface="Calibri" pitchFamily="34" charset="0"/>
              </a:rPr>
              <a:t>Está</a:t>
            </a:r>
            <a:endParaRPr lang="en-GB" sz="2400" dirty="0" smtClean="0">
              <a:latin typeface="Calibri" pitchFamily="34" charset="0"/>
              <a:cs typeface="Calibri" pitchFamily="34" charset="0"/>
            </a:endParaRPr>
          </a:p>
          <a:p>
            <a:pPr algn="r">
              <a:buNone/>
            </a:pPr>
            <a:r>
              <a:rPr lang="en-GB" sz="2400" dirty="0" smtClean="0">
                <a:latin typeface="Calibri" pitchFamily="34" charset="0"/>
                <a:cs typeface="Calibri" pitchFamily="34" charset="0"/>
              </a:rPr>
              <a:t>los </a:t>
            </a:r>
            <a:r>
              <a:rPr lang="en-GB" sz="2400" dirty="0" err="1" smtClean="0">
                <a:latin typeface="Calibri" pitchFamily="34" charset="0"/>
                <a:cs typeface="Calibri" pitchFamily="34" charset="0"/>
              </a:rPr>
              <a:t>Pasa</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semáforos</a:t>
            </a:r>
            <a:endParaRPr lang="en-GB" sz="2400" dirty="0" smtClean="0">
              <a:latin typeface="Calibri" pitchFamily="34" charset="0"/>
              <a:cs typeface="Calibri" pitchFamily="34" charset="0"/>
            </a:endParaRPr>
          </a:p>
          <a:p>
            <a:pPr algn="r">
              <a:buNone/>
            </a:pPr>
            <a:r>
              <a:rPr lang="en-GB" sz="2400" dirty="0" err="1" smtClean="0">
                <a:latin typeface="Calibri" pitchFamily="34" charset="0"/>
                <a:cs typeface="Calibri" pitchFamily="34" charset="0"/>
              </a:rPr>
              <a:t>todo</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Sigue</a:t>
            </a:r>
            <a:r>
              <a:rPr lang="en-GB" sz="2400" dirty="0" smtClean="0">
                <a:latin typeface="Calibri" pitchFamily="34" charset="0"/>
                <a:cs typeface="Calibri" pitchFamily="34" charset="0"/>
              </a:rPr>
              <a:t> recto</a:t>
            </a:r>
          </a:p>
          <a:p>
            <a:pPr algn="r">
              <a:buNone/>
            </a:pPr>
            <a:r>
              <a:rPr lang="en-GB" sz="2400" dirty="0" err="1" smtClean="0">
                <a:latin typeface="Calibri" pitchFamily="34" charset="0"/>
                <a:cs typeface="Calibri" pitchFamily="34" charset="0"/>
              </a:rPr>
              <a:t>derecha</a:t>
            </a:r>
            <a:r>
              <a:rPr lang="en-GB" sz="2400" dirty="0" smtClean="0">
                <a:latin typeface="Calibri" pitchFamily="34" charset="0"/>
                <a:cs typeface="Calibri" pitchFamily="34" charset="0"/>
              </a:rPr>
              <a:t> a </a:t>
            </a:r>
            <a:r>
              <a:rPr lang="en-GB" sz="2400" dirty="0" err="1" smtClean="0">
                <a:latin typeface="Calibri" pitchFamily="34" charset="0"/>
                <a:cs typeface="Calibri" pitchFamily="34" charset="0"/>
              </a:rPr>
              <a:t>Está</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mano</a:t>
            </a:r>
            <a:endParaRPr lang="en-GB" sz="2400" dirty="0" smtClean="0">
              <a:latin typeface="Calibri" pitchFamily="34" charset="0"/>
              <a:cs typeface="Calibri" pitchFamily="34" charset="0"/>
            </a:endParaRPr>
          </a:p>
          <a:p>
            <a:pPr algn="r">
              <a:buNone/>
            </a:pPr>
            <a:r>
              <a:rPr lang="en-GB" sz="2400" dirty="0" smtClean="0">
                <a:latin typeface="Calibri" pitchFamily="34" charset="0"/>
                <a:cs typeface="Calibri" pitchFamily="34" charset="0"/>
              </a:rPr>
              <a:t>en </a:t>
            </a:r>
            <a:r>
              <a:rPr lang="en-GB" sz="2400" dirty="0" err="1" smtClean="0">
                <a:latin typeface="Calibri" pitchFamily="34" charset="0"/>
                <a:cs typeface="Calibri" pitchFamily="34" charset="0"/>
              </a:rPr>
              <a:t>esquina</a:t>
            </a:r>
            <a:r>
              <a:rPr lang="en-GB" sz="2400" dirty="0" smtClean="0">
                <a:latin typeface="Calibri" pitchFamily="34" charset="0"/>
                <a:cs typeface="Calibri" pitchFamily="34" charset="0"/>
              </a:rPr>
              <a:t> la </a:t>
            </a:r>
            <a:r>
              <a:rPr lang="en-GB" sz="2400" dirty="0" err="1" smtClean="0">
                <a:latin typeface="Calibri" pitchFamily="34" charset="0"/>
                <a:cs typeface="Calibri" pitchFamily="34" charset="0"/>
              </a:rPr>
              <a:t>Está</a:t>
            </a:r>
            <a:endParaRPr lang="en-GB" sz="2400" dirty="0" smtClean="0">
              <a:latin typeface="Calibri" pitchFamily="34" charset="0"/>
              <a:cs typeface="Calibri" pitchFamily="34" charset="0"/>
            </a:endParaRPr>
          </a:p>
          <a:p>
            <a:pPr algn="r">
              <a:buNone/>
            </a:pPr>
            <a:r>
              <a:rPr lang="en-GB" sz="2400" dirty="0" smtClean="0">
                <a:latin typeface="Calibri" pitchFamily="34" charset="0"/>
                <a:cs typeface="Calibri" pitchFamily="34" charset="0"/>
              </a:rPr>
              <a:t>la </a:t>
            </a:r>
            <a:r>
              <a:rPr lang="en-GB" sz="2400" dirty="0" err="1" smtClean="0">
                <a:latin typeface="Calibri" pitchFamily="34" charset="0"/>
                <a:cs typeface="Calibri" pitchFamily="34" charset="0"/>
              </a:rPr>
              <a:t>calle</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segunda</a:t>
            </a:r>
            <a:r>
              <a:rPr lang="en-GB" sz="2400" dirty="0" smtClean="0">
                <a:latin typeface="Calibri" pitchFamily="34" charset="0"/>
                <a:cs typeface="Calibri" pitchFamily="34" charset="0"/>
              </a:rPr>
              <a:t> la a </a:t>
            </a:r>
            <a:r>
              <a:rPr lang="en-GB" sz="2400" dirty="0" err="1" smtClean="0">
                <a:latin typeface="Calibri" pitchFamily="34" charset="0"/>
                <a:cs typeface="Calibri" pitchFamily="34" charset="0"/>
              </a:rPr>
              <a:t>Toma</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izquierda</a:t>
            </a:r>
            <a:endParaRPr lang="en-GB" sz="2400" dirty="0" smtClean="0">
              <a:latin typeface="Calibri" pitchFamily="34" charset="0"/>
              <a:cs typeface="Calibri" pitchFamily="34" charset="0"/>
            </a:endParaRPr>
          </a:p>
          <a:p>
            <a:pPr algn="r">
              <a:buNone/>
            </a:pPr>
            <a:r>
              <a:rPr lang="en-GB" sz="2400" dirty="0" err="1" smtClean="0">
                <a:latin typeface="Calibri" pitchFamily="34" charset="0"/>
                <a:cs typeface="Calibri" pitchFamily="34" charset="0"/>
              </a:rPr>
              <a:t>cerca</a:t>
            </a:r>
            <a:r>
              <a:rPr lang="en-GB" sz="2400" dirty="0" smtClean="0">
                <a:latin typeface="Calibri" pitchFamily="34" charset="0"/>
                <a:cs typeface="Calibri" pitchFamily="34" charset="0"/>
              </a:rPr>
              <a:t> </a:t>
            </a:r>
            <a:r>
              <a:rPr lang="en-GB" sz="2400" dirty="0" err="1" smtClean="0">
                <a:latin typeface="Calibri" pitchFamily="34" charset="0"/>
                <a:cs typeface="Calibri" pitchFamily="34" charset="0"/>
              </a:rPr>
              <a:t>Está</a:t>
            </a:r>
            <a:r>
              <a:rPr lang="en-GB" sz="2400" dirty="0" smtClean="0">
                <a:latin typeface="Calibri" pitchFamily="34" charset="0"/>
                <a:cs typeface="Calibri" pitchFamily="34" charset="0"/>
              </a:rPr>
              <a:t> de </a:t>
            </a:r>
            <a:r>
              <a:rPr lang="en-GB" sz="2400" dirty="0" err="1" smtClean="0">
                <a:latin typeface="Calibri" pitchFamily="34" charset="0"/>
                <a:cs typeface="Calibri" pitchFamily="34" charset="0"/>
              </a:rPr>
              <a:t>aquí</a:t>
            </a:r>
            <a:endParaRPr lang="en-GB" sz="2400" dirty="0" smtClean="0">
              <a:latin typeface="Calibri" pitchFamily="34" charset="0"/>
              <a:cs typeface="Calibri" pitchFamily="34" charset="0"/>
            </a:endParaRPr>
          </a:p>
          <a:p>
            <a:pPr marL="457200" indent="-457200">
              <a:buAutoNum type="arabicPeriod"/>
            </a:pPr>
            <a:endParaRPr lang="en-GB" sz="2400" dirty="0" smtClean="0">
              <a:latin typeface="Calibri" pitchFamily="34" charset="0"/>
              <a:cs typeface="Calibri" pitchFamily="34" charset="0"/>
            </a:endParaRPr>
          </a:p>
          <a:p>
            <a:pPr marL="457200" indent="-457200" algn="ctr">
              <a:buAutoNum type="arabicPeriod"/>
            </a:pPr>
            <a:endParaRPr lang="en-GB" sz="2400" dirty="0" smtClean="0">
              <a:latin typeface="Calibri" pitchFamily="34" charset="0"/>
              <a:cs typeface="Calibri" pitchFamily="34" charset="0"/>
            </a:endParaRPr>
          </a:p>
          <a:p>
            <a:pPr algn="ctr">
              <a:buNone/>
            </a:pPr>
            <a:r>
              <a:rPr lang="en-GB" sz="2400" b="1" dirty="0" smtClean="0">
                <a:latin typeface="Comic Sans MS" pitchFamily="66" charset="0"/>
              </a:rPr>
              <a:t> </a:t>
            </a:r>
            <a:endParaRPr lang="en-GB" sz="2400" dirty="0" smtClean="0">
              <a:latin typeface="Comic Sans MS" pitchFamily="66" charset="0"/>
            </a:endParaRPr>
          </a:p>
          <a:p>
            <a:pPr algn="ctr">
              <a:buNone/>
            </a:pPr>
            <a:endParaRPr lang="en-GB" sz="2400" dirty="0" smtClean="0">
              <a:latin typeface="Comic Sans MS" pitchFamily="66" charset="0"/>
            </a:endParaRPr>
          </a:p>
          <a:p>
            <a:pPr>
              <a:buNone/>
            </a:pPr>
            <a:endParaRPr lang="en-GB" sz="2400" dirty="0" smtClean="0">
              <a:latin typeface="Comic Sans MS" pitchFamily="66" charset="0"/>
            </a:endParaRPr>
          </a:p>
          <a:p>
            <a:pPr>
              <a:buNone/>
            </a:pPr>
            <a:endParaRPr lang="en-GB" sz="2400" dirty="0" smtClean="0">
              <a:latin typeface="Comic Sans MS" pitchFamily="66" charset="0"/>
            </a:endParaRPr>
          </a:p>
          <a:p>
            <a:pPr>
              <a:buNone/>
            </a:pPr>
            <a:endParaRPr lang="en-GB" sz="2400" dirty="0" smtClean="0">
              <a:latin typeface="Comic Sans MS" pitchFamily="66" charset="0"/>
            </a:endParaRPr>
          </a:p>
          <a:p>
            <a:pPr algn="ctr">
              <a:buNone/>
            </a:pPr>
            <a:endParaRPr lang="en-GB" sz="2400" dirty="0" smtClean="0">
              <a:latin typeface="Comic Sans MS" pitchFamily="66" charset="0"/>
            </a:endParaRPr>
          </a:p>
          <a:p>
            <a:pPr>
              <a:buNone/>
            </a:pPr>
            <a:endParaRPr lang="en-GB" dirty="0"/>
          </a:p>
        </p:txBody>
      </p:sp>
      <p:pic>
        <p:nvPicPr>
          <p:cNvPr id="7170" name="Picture 2"/>
          <p:cNvPicPr>
            <a:picLocks noChangeAspect="1" noChangeArrowheads="1"/>
          </p:cNvPicPr>
          <p:nvPr/>
        </p:nvPicPr>
        <p:blipFill>
          <a:blip r:embed="rId2" cstate="print"/>
          <a:srcRect/>
          <a:stretch>
            <a:fillRect/>
          </a:stretch>
        </p:blipFill>
        <p:spPr bwMode="auto">
          <a:xfrm>
            <a:off x="1763688" y="2780928"/>
            <a:ext cx="2581275" cy="1728787"/>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GB" sz="2700" b="1" u="sng" dirty="0" smtClean="0">
                <a:latin typeface="Calibri" pitchFamily="34" charset="0"/>
                <a:cs typeface="Calibri" pitchFamily="34" charset="0"/>
              </a:rPr>
              <a:t>ACTIVIDAD 7. ¿QUÉ TIEMPO HACE?</a:t>
            </a:r>
            <a:r>
              <a:rPr lang="en-GB" b="1" u="sng" dirty="0" smtClean="0">
                <a:latin typeface="Calibri" pitchFamily="34" charset="0"/>
                <a:cs typeface="Calibri" pitchFamily="34" charset="0"/>
              </a:rPr>
              <a:t/>
            </a:r>
            <a:br>
              <a:rPr lang="en-GB" b="1" u="sng" dirty="0" smtClean="0">
                <a:latin typeface="Calibri" pitchFamily="34" charset="0"/>
                <a:cs typeface="Calibri" pitchFamily="34" charset="0"/>
              </a:rPr>
            </a:br>
            <a:r>
              <a:rPr lang="en-GB" sz="2000" b="1" dirty="0" smtClean="0">
                <a:latin typeface="Calibri" pitchFamily="34" charset="0"/>
                <a:cs typeface="Calibri" pitchFamily="34" charset="0"/>
              </a:rPr>
              <a:t>Find the appropriate ending for each sentence.</a:t>
            </a:r>
            <a:endParaRPr lang="en-US" dirty="0"/>
          </a:p>
        </p:txBody>
      </p:sp>
      <p:sp>
        <p:nvSpPr>
          <p:cNvPr id="3" name="Content Placeholder 2"/>
          <p:cNvSpPr>
            <a:spLocks noGrp="1"/>
          </p:cNvSpPr>
          <p:nvPr>
            <p:ph sz="half" idx="1"/>
          </p:nvPr>
        </p:nvSpPr>
        <p:spPr/>
        <p:txBody>
          <a:bodyPr>
            <a:noAutofit/>
          </a:bodyPr>
          <a:lstStyle/>
          <a:p>
            <a:pPr marL="457200" indent="-457200">
              <a:buAutoNum type="arabicPeriod"/>
            </a:pPr>
            <a:r>
              <a:rPr lang="en-GB" sz="2000" dirty="0" smtClean="0">
                <a:latin typeface="Calibri" pitchFamily="34" charset="0"/>
                <a:cs typeface="Calibri" pitchFamily="34" charset="0"/>
              </a:rPr>
              <a:t>Hay </a:t>
            </a:r>
            <a:r>
              <a:rPr lang="en-GB" sz="2000" dirty="0" err="1" smtClean="0">
                <a:latin typeface="Calibri" pitchFamily="34" charset="0"/>
                <a:cs typeface="Calibri" pitchFamily="34" charset="0"/>
              </a:rPr>
              <a:t>que</a:t>
            </a:r>
            <a:r>
              <a:rPr lang="en-GB" sz="2000" dirty="0" smtClean="0">
                <a:latin typeface="Calibri" pitchFamily="34" charset="0"/>
                <a:cs typeface="Calibri" pitchFamily="34" charset="0"/>
              </a:rPr>
              <a:t> </a:t>
            </a:r>
            <a:r>
              <a:rPr lang="en-GB" sz="2000" dirty="0" err="1" smtClean="0">
                <a:latin typeface="Calibri" pitchFamily="34" charset="0"/>
                <a:cs typeface="Calibri" pitchFamily="34" charset="0"/>
              </a:rPr>
              <a:t>comprar</a:t>
            </a:r>
            <a:r>
              <a:rPr lang="en-GB" sz="2000" dirty="0" smtClean="0">
                <a:latin typeface="Calibri" pitchFamily="34" charset="0"/>
                <a:cs typeface="Calibri" pitchFamily="34" charset="0"/>
              </a:rPr>
              <a:t> un </a:t>
            </a:r>
            <a:r>
              <a:rPr lang="en-GB" sz="2000" dirty="0" err="1" smtClean="0">
                <a:latin typeface="Calibri" pitchFamily="34" charset="0"/>
                <a:cs typeface="Calibri" pitchFamily="34" charset="0"/>
              </a:rPr>
              <a:t>paraguas</a:t>
            </a:r>
            <a:r>
              <a:rPr lang="en-GB" sz="2000" dirty="0" smtClean="0">
                <a:latin typeface="Calibri" pitchFamily="34" charset="0"/>
                <a:cs typeface="Calibri" pitchFamily="34" charset="0"/>
              </a:rPr>
              <a:t>…</a:t>
            </a:r>
          </a:p>
          <a:p>
            <a:pPr marL="457200" indent="-457200">
              <a:buAutoNum type="arabicPeriod"/>
            </a:pPr>
            <a:r>
              <a:rPr lang="en-GB" sz="2000" dirty="0" err="1" smtClean="0">
                <a:latin typeface="Calibri" pitchFamily="34" charset="0"/>
                <a:cs typeface="Calibri" pitchFamily="34" charset="0"/>
              </a:rPr>
              <a:t>Vamos</a:t>
            </a:r>
            <a:r>
              <a:rPr lang="en-GB" sz="2000" dirty="0" smtClean="0">
                <a:latin typeface="Calibri" pitchFamily="34" charset="0"/>
                <a:cs typeface="Calibri" pitchFamily="34" charset="0"/>
              </a:rPr>
              <a:t> a comer un </a:t>
            </a:r>
            <a:r>
              <a:rPr lang="en-GB" sz="2000" dirty="0" err="1" smtClean="0">
                <a:latin typeface="Calibri" pitchFamily="34" charset="0"/>
                <a:cs typeface="Calibri" pitchFamily="34" charset="0"/>
              </a:rPr>
              <a:t>helado</a:t>
            </a:r>
            <a:r>
              <a:rPr lang="en-GB" sz="2000" dirty="0" smtClean="0">
                <a:latin typeface="Calibri" pitchFamily="34" charset="0"/>
                <a:cs typeface="Calibri" pitchFamily="34" charset="0"/>
              </a:rPr>
              <a:t>…</a:t>
            </a:r>
          </a:p>
          <a:p>
            <a:pPr marL="457200" indent="-457200">
              <a:buAutoNum type="arabicPeriod"/>
            </a:pPr>
            <a:r>
              <a:rPr lang="en-GB" sz="2000" dirty="0" err="1" smtClean="0">
                <a:latin typeface="Calibri" pitchFamily="34" charset="0"/>
                <a:cs typeface="Calibri" pitchFamily="34" charset="0"/>
              </a:rPr>
              <a:t>Quería</a:t>
            </a:r>
            <a:r>
              <a:rPr lang="en-GB" sz="2000" dirty="0" smtClean="0">
                <a:latin typeface="Calibri" pitchFamily="34" charset="0"/>
                <a:cs typeface="Calibri" pitchFamily="34" charset="0"/>
              </a:rPr>
              <a:t> </a:t>
            </a:r>
            <a:r>
              <a:rPr lang="en-GB" sz="2000" dirty="0" err="1" smtClean="0">
                <a:latin typeface="Calibri" pitchFamily="34" charset="0"/>
                <a:cs typeface="Calibri" pitchFamily="34" charset="0"/>
              </a:rPr>
              <a:t>salir</a:t>
            </a:r>
            <a:r>
              <a:rPr lang="en-GB" sz="2000" dirty="0" smtClean="0">
                <a:latin typeface="Calibri" pitchFamily="34" charset="0"/>
                <a:cs typeface="Calibri" pitchFamily="34" charset="0"/>
              </a:rPr>
              <a:t> a </a:t>
            </a:r>
            <a:r>
              <a:rPr lang="en-GB" sz="2000" dirty="0" err="1" smtClean="0">
                <a:latin typeface="Calibri" pitchFamily="34" charset="0"/>
                <a:cs typeface="Calibri" pitchFamily="34" charset="0"/>
              </a:rPr>
              <a:t>jugar</a:t>
            </a:r>
            <a:r>
              <a:rPr lang="en-GB" sz="2000" dirty="0" smtClean="0">
                <a:latin typeface="Calibri" pitchFamily="34" charset="0"/>
                <a:cs typeface="Calibri" pitchFamily="34" charset="0"/>
              </a:rPr>
              <a:t> al </a:t>
            </a:r>
            <a:r>
              <a:rPr lang="en-GB" sz="2000" dirty="0" err="1" smtClean="0">
                <a:latin typeface="Calibri" pitchFamily="34" charset="0"/>
                <a:cs typeface="Calibri" pitchFamily="34" charset="0"/>
              </a:rPr>
              <a:t>tenis</a:t>
            </a:r>
            <a:r>
              <a:rPr lang="en-GB" sz="2000" dirty="0" smtClean="0">
                <a:latin typeface="Calibri" pitchFamily="34" charset="0"/>
                <a:cs typeface="Calibri" pitchFamily="34" charset="0"/>
              </a:rPr>
              <a:t> </a:t>
            </a:r>
            <a:r>
              <a:rPr lang="en-GB" sz="2000" dirty="0" err="1" smtClean="0">
                <a:latin typeface="Calibri" pitchFamily="34" charset="0"/>
                <a:cs typeface="Calibri" pitchFamily="34" charset="0"/>
              </a:rPr>
              <a:t>pero</a:t>
            </a:r>
            <a:r>
              <a:rPr lang="en-GB" sz="2000" dirty="0" smtClean="0">
                <a:latin typeface="Calibri" pitchFamily="34" charset="0"/>
                <a:cs typeface="Calibri" pitchFamily="34" charset="0"/>
              </a:rPr>
              <a:t>...</a:t>
            </a:r>
          </a:p>
          <a:p>
            <a:pPr marL="457200" indent="-457200">
              <a:buAutoNum type="arabicPeriod"/>
            </a:pPr>
            <a:r>
              <a:rPr lang="en-GB" sz="2000" dirty="0" err="1" smtClean="0">
                <a:latin typeface="Calibri" pitchFamily="34" charset="0"/>
                <a:cs typeface="Calibri" pitchFamily="34" charset="0"/>
              </a:rPr>
              <a:t>Nieva</a:t>
            </a:r>
            <a:r>
              <a:rPr lang="en-GB" sz="2000" dirty="0" smtClean="0">
                <a:latin typeface="Calibri" pitchFamily="34" charset="0"/>
                <a:cs typeface="Calibri" pitchFamily="34" charset="0"/>
              </a:rPr>
              <a:t> </a:t>
            </a:r>
            <a:r>
              <a:rPr lang="en-GB" sz="2000" dirty="0" err="1" smtClean="0">
                <a:latin typeface="Calibri" pitchFamily="34" charset="0"/>
                <a:cs typeface="Calibri" pitchFamily="34" charset="0"/>
              </a:rPr>
              <a:t>ahora</a:t>
            </a:r>
            <a:r>
              <a:rPr lang="en-GB" sz="2000" dirty="0" smtClean="0">
                <a:latin typeface="Calibri" pitchFamily="34" charset="0"/>
                <a:cs typeface="Calibri" pitchFamily="34" charset="0"/>
              </a:rPr>
              <a:t>…</a:t>
            </a:r>
          </a:p>
          <a:p>
            <a:pPr marL="457200" indent="-457200">
              <a:buAutoNum type="arabicPeriod"/>
            </a:pPr>
            <a:r>
              <a:rPr lang="en-GB" sz="2000" dirty="0" err="1" smtClean="0">
                <a:latin typeface="Calibri" pitchFamily="34" charset="0"/>
                <a:cs typeface="Calibri" pitchFamily="34" charset="0"/>
              </a:rPr>
              <a:t>Hace</a:t>
            </a:r>
            <a:r>
              <a:rPr lang="en-GB" sz="2000" dirty="0" smtClean="0">
                <a:latin typeface="Calibri" pitchFamily="34" charset="0"/>
                <a:cs typeface="Calibri" pitchFamily="34" charset="0"/>
              </a:rPr>
              <a:t> </a:t>
            </a:r>
            <a:r>
              <a:rPr lang="en-GB" sz="2000" dirty="0" err="1" smtClean="0">
                <a:latin typeface="Calibri" pitchFamily="34" charset="0"/>
                <a:cs typeface="Calibri" pitchFamily="34" charset="0"/>
              </a:rPr>
              <a:t>buen</a:t>
            </a:r>
            <a:r>
              <a:rPr lang="en-GB" sz="2000" dirty="0" smtClean="0">
                <a:latin typeface="Calibri" pitchFamily="34" charset="0"/>
                <a:cs typeface="Calibri" pitchFamily="34" charset="0"/>
              </a:rPr>
              <a:t> </a:t>
            </a:r>
            <a:r>
              <a:rPr lang="en-GB" sz="2000" dirty="0" err="1" smtClean="0">
                <a:latin typeface="Calibri" pitchFamily="34" charset="0"/>
                <a:cs typeface="Calibri" pitchFamily="34" charset="0"/>
              </a:rPr>
              <a:t>tiempo</a:t>
            </a:r>
            <a:r>
              <a:rPr lang="en-GB" sz="2000" dirty="0" smtClean="0">
                <a:latin typeface="Calibri" pitchFamily="34" charset="0"/>
                <a:cs typeface="Calibri" pitchFamily="34" charset="0"/>
              </a:rPr>
              <a:t>…</a:t>
            </a:r>
          </a:p>
          <a:p>
            <a:pPr marL="457200" indent="-457200">
              <a:buAutoNum type="arabicPeriod"/>
            </a:pPr>
            <a:r>
              <a:rPr lang="en-GB" sz="2000" dirty="0" smtClean="0">
                <a:latin typeface="Calibri" pitchFamily="34" charset="0"/>
                <a:cs typeface="Calibri" pitchFamily="34" charset="0"/>
              </a:rPr>
              <a:t>No </a:t>
            </a:r>
            <a:r>
              <a:rPr lang="en-GB" sz="2000" dirty="0" err="1" smtClean="0">
                <a:latin typeface="Calibri" pitchFamily="34" charset="0"/>
                <a:cs typeface="Calibri" pitchFamily="34" charset="0"/>
              </a:rPr>
              <a:t>pienso</a:t>
            </a:r>
            <a:r>
              <a:rPr lang="en-GB" sz="2000" dirty="0" smtClean="0">
                <a:latin typeface="Calibri" pitchFamily="34" charset="0"/>
                <a:cs typeface="Calibri" pitchFamily="34" charset="0"/>
              </a:rPr>
              <a:t> </a:t>
            </a:r>
            <a:r>
              <a:rPr lang="en-GB" sz="2000" dirty="0" err="1" smtClean="0">
                <a:latin typeface="Calibri" pitchFamily="34" charset="0"/>
                <a:cs typeface="Calibri" pitchFamily="34" charset="0"/>
              </a:rPr>
              <a:t>salir</a:t>
            </a:r>
            <a:r>
              <a:rPr lang="en-GB" sz="2000" dirty="0" smtClean="0">
                <a:latin typeface="Calibri" pitchFamily="34" charset="0"/>
                <a:cs typeface="Calibri" pitchFamily="34" charset="0"/>
              </a:rPr>
              <a:t>…</a:t>
            </a:r>
          </a:p>
          <a:p>
            <a:pPr marL="457200" indent="-457200">
              <a:buAutoNum type="arabicPeriod"/>
            </a:pPr>
            <a:endParaRPr lang="en-GB" sz="2400" dirty="0" smtClean="0">
              <a:latin typeface="Calibri" pitchFamily="34" charset="0"/>
              <a:cs typeface="Calibri" pitchFamily="34" charset="0"/>
            </a:endParaRPr>
          </a:p>
          <a:p>
            <a:pPr marL="457200" indent="-457200">
              <a:buNone/>
            </a:pPr>
            <a:r>
              <a:rPr lang="en-GB" sz="2400" b="1" dirty="0" smtClean="0">
                <a:latin typeface="Calibri" pitchFamily="34" charset="0"/>
                <a:cs typeface="Calibri" pitchFamily="34" charset="0"/>
              </a:rPr>
              <a:t>Now you finish these:</a:t>
            </a:r>
          </a:p>
          <a:p>
            <a:pPr marL="457200" indent="-457200">
              <a:buNone/>
            </a:pPr>
            <a:r>
              <a:rPr lang="en-GB" sz="2000" dirty="0" err="1" smtClean="0">
                <a:latin typeface="Calibri" pitchFamily="34" charset="0"/>
                <a:cs typeface="Calibri" pitchFamily="34" charset="0"/>
              </a:rPr>
              <a:t>Hace</a:t>
            </a:r>
            <a:r>
              <a:rPr lang="en-GB" sz="2000" dirty="0" smtClean="0">
                <a:latin typeface="Calibri" pitchFamily="34" charset="0"/>
                <a:cs typeface="Calibri" pitchFamily="34" charset="0"/>
              </a:rPr>
              <a:t> mal </a:t>
            </a:r>
            <a:r>
              <a:rPr lang="en-GB" sz="2000" dirty="0" err="1" smtClean="0">
                <a:latin typeface="Calibri" pitchFamily="34" charset="0"/>
                <a:cs typeface="Calibri" pitchFamily="34" charset="0"/>
              </a:rPr>
              <a:t>tiempo</a:t>
            </a:r>
            <a:r>
              <a:rPr lang="en-GB" sz="2000" dirty="0" smtClean="0">
                <a:latin typeface="Calibri" pitchFamily="34" charset="0"/>
                <a:cs typeface="Calibri" pitchFamily="34" charset="0"/>
              </a:rPr>
              <a:t>…</a:t>
            </a:r>
          </a:p>
          <a:p>
            <a:pPr marL="457200" indent="-457200">
              <a:buNone/>
            </a:pPr>
            <a:r>
              <a:rPr lang="en-GB" sz="2000" dirty="0" err="1" smtClean="0">
                <a:latin typeface="Calibri" pitchFamily="34" charset="0"/>
                <a:cs typeface="Calibri" pitchFamily="34" charset="0"/>
              </a:rPr>
              <a:t>Hace</a:t>
            </a:r>
            <a:r>
              <a:rPr lang="en-GB" sz="2000" dirty="0" smtClean="0">
                <a:latin typeface="Calibri" pitchFamily="34" charset="0"/>
                <a:cs typeface="Calibri" pitchFamily="34" charset="0"/>
              </a:rPr>
              <a:t> </a:t>
            </a:r>
            <a:r>
              <a:rPr lang="en-GB" sz="2000" dirty="0" err="1" smtClean="0">
                <a:latin typeface="Calibri" pitchFamily="34" charset="0"/>
                <a:cs typeface="Calibri" pitchFamily="34" charset="0"/>
              </a:rPr>
              <a:t>frío</a:t>
            </a:r>
            <a:r>
              <a:rPr lang="en-GB" sz="2000" dirty="0" smtClean="0">
                <a:latin typeface="Calibri" pitchFamily="34" charset="0"/>
                <a:cs typeface="Calibri" pitchFamily="34" charset="0"/>
              </a:rPr>
              <a:t>…</a:t>
            </a:r>
          </a:p>
          <a:p>
            <a:pPr marL="457200" indent="-457200">
              <a:buNone/>
            </a:pPr>
            <a:r>
              <a:rPr lang="en-GB" sz="2000" dirty="0" smtClean="0">
                <a:latin typeface="Calibri" pitchFamily="34" charset="0"/>
                <a:cs typeface="Calibri" pitchFamily="34" charset="0"/>
              </a:rPr>
              <a:t>Hay </a:t>
            </a:r>
            <a:r>
              <a:rPr lang="en-GB" sz="2000" dirty="0" err="1" smtClean="0">
                <a:latin typeface="Calibri" pitchFamily="34" charset="0"/>
                <a:cs typeface="Calibri" pitchFamily="34" charset="0"/>
              </a:rPr>
              <a:t>niebla</a:t>
            </a:r>
            <a:r>
              <a:rPr lang="en-GB" sz="2000" dirty="0" smtClean="0">
                <a:latin typeface="Calibri" pitchFamily="34" charset="0"/>
                <a:cs typeface="Calibri" pitchFamily="34" charset="0"/>
              </a:rPr>
              <a:t>…</a:t>
            </a:r>
          </a:p>
          <a:p>
            <a:pPr algn="ctr">
              <a:buNone/>
            </a:pPr>
            <a:r>
              <a:rPr lang="en-GB" sz="2400" b="1" dirty="0" smtClean="0">
                <a:latin typeface="Comic Sans MS" pitchFamily="66" charset="0"/>
              </a:rPr>
              <a:t> </a:t>
            </a:r>
            <a:endParaRPr lang="en-GB" sz="2400" dirty="0" smtClean="0">
              <a:latin typeface="Comic Sans MS" pitchFamily="66" charset="0"/>
            </a:endParaRPr>
          </a:p>
          <a:p>
            <a:pPr algn="ctr">
              <a:buNone/>
            </a:pPr>
            <a:endParaRPr lang="en-GB" sz="2400" dirty="0" smtClean="0">
              <a:latin typeface="Comic Sans MS" pitchFamily="66" charset="0"/>
            </a:endParaRPr>
          </a:p>
          <a:p>
            <a:pPr>
              <a:buNone/>
            </a:pPr>
            <a:endParaRPr lang="en-GB" sz="2400" dirty="0" smtClean="0">
              <a:latin typeface="Comic Sans MS" pitchFamily="66" charset="0"/>
            </a:endParaRPr>
          </a:p>
          <a:p>
            <a:pPr>
              <a:buNone/>
            </a:pPr>
            <a:endParaRPr lang="en-GB" sz="2400" dirty="0" smtClean="0">
              <a:latin typeface="Comic Sans MS" pitchFamily="66" charset="0"/>
            </a:endParaRPr>
          </a:p>
          <a:p>
            <a:pPr>
              <a:buNone/>
            </a:pPr>
            <a:endParaRPr lang="en-GB" sz="2400" dirty="0" smtClean="0">
              <a:latin typeface="Comic Sans MS" pitchFamily="66" charset="0"/>
            </a:endParaRPr>
          </a:p>
          <a:p>
            <a:pPr algn="ctr">
              <a:buNone/>
            </a:pPr>
            <a:endParaRPr lang="en-GB" sz="2400" dirty="0" smtClean="0">
              <a:latin typeface="Comic Sans MS" pitchFamily="66" charset="0"/>
            </a:endParaRPr>
          </a:p>
          <a:p>
            <a:pPr>
              <a:buNone/>
            </a:pPr>
            <a:endParaRPr lang="en-GB" dirty="0"/>
          </a:p>
        </p:txBody>
      </p:sp>
      <p:sp>
        <p:nvSpPr>
          <p:cNvPr id="6" name="Content Placeholder 5"/>
          <p:cNvSpPr>
            <a:spLocks noGrp="1"/>
          </p:cNvSpPr>
          <p:nvPr>
            <p:ph sz="half" idx="2"/>
          </p:nvPr>
        </p:nvSpPr>
        <p:spPr/>
        <p:txBody>
          <a:bodyPr>
            <a:normAutofit/>
          </a:bodyPr>
          <a:lstStyle/>
          <a:p>
            <a:pPr marL="514350" indent="-514350">
              <a:buFont typeface="+mj-lt"/>
              <a:buAutoNum type="alphaLcParenR"/>
            </a:pPr>
            <a:r>
              <a:rPr lang="en-GB" sz="2000" dirty="0" smtClean="0"/>
              <a:t>…</a:t>
            </a:r>
            <a:r>
              <a:rPr lang="en-GB" sz="2000" dirty="0" err="1" smtClean="0"/>
              <a:t>voy</a:t>
            </a:r>
            <a:r>
              <a:rPr lang="en-GB" sz="2000" dirty="0" smtClean="0"/>
              <a:t> a </a:t>
            </a:r>
            <a:r>
              <a:rPr lang="en-GB" sz="2000" dirty="0" err="1" smtClean="0"/>
              <a:t>ver</a:t>
            </a:r>
            <a:r>
              <a:rPr lang="en-GB" sz="2000" dirty="0" smtClean="0"/>
              <a:t> la </a:t>
            </a:r>
            <a:r>
              <a:rPr lang="en-GB" sz="2000" dirty="0" err="1" smtClean="0"/>
              <a:t>tele</a:t>
            </a:r>
            <a:r>
              <a:rPr lang="en-GB" sz="2000" dirty="0" smtClean="0"/>
              <a:t> </a:t>
            </a:r>
            <a:r>
              <a:rPr lang="en-GB" sz="2000" dirty="0" err="1" smtClean="0"/>
              <a:t>porque</a:t>
            </a:r>
            <a:r>
              <a:rPr lang="en-GB" sz="2000" dirty="0" smtClean="0"/>
              <a:t> hay </a:t>
            </a:r>
            <a:r>
              <a:rPr lang="en-GB" sz="2000" dirty="0" err="1" smtClean="0"/>
              <a:t>tormenta</a:t>
            </a:r>
            <a:r>
              <a:rPr lang="en-GB" sz="2000" dirty="0" smtClean="0"/>
              <a:t>.</a:t>
            </a:r>
          </a:p>
          <a:p>
            <a:pPr marL="514350" indent="-514350">
              <a:buFont typeface="+mj-lt"/>
              <a:buAutoNum type="alphaLcParenR"/>
            </a:pPr>
            <a:r>
              <a:rPr lang="en-GB" sz="2000" dirty="0" smtClean="0"/>
              <a:t>…</a:t>
            </a:r>
            <a:r>
              <a:rPr lang="en-GB" sz="2000" dirty="0" err="1" smtClean="0"/>
              <a:t>esta</a:t>
            </a:r>
            <a:r>
              <a:rPr lang="en-GB" sz="2000" dirty="0" smtClean="0"/>
              <a:t> </a:t>
            </a:r>
            <a:r>
              <a:rPr lang="en-GB" sz="2000" dirty="0" err="1" smtClean="0"/>
              <a:t>tarde</a:t>
            </a:r>
            <a:r>
              <a:rPr lang="en-GB" sz="2000" dirty="0" smtClean="0"/>
              <a:t> </a:t>
            </a:r>
            <a:r>
              <a:rPr lang="en-GB" sz="2000" dirty="0" err="1" smtClean="0"/>
              <a:t>hace</a:t>
            </a:r>
            <a:r>
              <a:rPr lang="en-GB" sz="2000" dirty="0" smtClean="0"/>
              <a:t> </a:t>
            </a:r>
            <a:r>
              <a:rPr lang="en-GB" sz="2000" dirty="0" err="1" smtClean="0"/>
              <a:t>viento</a:t>
            </a:r>
            <a:r>
              <a:rPr lang="en-GB" sz="2000" dirty="0" smtClean="0"/>
              <a:t>.</a:t>
            </a:r>
          </a:p>
          <a:p>
            <a:pPr marL="514350" indent="-514350">
              <a:buFont typeface="+mj-lt"/>
              <a:buAutoNum type="alphaLcParenR"/>
            </a:pPr>
            <a:r>
              <a:rPr lang="en-GB" sz="2000" dirty="0" smtClean="0"/>
              <a:t>…</a:t>
            </a:r>
            <a:r>
              <a:rPr lang="en-GB" sz="2000" dirty="0" err="1" smtClean="0"/>
              <a:t>llueve</a:t>
            </a:r>
            <a:r>
              <a:rPr lang="en-GB" sz="2000" dirty="0" smtClean="0"/>
              <a:t> </a:t>
            </a:r>
            <a:r>
              <a:rPr lang="en-GB" sz="2000" dirty="0" err="1" smtClean="0"/>
              <a:t>todos</a:t>
            </a:r>
            <a:r>
              <a:rPr lang="en-GB" sz="2000" dirty="0" smtClean="0"/>
              <a:t> los </a:t>
            </a:r>
            <a:r>
              <a:rPr lang="en-GB" sz="2000" dirty="0" err="1" smtClean="0"/>
              <a:t>días</a:t>
            </a:r>
            <a:r>
              <a:rPr lang="en-GB" sz="2000" dirty="0" smtClean="0"/>
              <a:t>.</a:t>
            </a:r>
          </a:p>
          <a:p>
            <a:pPr marL="514350" indent="-514350">
              <a:buFont typeface="+mj-lt"/>
              <a:buAutoNum type="alphaLcParenR"/>
            </a:pPr>
            <a:r>
              <a:rPr lang="en-GB" sz="2000" dirty="0" smtClean="0"/>
              <a:t>…</a:t>
            </a:r>
            <a:r>
              <a:rPr lang="en-GB" sz="2000" dirty="0" err="1" smtClean="0"/>
              <a:t>voy</a:t>
            </a:r>
            <a:r>
              <a:rPr lang="en-GB" sz="2000" dirty="0" smtClean="0"/>
              <a:t> a </a:t>
            </a:r>
            <a:r>
              <a:rPr lang="en-GB" sz="2000" dirty="0" err="1" smtClean="0"/>
              <a:t>tomar</a:t>
            </a:r>
            <a:r>
              <a:rPr lang="en-GB" sz="2000" dirty="0" smtClean="0"/>
              <a:t> el sol.</a:t>
            </a:r>
          </a:p>
          <a:p>
            <a:pPr marL="514350" indent="-514350">
              <a:buFont typeface="+mj-lt"/>
              <a:buAutoNum type="alphaLcParenR"/>
            </a:pPr>
            <a:r>
              <a:rPr lang="en-GB" sz="2000" dirty="0" smtClean="0"/>
              <a:t>…</a:t>
            </a:r>
            <a:r>
              <a:rPr lang="en-GB" sz="2000" dirty="0" err="1" smtClean="0"/>
              <a:t>hace</a:t>
            </a:r>
            <a:r>
              <a:rPr lang="en-GB" sz="2000" dirty="0" smtClean="0"/>
              <a:t> </a:t>
            </a:r>
            <a:r>
              <a:rPr lang="en-GB" sz="2000" dirty="0" err="1" smtClean="0"/>
              <a:t>calor</a:t>
            </a:r>
            <a:r>
              <a:rPr lang="en-GB" sz="2000" dirty="0" smtClean="0"/>
              <a:t>.</a:t>
            </a:r>
          </a:p>
          <a:p>
            <a:pPr marL="514350" indent="-514350">
              <a:buFont typeface="+mj-lt"/>
              <a:buAutoNum type="alphaLcParenR"/>
            </a:pPr>
            <a:r>
              <a:rPr lang="en-GB" sz="2000" dirty="0" smtClean="0"/>
              <a:t>…</a:t>
            </a:r>
            <a:r>
              <a:rPr lang="en-GB" sz="2000" dirty="0" err="1" smtClean="0"/>
              <a:t>vamos</a:t>
            </a:r>
            <a:r>
              <a:rPr lang="en-GB" sz="2000" dirty="0" smtClean="0"/>
              <a:t> </a:t>
            </a:r>
            <a:r>
              <a:rPr lang="en-GB" sz="2000" dirty="0" err="1" smtClean="0"/>
              <a:t>hacer</a:t>
            </a:r>
            <a:r>
              <a:rPr lang="en-GB" sz="2000" dirty="0" smtClean="0"/>
              <a:t> un </a:t>
            </a:r>
            <a:r>
              <a:rPr lang="en-GB" sz="2000" dirty="0" err="1" smtClean="0"/>
              <a:t>muñeco</a:t>
            </a:r>
            <a:r>
              <a:rPr lang="en-GB" sz="2000" dirty="0" smtClean="0"/>
              <a:t> de </a:t>
            </a:r>
            <a:r>
              <a:rPr lang="en-GB" sz="2000" dirty="0" err="1" smtClean="0"/>
              <a:t>nieve</a:t>
            </a:r>
            <a:r>
              <a:rPr lang="en-GB" sz="2000" dirty="0" smtClean="0"/>
              <a:t>.</a:t>
            </a:r>
            <a:endParaRPr lang="en-US" sz="2000" dirty="0"/>
          </a:p>
        </p:txBody>
      </p:sp>
      <p:pic>
        <p:nvPicPr>
          <p:cNvPr id="8195" name="Picture 3" descr="D:\Documents and Settings\Ina.SN101063640308\My Documents\Downloads\MC900303521.WMF"/>
          <p:cNvPicPr>
            <a:picLocks noChangeAspect="1" noChangeArrowheads="1"/>
          </p:cNvPicPr>
          <p:nvPr/>
        </p:nvPicPr>
        <p:blipFill>
          <a:blip r:embed="rId2" cstate="print"/>
          <a:srcRect/>
          <a:stretch>
            <a:fillRect/>
          </a:stretch>
        </p:blipFill>
        <p:spPr bwMode="auto">
          <a:xfrm>
            <a:off x="7092280" y="4653136"/>
            <a:ext cx="1400175" cy="1800225"/>
          </a:xfrm>
          <a:prstGeom prst="rect">
            <a:avLst/>
          </a:prstGeom>
          <a:noFill/>
        </p:spPr>
      </p:pic>
      <p:pic>
        <p:nvPicPr>
          <p:cNvPr id="8196" name="Picture 4" descr="D:\Documents and Settings\Ina.SN101063640308\My Documents\Downloads\MC900282950.WMF"/>
          <p:cNvPicPr>
            <a:picLocks noChangeAspect="1" noChangeArrowheads="1"/>
          </p:cNvPicPr>
          <p:nvPr/>
        </p:nvPicPr>
        <p:blipFill>
          <a:blip r:embed="rId3" cstate="print"/>
          <a:srcRect/>
          <a:stretch>
            <a:fillRect/>
          </a:stretch>
        </p:blipFill>
        <p:spPr bwMode="auto">
          <a:xfrm>
            <a:off x="3275856" y="4941168"/>
            <a:ext cx="1738313" cy="1814513"/>
          </a:xfrm>
          <a:prstGeom prst="rect">
            <a:avLst/>
          </a:prstGeom>
          <a:noFill/>
        </p:spPr>
      </p:pic>
      <p:pic>
        <p:nvPicPr>
          <p:cNvPr id="8197" name="Picture 5" descr="D:\Documents and Settings\Ina.SN101063640308\My Documents\Downloads\MC900445444.WMF"/>
          <p:cNvPicPr>
            <a:picLocks noChangeAspect="1" noChangeArrowheads="1"/>
          </p:cNvPicPr>
          <p:nvPr/>
        </p:nvPicPr>
        <p:blipFill>
          <a:blip r:embed="rId4" cstate="print"/>
          <a:srcRect/>
          <a:stretch>
            <a:fillRect/>
          </a:stretch>
        </p:blipFill>
        <p:spPr bwMode="auto">
          <a:xfrm>
            <a:off x="3275856" y="2996952"/>
            <a:ext cx="1019175" cy="1031875"/>
          </a:xfrm>
          <a:prstGeom prst="rect">
            <a:avLst/>
          </a:prstGeom>
          <a:noFill/>
        </p:spPr>
      </p:pic>
      <p:pic>
        <p:nvPicPr>
          <p:cNvPr id="8198" name="Picture 6" descr="D:\Documents and Settings\Ina.SN101063640308\My Documents\Downloads\MC900445440.WMF"/>
          <p:cNvPicPr>
            <a:picLocks noChangeAspect="1" noChangeArrowheads="1"/>
          </p:cNvPicPr>
          <p:nvPr/>
        </p:nvPicPr>
        <p:blipFill>
          <a:blip r:embed="rId5" cstate="print"/>
          <a:srcRect/>
          <a:stretch>
            <a:fillRect/>
          </a:stretch>
        </p:blipFill>
        <p:spPr bwMode="auto">
          <a:xfrm>
            <a:off x="5292080" y="5301208"/>
            <a:ext cx="1247775" cy="1030287"/>
          </a:xfrm>
          <a:prstGeom prst="rect">
            <a:avLst/>
          </a:prstGeom>
          <a:noFill/>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GB" sz="2700" b="1" u="sng" dirty="0" smtClean="0">
                <a:latin typeface="Calibri" pitchFamily="34" charset="0"/>
                <a:cs typeface="Calibri" pitchFamily="34" charset="0"/>
              </a:rPr>
              <a:t/>
            </a:r>
            <a:br>
              <a:rPr lang="en-GB" sz="2700" b="1" u="sng" dirty="0" smtClean="0">
                <a:latin typeface="Calibri" pitchFamily="34" charset="0"/>
                <a:cs typeface="Calibri" pitchFamily="34" charset="0"/>
              </a:rPr>
            </a:br>
            <a:r>
              <a:rPr lang="en-GB" sz="2700" b="1" u="sng" dirty="0" smtClean="0">
                <a:latin typeface="Calibri" pitchFamily="34" charset="0"/>
                <a:cs typeface="Calibri" pitchFamily="34" charset="0"/>
              </a:rPr>
              <a:t/>
            </a:r>
            <a:br>
              <a:rPr lang="en-GB" sz="2700" b="1" u="sng" dirty="0" smtClean="0">
                <a:latin typeface="Calibri" pitchFamily="34" charset="0"/>
                <a:cs typeface="Calibri" pitchFamily="34" charset="0"/>
              </a:rPr>
            </a:br>
            <a:r>
              <a:rPr lang="en-GB" sz="2700" b="1" u="sng" dirty="0" smtClean="0">
                <a:latin typeface="Calibri" pitchFamily="34" charset="0"/>
                <a:cs typeface="Calibri" pitchFamily="34" charset="0"/>
              </a:rPr>
              <a:t>ACTIVIDAD 8. TOMANDO TAPAS.</a:t>
            </a:r>
            <a:br>
              <a:rPr lang="en-GB" sz="2700" b="1" u="sng" dirty="0" smtClean="0">
                <a:latin typeface="Calibri" pitchFamily="34" charset="0"/>
                <a:cs typeface="Calibri" pitchFamily="34" charset="0"/>
              </a:rPr>
            </a:br>
            <a:r>
              <a:rPr lang="en-GB" sz="2700" b="1" u="sng" dirty="0" smtClean="0">
                <a:latin typeface="Calibri" pitchFamily="34" charset="0"/>
                <a:cs typeface="Calibri" pitchFamily="34" charset="0"/>
              </a:rPr>
              <a:t/>
            </a:r>
            <a:br>
              <a:rPr lang="en-GB" sz="2700" b="1" u="sng" dirty="0" smtClean="0">
                <a:latin typeface="Calibri" pitchFamily="34" charset="0"/>
                <a:cs typeface="Calibri" pitchFamily="34" charset="0"/>
              </a:rPr>
            </a:br>
            <a:r>
              <a:rPr lang="en-GB" sz="2400" b="1" dirty="0" smtClean="0">
                <a:latin typeface="Calibri" pitchFamily="34" charset="0"/>
                <a:cs typeface="Calibri" pitchFamily="34" charset="0"/>
              </a:rPr>
              <a:t>Work with your partner to put this list of food and drink into the following categories: (A) STARTERS; (B) MAIN COURSES; (C) DESSERTS; and (E) DRINKS.</a:t>
            </a:r>
            <a:r>
              <a:rPr lang="en-GB" b="1" u="sng" dirty="0" smtClean="0">
                <a:latin typeface="Calibri" pitchFamily="34" charset="0"/>
                <a:cs typeface="Calibri" pitchFamily="34" charset="0"/>
              </a:rPr>
              <a:t/>
            </a:r>
            <a:br>
              <a:rPr lang="en-GB" b="1" u="sng" dirty="0" smtClean="0">
                <a:latin typeface="Calibri" pitchFamily="34" charset="0"/>
                <a:cs typeface="Calibri" pitchFamily="34" charset="0"/>
              </a:rPr>
            </a:br>
            <a:endParaRPr lang="en-US" dirty="0"/>
          </a:p>
        </p:txBody>
      </p:sp>
      <p:sp>
        <p:nvSpPr>
          <p:cNvPr id="3" name="Content Placeholder 2"/>
          <p:cNvSpPr>
            <a:spLocks noGrp="1"/>
          </p:cNvSpPr>
          <p:nvPr>
            <p:ph sz="half" idx="1"/>
          </p:nvPr>
        </p:nvSpPr>
        <p:spPr>
          <a:xfrm>
            <a:off x="457200" y="1844824"/>
            <a:ext cx="4038600" cy="4281339"/>
          </a:xfrm>
        </p:spPr>
        <p:txBody>
          <a:bodyPr>
            <a:noAutofit/>
          </a:bodyPr>
          <a:lstStyle/>
          <a:p>
            <a:pPr marL="457200" indent="-457200">
              <a:buFont typeface="Wingdings" pitchFamily="2" charset="2"/>
              <a:buChar char="v"/>
            </a:pPr>
            <a:r>
              <a:rPr lang="en-GB" sz="1600" dirty="0" err="1" smtClean="0">
                <a:latin typeface="Calibri" pitchFamily="34" charset="0"/>
                <a:cs typeface="Calibri" pitchFamily="34" charset="0"/>
              </a:rPr>
              <a:t>Gazpacho</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andaluz</a:t>
            </a:r>
            <a:endParaRPr lang="en-GB" sz="1600" dirty="0" smtClean="0">
              <a:latin typeface="Calibri" pitchFamily="34" charset="0"/>
              <a:cs typeface="Calibri" pitchFamily="34" charset="0"/>
            </a:endParaRPr>
          </a:p>
          <a:p>
            <a:pPr marL="457200" indent="-457200">
              <a:buFont typeface="Wingdings" pitchFamily="2" charset="2"/>
              <a:buChar char="v"/>
            </a:pPr>
            <a:r>
              <a:rPr lang="en-GB" sz="1600" dirty="0" err="1" smtClean="0">
                <a:latin typeface="Calibri" pitchFamily="34" charset="0"/>
                <a:cs typeface="Calibri" pitchFamily="34" charset="0"/>
              </a:rPr>
              <a:t>Tarta</a:t>
            </a:r>
            <a:r>
              <a:rPr lang="en-GB" sz="1600" dirty="0" smtClean="0">
                <a:latin typeface="Calibri" pitchFamily="34" charset="0"/>
                <a:cs typeface="Calibri" pitchFamily="34" charset="0"/>
              </a:rPr>
              <a:t> de </a:t>
            </a:r>
            <a:r>
              <a:rPr lang="en-GB" sz="1600" dirty="0" err="1" smtClean="0">
                <a:latin typeface="Calibri" pitchFamily="34" charset="0"/>
                <a:cs typeface="Calibri" pitchFamily="34" charset="0"/>
              </a:rPr>
              <a:t>queso</a:t>
            </a:r>
            <a:endParaRPr lang="en-GB" sz="1600" dirty="0" smtClean="0">
              <a:latin typeface="Calibri" pitchFamily="34" charset="0"/>
              <a:cs typeface="Calibri" pitchFamily="34" charset="0"/>
            </a:endParaRPr>
          </a:p>
          <a:p>
            <a:pPr marL="457200" indent="-457200">
              <a:buFont typeface="Wingdings" pitchFamily="2" charset="2"/>
              <a:buChar char="v"/>
            </a:pPr>
            <a:r>
              <a:rPr lang="en-GB" sz="1600" dirty="0" err="1" smtClean="0">
                <a:latin typeface="Calibri" pitchFamily="34" charset="0"/>
                <a:cs typeface="Calibri" pitchFamily="34" charset="0"/>
              </a:rPr>
              <a:t>Cerveza</a:t>
            </a:r>
            <a:endParaRPr lang="en-GB" sz="1600" dirty="0" smtClean="0">
              <a:latin typeface="Calibri" pitchFamily="34" charset="0"/>
              <a:cs typeface="Calibri" pitchFamily="34" charset="0"/>
            </a:endParaRPr>
          </a:p>
          <a:p>
            <a:pPr marL="457200" indent="-457200">
              <a:buFont typeface="Wingdings" pitchFamily="2" charset="2"/>
              <a:buChar char="v"/>
            </a:pPr>
            <a:r>
              <a:rPr lang="en-GB" sz="1600" dirty="0" smtClean="0">
                <a:latin typeface="Calibri" pitchFamily="34" charset="0"/>
                <a:cs typeface="Calibri" pitchFamily="34" charset="0"/>
              </a:rPr>
              <a:t>Flan</a:t>
            </a:r>
          </a:p>
          <a:p>
            <a:pPr marL="457200" indent="-457200">
              <a:buFont typeface="Wingdings" pitchFamily="2" charset="2"/>
              <a:buChar char="v"/>
            </a:pPr>
            <a:r>
              <a:rPr lang="en-GB" sz="1600" dirty="0" err="1" smtClean="0">
                <a:latin typeface="Calibri" pitchFamily="34" charset="0"/>
                <a:cs typeface="Calibri" pitchFamily="34" charset="0"/>
              </a:rPr>
              <a:t>Helados</a:t>
            </a:r>
            <a:endParaRPr lang="en-GB" sz="1600" dirty="0" smtClean="0">
              <a:latin typeface="Calibri" pitchFamily="34" charset="0"/>
              <a:cs typeface="Calibri" pitchFamily="34" charset="0"/>
            </a:endParaRPr>
          </a:p>
          <a:p>
            <a:pPr marL="457200" indent="-457200">
              <a:buFont typeface="Wingdings" pitchFamily="2" charset="2"/>
              <a:buChar char="v"/>
            </a:pPr>
            <a:r>
              <a:rPr lang="en-GB" sz="1600" dirty="0" smtClean="0">
                <a:latin typeface="Calibri" pitchFamily="34" charset="0"/>
                <a:cs typeface="Calibri" pitchFamily="34" charset="0"/>
              </a:rPr>
              <a:t>Paella</a:t>
            </a:r>
          </a:p>
          <a:p>
            <a:pPr marL="457200" indent="-457200">
              <a:buFont typeface="Wingdings" pitchFamily="2" charset="2"/>
              <a:buChar char="v"/>
            </a:pPr>
            <a:r>
              <a:rPr lang="en-GB" sz="1600" dirty="0" err="1" smtClean="0">
                <a:latin typeface="Calibri" pitchFamily="34" charset="0"/>
                <a:cs typeface="Calibri" pitchFamily="34" charset="0"/>
              </a:rPr>
              <a:t>Fanta</a:t>
            </a:r>
            <a:endParaRPr lang="en-GB" sz="1600" dirty="0" smtClean="0">
              <a:latin typeface="Calibri" pitchFamily="34" charset="0"/>
              <a:cs typeface="Calibri" pitchFamily="34" charset="0"/>
            </a:endParaRPr>
          </a:p>
          <a:p>
            <a:pPr marL="457200" indent="-457200">
              <a:buFont typeface="Wingdings" pitchFamily="2" charset="2"/>
              <a:buChar char="v"/>
            </a:pPr>
            <a:r>
              <a:rPr lang="en-GB" sz="1600" dirty="0" err="1" smtClean="0">
                <a:latin typeface="Calibri" pitchFamily="34" charset="0"/>
                <a:cs typeface="Calibri" pitchFamily="34" charset="0"/>
              </a:rPr>
              <a:t>Chuleta</a:t>
            </a:r>
            <a:endParaRPr lang="en-GB" sz="1600" dirty="0" smtClean="0">
              <a:latin typeface="Calibri" pitchFamily="34" charset="0"/>
              <a:cs typeface="Calibri" pitchFamily="34" charset="0"/>
            </a:endParaRPr>
          </a:p>
          <a:p>
            <a:pPr marL="457200" indent="-457200">
              <a:buFont typeface="Wingdings" pitchFamily="2" charset="2"/>
              <a:buChar char="v"/>
            </a:pPr>
            <a:r>
              <a:rPr lang="en-GB" sz="1600" dirty="0" err="1" smtClean="0">
                <a:latin typeface="Calibri" pitchFamily="34" charset="0"/>
                <a:cs typeface="Calibri" pitchFamily="34" charset="0"/>
              </a:rPr>
              <a:t>Calamares</a:t>
            </a:r>
            <a:endParaRPr lang="en-GB" sz="1600" dirty="0" smtClean="0">
              <a:latin typeface="Calibri" pitchFamily="34" charset="0"/>
              <a:cs typeface="Calibri" pitchFamily="34" charset="0"/>
            </a:endParaRPr>
          </a:p>
          <a:p>
            <a:pPr marL="457200" indent="-457200">
              <a:buFont typeface="Wingdings" pitchFamily="2" charset="2"/>
              <a:buChar char="v"/>
            </a:pPr>
            <a:r>
              <a:rPr lang="en-GB" sz="1600" dirty="0" smtClean="0">
                <a:latin typeface="Calibri" pitchFamily="34" charset="0"/>
                <a:cs typeface="Calibri" pitchFamily="34" charset="0"/>
              </a:rPr>
              <a:t>Tortilla </a:t>
            </a:r>
            <a:r>
              <a:rPr lang="en-GB" sz="1600" dirty="0" err="1" smtClean="0">
                <a:latin typeface="Calibri" pitchFamily="34" charset="0"/>
                <a:cs typeface="Calibri" pitchFamily="34" charset="0"/>
              </a:rPr>
              <a:t>española</a:t>
            </a:r>
            <a:endParaRPr lang="en-GB" sz="1600" dirty="0" smtClean="0">
              <a:latin typeface="Calibri" pitchFamily="34" charset="0"/>
              <a:cs typeface="Calibri" pitchFamily="34" charset="0"/>
            </a:endParaRPr>
          </a:p>
          <a:p>
            <a:pPr marL="457200" indent="-457200">
              <a:buFont typeface="Wingdings" pitchFamily="2" charset="2"/>
              <a:buChar char="v"/>
            </a:pPr>
            <a:r>
              <a:rPr lang="en-GB" sz="1600" dirty="0" err="1" smtClean="0">
                <a:latin typeface="Calibri" pitchFamily="34" charset="0"/>
                <a:cs typeface="Calibri" pitchFamily="34" charset="0"/>
              </a:rPr>
              <a:t>Jamón</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serrano</a:t>
            </a:r>
            <a:endParaRPr lang="en-GB" sz="1600" dirty="0" smtClean="0">
              <a:latin typeface="Calibri" pitchFamily="34" charset="0"/>
              <a:cs typeface="Calibri" pitchFamily="34" charset="0"/>
            </a:endParaRPr>
          </a:p>
          <a:p>
            <a:pPr marL="457200" indent="-457200">
              <a:buFont typeface="Wingdings" pitchFamily="2" charset="2"/>
              <a:buChar char="v"/>
            </a:pPr>
            <a:r>
              <a:rPr lang="en-GB" sz="1600" dirty="0" err="1" smtClean="0">
                <a:latin typeface="Calibri" pitchFamily="34" charset="0"/>
                <a:cs typeface="Calibri" pitchFamily="34" charset="0"/>
              </a:rPr>
              <a:t>Albóndigas</a:t>
            </a:r>
            <a:endParaRPr lang="en-GB" sz="1600" dirty="0" smtClean="0">
              <a:latin typeface="Calibri" pitchFamily="34" charset="0"/>
              <a:cs typeface="Calibri" pitchFamily="34" charset="0"/>
            </a:endParaRPr>
          </a:p>
          <a:p>
            <a:pPr marL="457200" indent="-457200">
              <a:buFont typeface="Wingdings" pitchFamily="2" charset="2"/>
              <a:buChar char="v"/>
            </a:pPr>
            <a:r>
              <a:rPr lang="en-GB" sz="1600" dirty="0" err="1" smtClean="0">
                <a:latin typeface="Calibri" pitchFamily="34" charset="0"/>
                <a:cs typeface="Calibri" pitchFamily="34" charset="0"/>
              </a:rPr>
              <a:t>Bistec</a:t>
            </a:r>
            <a:endParaRPr lang="en-GB" sz="1600" dirty="0" smtClean="0">
              <a:latin typeface="Calibri" pitchFamily="34" charset="0"/>
              <a:cs typeface="Calibri" pitchFamily="34" charset="0"/>
            </a:endParaRPr>
          </a:p>
          <a:p>
            <a:pPr marL="457200" indent="-457200">
              <a:buFont typeface="Wingdings" pitchFamily="2" charset="2"/>
              <a:buChar char="v"/>
            </a:pPr>
            <a:r>
              <a:rPr lang="en-GB" sz="1600" dirty="0" err="1" smtClean="0">
                <a:latin typeface="Calibri" pitchFamily="34" charset="0"/>
                <a:cs typeface="Calibri" pitchFamily="34" charset="0"/>
              </a:rPr>
              <a:t>Champiñones</a:t>
            </a:r>
            <a:r>
              <a:rPr lang="en-GB" sz="1600" dirty="0" smtClean="0">
                <a:latin typeface="Calibri" pitchFamily="34" charset="0"/>
                <a:cs typeface="Calibri" pitchFamily="34" charset="0"/>
              </a:rPr>
              <a:t> al </a:t>
            </a:r>
            <a:r>
              <a:rPr lang="en-GB" sz="1600" dirty="0" err="1" smtClean="0">
                <a:latin typeface="Calibri" pitchFamily="34" charset="0"/>
                <a:cs typeface="Calibri" pitchFamily="34" charset="0"/>
              </a:rPr>
              <a:t>ajillo</a:t>
            </a:r>
            <a:endParaRPr lang="en-GB" sz="1600" dirty="0" smtClean="0">
              <a:latin typeface="Calibri" pitchFamily="34" charset="0"/>
              <a:cs typeface="Calibri" pitchFamily="34" charset="0"/>
            </a:endParaRPr>
          </a:p>
          <a:p>
            <a:pPr marL="457200" indent="-457200">
              <a:buAutoNum type="arabicPeriod"/>
            </a:pPr>
            <a:endParaRPr lang="en-GB" sz="1600" dirty="0" smtClean="0">
              <a:latin typeface="Calibri" pitchFamily="34" charset="0"/>
              <a:cs typeface="Calibri" pitchFamily="34" charset="0"/>
            </a:endParaRPr>
          </a:p>
          <a:p>
            <a:pPr marL="457200" indent="-457200" algn="ctr">
              <a:buAutoNum type="arabicPeriod"/>
            </a:pPr>
            <a:endParaRPr lang="en-GB" sz="2400" dirty="0" smtClean="0">
              <a:latin typeface="Calibri" pitchFamily="34" charset="0"/>
              <a:cs typeface="Calibri" pitchFamily="34" charset="0"/>
            </a:endParaRPr>
          </a:p>
          <a:p>
            <a:pPr algn="ctr">
              <a:buNone/>
            </a:pPr>
            <a:r>
              <a:rPr lang="en-GB" sz="2400" b="1" dirty="0" smtClean="0">
                <a:latin typeface="Comic Sans MS" pitchFamily="66" charset="0"/>
              </a:rPr>
              <a:t> </a:t>
            </a:r>
            <a:endParaRPr lang="en-GB" sz="2400" dirty="0" smtClean="0">
              <a:latin typeface="Comic Sans MS" pitchFamily="66" charset="0"/>
            </a:endParaRPr>
          </a:p>
          <a:p>
            <a:pPr algn="ctr">
              <a:buNone/>
            </a:pPr>
            <a:endParaRPr lang="en-GB" sz="2400" dirty="0" smtClean="0">
              <a:latin typeface="Comic Sans MS" pitchFamily="66" charset="0"/>
            </a:endParaRPr>
          </a:p>
          <a:p>
            <a:pPr>
              <a:buNone/>
            </a:pPr>
            <a:endParaRPr lang="en-GB" sz="2400" dirty="0" smtClean="0">
              <a:latin typeface="Comic Sans MS" pitchFamily="66" charset="0"/>
            </a:endParaRPr>
          </a:p>
          <a:p>
            <a:pPr>
              <a:buNone/>
            </a:pPr>
            <a:endParaRPr lang="en-GB" sz="2400" dirty="0" smtClean="0">
              <a:latin typeface="Comic Sans MS" pitchFamily="66" charset="0"/>
            </a:endParaRPr>
          </a:p>
          <a:p>
            <a:pPr>
              <a:buNone/>
            </a:pPr>
            <a:endParaRPr lang="en-GB" sz="2400" dirty="0" smtClean="0">
              <a:latin typeface="Comic Sans MS" pitchFamily="66" charset="0"/>
            </a:endParaRPr>
          </a:p>
          <a:p>
            <a:pPr algn="ctr">
              <a:buNone/>
            </a:pPr>
            <a:endParaRPr lang="en-GB" sz="2400" dirty="0" smtClean="0">
              <a:latin typeface="Comic Sans MS" pitchFamily="66" charset="0"/>
            </a:endParaRPr>
          </a:p>
          <a:p>
            <a:pPr>
              <a:buNone/>
            </a:pPr>
            <a:endParaRPr lang="en-GB" dirty="0"/>
          </a:p>
        </p:txBody>
      </p:sp>
      <p:sp>
        <p:nvSpPr>
          <p:cNvPr id="4" name="Content Placeholder 3"/>
          <p:cNvSpPr>
            <a:spLocks noGrp="1"/>
          </p:cNvSpPr>
          <p:nvPr>
            <p:ph sz="half" idx="2"/>
          </p:nvPr>
        </p:nvSpPr>
        <p:spPr>
          <a:xfrm>
            <a:off x="4648200" y="1772816"/>
            <a:ext cx="4038600" cy="4353347"/>
          </a:xfrm>
        </p:spPr>
        <p:txBody>
          <a:bodyPr>
            <a:normAutofit/>
          </a:bodyPr>
          <a:lstStyle/>
          <a:p>
            <a:pPr>
              <a:buFont typeface="Wingdings" pitchFamily="2" charset="2"/>
              <a:buChar char="v"/>
            </a:pPr>
            <a:r>
              <a:rPr lang="en-GB" sz="1600" dirty="0" err="1" smtClean="0"/>
              <a:t>Ensalada</a:t>
            </a:r>
            <a:r>
              <a:rPr lang="en-GB" sz="1600" dirty="0" smtClean="0"/>
              <a:t> </a:t>
            </a:r>
            <a:r>
              <a:rPr lang="en-GB" sz="1600" dirty="0" err="1" smtClean="0"/>
              <a:t>mixta</a:t>
            </a:r>
            <a:endParaRPr lang="en-GB" sz="1600" dirty="0" smtClean="0"/>
          </a:p>
          <a:p>
            <a:pPr>
              <a:buFont typeface="Wingdings" pitchFamily="2" charset="2"/>
              <a:buChar char="v"/>
            </a:pPr>
            <a:r>
              <a:rPr lang="en-GB" sz="1600" dirty="0" err="1" smtClean="0"/>
              <a:t>Espaguetis</a:t>
            </a:r>
            <a:r>
              <a:rPr lang="en-GB" sz="1600" dirty="0" smtClean="0"/>
              <a:t> a la </a:t>
            </a:r>
            <a:r>
              <a:rPr lang="en-GB" sz="1600" dirty="0" err="1" smtClean="0"/>
              <a:t>boloñesa</a:t>
            </a:r>
            <a:endParaRPr lang="en-GB" sz="1600" dirty="0" smtClean="0"/>
          </a:p>
          <a:p>
            <a:pPr>
              <a:buFont typeface="Wingdings" pitchFamily="2" charset="2"/>
              <a:buChar char="v"/>
            </a:pPr>
            <a:r>
              <a:rPr lang="en-GB" sz="1600" dirty="0" err="1" smtClean="0"/>
              <a:t>Lasaña</a:t>
            </a:r>
            <a:r>
              <a:rPr lang="en-GB" sz="1600" dirty="0" smtClean="0"/>
              <a:t> </a:t>
            </a:r>
          </a:p>
          <a:p>
            <a:pPr>
              <a:buFont typeface="Wingdings" pitchFamily="2" charset="2"/>
              <a:buChar char="v"/>
            </a:pPr>
            <a:r>
              <a:rPr lang="en-GB" sz="1600" dirty="0" err="1" smtClean="0"/>
              <a:t>Lechuga</a:t>
            </a:r>
            <a:r>
              <a:rPr lang="en-GB" sz="1600" dirty="0" smtClean="0"/>
              <a:t> con </a:t>
            </a:r>
            <a:r>
              <a:rPr lang="en-GB" sz="1600" dirty="0" err="1" smtClean="0"/>
              <a:t>tomate</a:t>
            </a:r>
            <a:endParaRPr lang="en-GB" sz="1600" dirty="0" smtClean="0"/>
          </a:p>
          <a:p>
            <a:pPr>
              <a:buFont typeface="Wingdings" pitchFamily="2" charset="2"/>
              <a:buChar char="v"/>
            </a:pPr>
            <a:r>
              <a:rPr lang="en-GB" sz="1600" dirty="0" err="1" smtClean="0"/>
              <a:t>Patatas</a:t>
            </a:r>
            <a:r>
              <a:rPr lang="en-GB" sz="1600" dirty="0" smtClean="0"/>
              <a:t> </a:t>
            </a:r>
            <a:r>
              <a:rPr lang="en-GB" sz="1600" dirty="0" err="1" smtClean="0"/>
              <a:t>fritas</a:t>
            </a:r>
            <a:endParaRPr lang="en-GB" sz="1600" dirty="0" smtClean="0"/>
          </a:p>
          <a:p>
            <a:pPr>
              <a:buFont typeface="Wingdings" pitchFamily="2" charset="2"/>
              <a:buChar char="v"/>
            </a:pPr>
            <a:r>
              <a:rPr lang="en-GB" sz="1600" dirty="0" smtClean="0"/>
              <a:t>Agua mineral</a:t>
            </a:r>
          </a:p>
          <a:p>
            <a:pPr>
              <a:buFont typeface="Wingdings" pitchFamily="2" charset="2"/>
              <a:buChar char="v"/>
            </a:pPr>
            <a:r>
              <a:rPr lang="en-GB" sz="1600" dirty="0" smtClean="0"/>
              <a:t>Pimientos</a:t>
            </a:r>
          </a:p>
          <a:p>
            <a:pPr>
              <a:buFont typeface="Wingdings" pitchFamily="2" charset="2"/>
              <a:buChar char="v"/>
            </a:pPr>
            <a:r>
              <a:rPr lang="en-GB" sz="1600" dirty="0" err="1" smtClean="0"/>
              <a:t>Plátanos</a:t>
            </a:r>
            <a:r>
              <a:rPr lang="en-GB" sz="1600" dirty="0" smtClean="0"/>
              <a:t> </a:t>
            </a:r>
            <a:r>
              <a:rPr lang="en-GB" sz="1600" dirty="0" err="1" smtClean="0"/>
              <a:t>flambés</a:t>
            </a:r>
            <a:endParaRPr lang="en-GB" sz="1600" dirty="0" smtClean="0"/>
          </a:p>
          <a:p>
            <a:pPr>
              <a:buFont typeface="Wingdings" pitchFamily="2" charset="2"/>
              <a:buChar char="v"/>
            </a:pPr>
            <a:r>
              <a:rPr lang="en-GB" sz="1600" dirty="0" err="1" smtClean="0"/>
              <a:t>Sardinas</a:t>
            </a:r>
            <a:endParaRPr lang="en-GB" sz="1600" dirty="0" smtClean="0"/>
          </a:p>
          <a:p>
            <a:pPr>
              <a:buFont typeface="Wingdings" pitchFamily="2" charset="2"/>
              <a:buChar char="v"/>
            </a:pPr>
            <a:r>
              <a:rPr lang="en-GB" sz="1600" dirty="0" err="1" smtClean="0"/>
              <a:t>Pollo</a:t>
            </a:r>
            <a:r>
              <a:rPr lang="en-GB" sz="1600" dirty="0" smtClean="0"/>
              <a:t> con </a:t>
            </a:r>
            <a:r>
              <a:rPr lang="en-GB" sz="1600" dirty="0" err="1" smtClean="0"/>
              <a:t>arroz</a:t>
            </a:r>
            <a:endParaRPr lang="en-GB" sz="1600" dirty="0" smtClean="0"/>
          </a:p>
          <a:p>
            <a:pPr>
              <a:buFont typeface="Wingdings" pitchFamily="2" charset="2"/>
              <a:buChar char="v"/>
            </a:pPr>
            <a:r>
              <a:rPr lang="en-GB" sz="1600" dirty="0" err="1" smtClean="0"/>
              <a:t>Sopa</a:t>
            </a:r>
            <a:r>
              <a:rPr lang="en-GB" sz="1600" dirty="0" smtClean="0"/>
              <a:t> de </a:t>
            </a:r>
            <a:r>
              <a:rPr lang="en-GB" sz="1600" dirty="0" err="1" smtClean="0"/>
              <a:t>cebolla</a:t>
            </a:r>
            <a:endParaRPr lang="en-GB" sz="1600" dirty="0" smtClean="0"/>
          </a:p>
          <a:p>
            <a:pPr>
              <a:buFont typeface="Wingdings" pitchFamily="2" charset="2"/>
              <a:buChar char="v"/>
            </a:pPr>
            <a:r>
              <a:rPr lang="en-GB" sz="1600" dirty="0" smtClean="0"/>
              <a:t>Agua mineral con gas</a:t>
            </a:r>
          </a:p>
          <a:p>
            <a:pPr>
              <a:buFont typeface="Wingdings" pitchFamily="2" charset="2"/>
              <a:buChar char="v"/>
            </a:pPr>
            <a:r>
              <a:rPr lang="en-GB" sz="1600" dirty="0" err="1" smtClean="0"/>
              <a:t>Tarta</a:t>
            </a:r>
            <a:r>
              <a:rPr lang="en-GB" sz="1600" dirty="0" smtClean="0"/>
              <a:t> de </a:t>
            </a:r>
            <a:r>
              <a:rPr lang="en-GB" sz="1600" dirty="0" err="1" smtClean="0"/>
              <a:t>limón</a:t>
            </a:r>
            <a:endParaRPr lang="en-GB" sz="1600" dirty="0" smtClean="0"/>
          </a:p>
          <a:p>
            <a:pPr>
              <a:buFont typeface="Wingdings" pitchFamily="2" charset="2"/>
              <a:buChar char="v"/>
            </a:pPr>
            <a:r>
              <a:rPr lang="en-GB" sz="1600" dirty="0" err="1" smtClean="0"/>
              <a:t>Lentejas</a:t>
            </a:r>
            <a:r>
              <a:rPr lang="en-GB" sz="1600" dirty="0" smtClean="0"/>
              <a:t> con chorizo</a:t>
            </a:r>
            <a:endParaRPr lang="en-US" sz="1600" dirty="0"/>
          </a:p>
        </p:txBody>
      </p:sp>
      <p:pic>
        <p:nvPicPr>
          <p:cNvPr id="9218" name="Picture 2"/>
          <p:cNvPicPr>
            <a:picLocks noChangeAspect="1" noChangeArrowheads="1"/>
          </p:cNvPicPr>
          <p:nvPr/>
        </p:nvPicPr>
        <p:blipFill>
          <a:blip r:embed="rId2" cstate="print"/>
          <a:srcRect/>
          <a:stretch>
            <a:fillRect/>
          </a:stretch>
        </p:blipFill>
        <p:spPr bwMode="auto">
          <a:xfrm>
            <a:off x="6732240" y="2976700"/>
            <a:ext cx="2232248" cy="1604428"/>
          </a:xfrm>
          <a:prstGeom prst="rect">
            <a:avLst/>
          </a:prstGeom>
          <a:noFill/>
          <a:ln w="9525">
            <a:noFill/>
            <a:miter lim="800000"/>
            <a:headEnd/>
            <a:tailEnd/>
          </a:ln>
          <a:effectLst/>
        </p:spPr>
      </p:pic>
      <p:pic>
        <p:nvPicPr>
          <p:cNvPr id="9219" name="Picture 3"/>
          <p:cNvPicPr>
            <a:picLocks noChangeAspect="1" noChangeArrowheads="1"/>
          </p:cNvPicPr>
          <p:nvPr/>
        </p:nvPicPr>
        <p:blipFill>
          <a:blip r:embed="rId3" cstate="print"/>
          <a:srcRect/>
          <a:stretch>
            <a:fillRect/>
          </a:stretch>
        </p:blipFill>
        <p:spPr bwMode="auto">
          <a:xfrm>
            <a:off x="2267743" y="2486421"/>
            <a:ext cx="2088233" cy="1519238"/>
          </a:xfrm>
          <a:prstGeom prst="rect">
            <a:avLst/>
          </a:prstGeom>
          <a:noFill/>
          <a:ln w="9525">
            <a:noFill/>
            <a:miter lim="800000"/>
            <a:headEnd/>
            <a:tailEnd/>
          </a:ln>
          <a:effectLst/>
        </p:spPr>
      </p:pic>
      <p:pic>
        <p:nvPicPr>
          <p:cNvPr id="9220" name="Picture 4"/>
          <p:cNvPicPr>
            <a:picLocks noChangeAspect="1" noChangeArrowheads="1"/>
          </p:cNvPicPr>
          <p:nvPr/>
        </p:nvPicPr>
        <p:blipFill>
          <a:blip r:embed="rId4" cstate="print"/>
          <a:srcRect/>
          <a:stretch>
            <a:fillRect/>
          </a:stretch>
        </p:blipFill>
        <p:spPr bwMode="auto">
          <a:xfrm>
            <a:off x="6876256" y="5085184"/>
            <a:ext cx="2016224" cy="1511077"/>
          </a:xfrm>
          <a:prstGeom prst="rect">
            <a:avLst/>
          </a:prstGeom>
          <a:noFill/>
          <a:ln w="9525">
            <a:noFill/>
            <a:miter lim="800000"/>
            <a:headEnd/>
            <a:tailEnd/>
          </a:ln>
          <a:effectLst/>
        </p:spPr>
      </p:pic>
      <p:pic>
        <p:nvPicPr>
          <p:cNvPr id="9221" name="Picture 5" descr="D:\Documents and Settings\Ina.SN101063640308\My Documents\Downloads\MC900435203.WMF"/>
          <p:cNvPicPr>
            <a:picLocks noChangeAspect="1" noChangeArrowheads="1"/>
          </p:cNvPicPr>
          <p:nvPr/>
        </p:nvPicPr>
        <p:blipFill>
          <a:blip r:embed="rId5" cstate="print"/>
          <a:srcRect/>
          <a:stretch>
            <a:fillRect/>
          </a:stretch>
        </p:blipFill>
        <p:spPr bwMode="auto">
          <a:xfrm>
            <a:off x="2771800" y="5157192"/>
            <a:ext cx="1841500" cy="1409700"/>
          </a:xfrm>
          <a:prstGeom prst="rect">
            <a:avLst/>
          </a:prstGeom>
          <a:noFill/>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GB" sz="2200" b="1" u="sng" dirty="0" smtClean="0">
                <a:latin typeface="Calibri" pitchFamily="34" charset="0"/>
                <a:cs typeface="Calibri" pitchFamily="34" charset="0"/>
              </a:rPr>
              <a:t/>
            </a:r>
            <a:br>
              <a:rPr lang="en-GB" sz="2200" b="1" u="sng" dirty="0" smtClean="0">
                <a:latin typeface="Calibri" pitchFamily="34" charset="0"/>
                <a:cs typeface="Calibri" pitchFamily="34" charset="0"/>
              </a:rPr>
            </a:br>
            <a:r>
              <a:rPr lang="en-GB" sz="2200" b="1" u="sng" dirty="0" smtClean="0">
                <a:latin typeface="Calibri" pitchFamily="34" charset="0"/>
                <a:cs typeface="Calibri" pitchFamily="34" charset="0"/>
              </a:rPr>
              <a:t>ACTIVIDAD 9. EN EL HOTEL.</a:t>
            </a:r>
            <a:br>
              <a:rPr lang="en-GB" sz="2200" b="1" u="sng" dirty="0" smtClean="0">
                <a:latin typeface="Calibri" pitchFamily="34" charset="0"/>
                <a:cs typeface="Calibri" pitchFamily="34" charset="0"/>
              </a:rPr>
            </a:br>
            <a:r>
              <a:rPr lang="en-GB" sz="2200" b="1" u="sng" dirty="0" smtClean="0">
                <a:latin typeface="Calibri" pitchFamily="34" charset="0"/>
                <a:cs typeface="Calibri" pitchFamily="34" charset="0"/>
              </a:rPr>
              <a:t/>
            </a:r>
            <a:br>
              <a:rPr lang="en-GB" sz="2200" b="1" u="sng" dirty="0" smtClean="0">
                <a:latin typeface="Calibri" pitchFamily="34" charset="0"/>
                <a:cs typeface="Calibri" pitchFamily="34" charset="0"/>
              </a:rPr>
            </a:br>
            <a:r>
              <a:rPr lang="en-GB" sz="2200" b="1" dirty="0" smtClean="0">
                <a:latin typeface="Calibri" pitchFamily="34" charset="0"/>
                <a:cs typeface="Calibri" pitchFamily="34" charset="0"/>
              </a:rPr>
              <a:t>Booking a hotel room. Work with a partner –  what do these words in a Spanish hotel guide mean?</a:t>
            </a:r>
            <a:r>
              <a:rPr lang="en-GB" b="1" u="sng" dirty="0" smtClean="0">
                <a:latin typeface="Calibri" pitchFamily="34" charset="0"/>
                <a:cs typeface="Calibri" pitchFamily="34" charset="0"/>
              </a:rPr>
              <a:t/>
            </a:r>
            <a:br>
              <a:rPr lang="en-GB" b="1" u="sng" dirty="0" smtClean="0">
                <a:latin typeface="Calibri" pitchFamily="34" charset="0"/>
                <a:cs typeface="Calibri" pitchFamily="34" charset="0"/>
              </a:rPr>
            </a:br>
            <a:endParaRPr lang="en-US" dirty="0"/>
          </a:p>
        </p:txBody>
      </p:sp>
      <p:sp>
        <p:nvSpPr>
          <p:cNvPr id="3" name="Content Placeholder 2"/>
          <p:cNvSpPr>
            <a:spLocks noGrp="1"/>
          </p:cNvSpPr>
          <p:nvPr>
            <p:ph idx="1"/>
          </p:nvPr>
        </p:nvSpPr>
        <p:spPr>
          <a:xfrm>
            <a:off x="457200" y="1196752"/>
            <a:ext cx="8229600" cy="4929411"/>
          </a:xfrm>
        </p:spPr>
        <p:txBody>
          <a:bodyPr>
            <a:noAutofit/>
          </a:bodyPr>
          <a:lstStyle/>
          <a:p>
            <a:pPr marL="457200" indent="-457200">
              <a:buAutoNum type="arabicPeriod"/>
            </a:pPr>
            <a:r>
              <a:rPr lang="en-GB" sz="2200" dirty="0" err="1" smtClean="0">
                <a:latin typeface="Calibri" pitchFamily="34" charset="0"/>
                <a:cs typeface="Calibri" pitchFamily="34" charset="0"/>
              </a:rPr>
              <a:t>Ascensor</a:t>
            </a:r>
            <a:endParaRPr lang="en-GB" sz="2200" dirty="0" smtClean="0">
              <a:latin typeface="Calibri" pitchFamily="34" charset="0"/>
              <a:cs typeface="Calibri" pitchFamily="34" charset="0"/>
            </a:endParaRPr>
          </a:p>
          <a:p>
            <a:pPr marL="457200" indent="-457200">
              <a:buAutoNum type="arabicPeriod"/>
            </a:pPr>
            <a:r>
              <a:rPr lang="en-GB" sz="2200" dirty="0" err="1" smtClean="0">
                <a:latin typeface="Calibri" pitchFamily="34" charset="0"/>
                <a:cs typeface="Calibri" pitchFamily="34" charset="0"/>
              </a:rPr>
              <a:t>Piscina</a:t>
            </a:r>
            <a:endParaRPr lang="en-GB" sz="2200" dirty="0" smtClean="0">
              <a:latin typeface="Calibri" pitchFamily="34" charset="0"/>
              <a:cs typeface="Calibri" pitchFamily="34" charset="0"/>
            </a:endParaRPr>
          </a:p>
          <a:p>
            <a:pPr marL="457200" indent="-457200">
              <a:buAutoNum type="arabicPeriod"/>
            </a:pPr>
            <a:r>
              <a:rPr lang="en-GB" sz="2200" dirty="0" err="1" smtClean="0">
                <a:latin typeface="Calibri" pitchFamily="34" charset="0"/>
                <a:cs typeface="Calibri" pitchFamily="34" charset="0"/>
              </a:rPr>
              <a:t>Tienda</a:t>
            </a:r>
            <a:endParaRPr lang="en-GB" sz="2200" dirty="0" smtClean="0">
              <a:latin typeface="Calibri" pitchFamily="34" charset="0"/>
              <a:cs typeface="Calibri" pitchFamily="34" charset="0"/>
            </a:endParaRPr>
          </a:p>
          <a:p>
            <a:pPr marL="457200" indent="-457200">
              <a:buAutoNum type="arabicPeriod"/>
            </a:pPr>
            <a:r>
              <a:rPr lang="en-GB" sz="2200" dirty="0" err="1" smtClean="0">
                <a:latin typeface="Calibri" pitchFamily="34" charset="0"/>
                <a:cs typeface="Calibri" pitchFamily="34" charset="0"/>
              </a:rPr>
              <a:t>Balcón</a:t>
            </a:r>
            <a:endParaRPr lang="en-GB" sz="2200" dirty="0" smtClean="0">
              <a:latin typeface="Calibri" pitchFamily="34" charset="0"/>
              <a:cs typeface="Calibri" pitchFamily="34" charset="0"/>
            </a:endParaRPr>
          </a:p>
          <a:p>
            <a:pPr marL="457200" indent="-457200">
              <a:buAutoNum type="arabicPeriod"/>
            </a:pPr>
            <a:r>
              <a:rPr lang="en-GB" sz="2200" dirty="0" smtClean="0">
                <a:latin typeface="Calibri" pitchFamily="34" charset="0"/>
                <a:cs typeface="Calibri" pitchFamily="34" charset="0"/>
              </a:rPr>
              <a:t>Vistas al mar</a:t>
            </a:r>
          </a:p>
          <a:p>
            <a:pPr marL="457200" indent="-457200">
              <a:buAutoNum type="arabicPeriod"/>
            </a:pPr>
            <a:r>
              <a:rPr lang="en-GB" sz="2200" dirty="0" err="1" smtClean="0">
                <a:latin typeface="Calibri" pitchFamily="34" charset="0"/>
                <a:cs typeface="Calibri" pitchFamily="34" charset="0"/>
              </a:rPr>
              <a:t>Recepción</a:t>
            </a:r>
            <a:endParaRPr lang="en-GB" sz="2200" dirty="0" smtClean="0">
              <a:latin typeface="Calibri" pitchFamily="34" charset="0"/>
              <a:cs typeface="Calibri" pitchFamily="34" charset="0"/>
            </a:endParaRPr>
          </a:p>
          <a:p>
            <a:pPr marL="457200" indent="-457200">
              <a:buAutoNum type="arabicPeriod"/>
            </a:pPr>
            <a:r>
              <a:rPr lang="en-GB" sz="2200" dirty="0" err="1" smtClean="0">
                <a:latin typeface="Calibri" pitchFamily="34" charset="0"/>
                <a:cs typeface="Calibri" pitchFamily="34" charset="0"/>
              </a:rPr>
              <a:t>Ducha</a:t>
            </a:r>
            <a:endParaRPr lang="en-GB" sz="2200" dirty="0" smtClean="0">
              <a:latin typeface="Calibri" pitchFamily="34" charset="0"/>
              <a:cs typeface="Calibri" pitchFamily="34" charset="0"/>
            </a:endParaRPr>
          </a:p>
          <a:p>
            <a:pPr marL="457200" indent="-457200">
              <a:buAutoNum type="arabicPeriod"/>
            </a:pPr>
            <a:r>
              <a:rPr lang="en-GB" sz="2200" dirty="0" err="1" smtClean="0">
                <a:latin typeface="Calibri" pitchFamily="34" charset="0"/>
                <a:cs typeface="Calibri" pitchFamily="34" charset="0"/>
              </a:rPr>
              <a:t>Polideportivo</a:t>
            </a:r>
            <a:endParaRPr lang="en-GB" sz="2200" dirty="0" smtClean="0">
              <a:latin typeface="Calibri" pitchFamily="34" charset="0"/>
              <a:cs typeface="Calibri" pitchFamily="34" charset="0"/>
            </a:endParaRPr>
          </a:p>
          <a:p>
            <a:pPr marL="457200" indent="-457200">
              <a:buAutoNum type="arabicPeriod"/>
            </a:pPr>
            <a:r>
              <a:rPr lang="en-GB" sz="2200" dirty="0" smtClean="0">
                <a:latin typeface="Calibri" pitchFamily="34" charset="0"/>
                <a:cs typeface="Calibri" pitchFamily="34" charset="0"/>
              </a:rPr>
              <a:t>Patio </a:t>
            </a:r>
            <a:r>
              <a:rPr lang="en-GB" sz="2200" dirty="0" err="1" smtClean="0">
                <a:latin typeface="Calibri" pitchFamily="34" charset="0"/>
                <a:cs typeface="Calibri" pitchFamily="34" charset="0"/>
              </a:rPr>
              <a:t>para</a:t>
            </a:r>
            <a:r>
              <a:rPr lang="en-GB" sz="2200" dirty="0" smtClean="0">
                <a:latin typeface="Calibri" pitchFamily="34" charset="0"/>
                <a:cs typeface="Calibri" pitchFamily="34" charset="0"/>
              </a:rPr>
              <a:t> </a:t>
            </a:r>
            <a:r>
              <a:rPr lang="en-GB" sz="2200" dirty="0" err="1" smtClean="0">
                <a:latin typeface="Calibri" pitchFamily="34" charset="0"/>
                <a:cs typeface="Calibri" pitchFamily="34" charset="0"/>
              </a:rPr>
              <a:t>niños</a:t>
            </a:r>
            <a:endParaRPr lang="en-GB" sz="2200" dirty="0" smtClean="0">
              <a:latin typeface="Calibri" pitchFamily="34" charset="0"/>
              <a:cs typeface="Calibri" pitchFamily="34" charset="0"/>
            </a:endParaRPr>
          </a:p>
          <a:p>
            <a:pPr marL="457200" indent="-457200">
              <a:buAutoNum type="arabicPeriod"/>
            </a:pPr>
            <a:r>
              <a:rPr lang="en-GB" sz="2200" dirty="0" err="1" smtClean="0">
                <a:latin typeface="Calibri" pitchFamily="34" charset="0"/>
                <a:cs typeface="Calibri" pitchFamily="34" charset="0"/>
              </a:rPr>
              <a:t>Cambio</a:t>
            </a:r>
            <a:endParaRPr lang="en-GB" sz="2200" dirty="0" smtClean="0">
              <a:latin typeface="Calibri" pitchFamily="34" charset="0"/>
              <a:cs typeface="Calibri" pitchFamily="34" charset="0"/>
            </a:endParaRPr>
          </a:p>
          <a:p>
            <a:pPr marL="457200" indent="-457200">
              <a:buAutoNum type="arabicPeriod"/>
            </a:pPr>
            <a:r>
              <a:rPr lang="en-GB" sz="2200" dirty="0" err="1" smtClean="0">
                <a:latin typeface="Calibri" pitchFamily="34" charset="0"/>
                <a:cs typeface="Calibri" pitchFamily="34" charset="0"/>
              </a:rPr>
              <a:t>Discoteca</a:t>
            </a:r>
            <a:endParaRPr lang="en-GB" sz="2200" dirty="0" smtClean="0">
              <a:latin typeface="Calibri" pitchFamily="34" charset="0"/>
              <a:cs typeface="Calibri" pitchFamily="34" charset="0"/>
            </a:endParaRPr>
          </a:p>
          <a:p>
            <a:pPr marL="457200" indent="-457200">
              <a:buAutoNum type="arabicPeriod"/>
            </a:pPr>
            <a:r>
              <a:rPr lang="en-GB" sz="2200" dirty="0" err="1" smtClean="0">
                <a:latin typeface="Calibri" pitchFamily="34" charset="0"/>
                <a:cs typeface="Calibri" pitchFamily="34" charset="0"/>
              </a:rPr>
              <a:t>Televisor</a:t>
            </a:r>
            <a:endParaRPr lang="en-GB" sz="2200" dirty="0" smtClean="0">
              <a:latin typeface="Calibri" pitchFamily="34" charset="0"/>
              <a:cs typeface="Calibri" pitchFamily="34" charset="0"/>
            </a:endParaRPr>
          </a:p>
          <a:p>
            <a:pPr marL="457200" indent="-457200">
              <a:buAutoNum type="arabicPeriod"/>
            </a:pPr>
            <a:r>
              <a:rPr lang="en-GB" sz="2200" dirty="0" err="1" smtClean="0">
                <a:latin typeface="Calibri" pitchFamily="34" charset="0"/>
                <a:cs typeface="Calibri" pitchFamily="34" charset="0"/>
              </a:rPr>
              <a:t>Aparcamiento</a:t>
            </a:r>
            <a:endParaRPr lang="en-GB" sz="2200" dirty="0" smtClean="0">
              <a:latin typeface="Calibri" pitchFamily="34" charset="0"/>
              <a:cs typeface="Calibri" pitchFamily="34" charset="0"/>
            </a:endParaRPr>
          </a:p>
          <a:p>
            <a:pPr marL="457200" indent="-457200">
              <a:buAutoNum type="arabicPeriod"/>
            </a:pPr>
            <a:r>
              <a:rPr lang="en-GB" sz="2200" dirty="0" err="1" smtClean="0">
                <a:latin typeface="Calibri" pitchFamily="34" charset="0"/>
                <a:cs typeface="Calibri" pitchFamily="34" charset="0"/>
              </a:rPr>
              <a:t>Restaurante</a:t>
            </a:r>
            <a:r>
              <a:rPr lang="en-GB" sz="2200" dirty="0" smtClean="0">
                <a:latin typeface="Calibri" pitchFamily="34" charset="0"/>
                <a:cs typeface="Calibri" pitchFamily="34" charset="0"/>
              </a:rPr>
              <a:t> chino</a:t>
            </a:r>
          </a:p>
          <a:p>
            <a:pPr marL="457200" indent="-457200">
              <a:buAutoNum type="arabicPeriod"/>
            </a:pPr>
            <a:endParaRPr lang="en-GB" sz="1800" dirty="0" smtClean="0">
              <a:latin typeface="Calibri" pitchFamily="34" charset="0"/>
              <a:cs typeface="Calibri" pitchFamily="34" charset="0"/>
            </a:endParaRPr>
          </a:p>
          <a:p>
            <a:pPr marL="457200" indent="-457200" algn="ctr">
              <a:buAutoNum type="arabicPeriod"/>
            </a:pPr>
            <a:endParaRPr lang="en-GB" sz="2400" dirty="0" smtClean="0">
              <a:latin typeface="Calibri" pitchFamily="34" charset="0"/>
              <a:cs typeface="Calibri" pitchFamily="34" charset="0"/>
            </a:endParaRPr>
          </a:p>
          <a:p>
            <a:pPr algn="ctr">
              <a:buNone/>
            </a:pPr>
            <a:r>
              <a:rPr lang="en-GB" sz="2400" b="1" dirty="0" smtClean="0">
                <a:latin typeface="Comic Sans MS" pitchFamily="66" charset="0"/>
              </a:rPr>
              <a:t> </a:t>
            </a:r>
            <a:endParaRPr lang="en-GB" sz="2400" dirty="0" smtClean="0">
              <a:latin typeface="Comic Sans MS" pitchFamily="66" charset="0"/>
            </a:endParaRPr>
          </a:p>
          <a:p>
            <a:pPr algn="ctr">
              <a:buNone/>
            </a:pPr>
            <a:endParaRPr lang="en-GB" sz="2400" dirty="0" smtClean="0">
              <a:latin typeface="Comic Sans MS" pitchFamily="66" charset="0"/>
            </a:endParaRPr>
          </a:p>
          <a:p>
            <a:pPr>
              <a:buNone/>
            </a:pPr>
            <a:endParaRPr lang="en-GB" sz="2400" dirty="0" smtClean="0">
              <a:latin typeface="Comic Sans MS" pitchFamily="66" charset="0"/>
            </a:endParaRPr>
          </a:p>
          <a:p>
            <a:pPr>
              <a:buNone/>
            </a:pPr>
            <a:endParaRPr lang="en-GB" sz="2400" dirty="0" smtClean="0">
              <a:latin typeface="Comic Sans MS" pitchFamily="66" charset="0"/>
            </a:endParaRPr>
          </a:p>
          <a:p>
            <a:pPr>
              <a:buNone/>
            </a:pPr>
            <a:endParaRPr lang="en-GB" sz="2400" dirty="0" smtClean="0">
              <a:latin typeface="Comic Sans MS" pitchFamily="66" charset="0"/>
            </a:endParaRPr>
          </a:p>
          <a:p>
            <a:pPr algn="ctr">
              <a:buNone/>
            </a:pPr>
            <a:endParaRPr lang="en-GB" sz="2400" dirty="0" smtClean="0">
              <a:latin typeface="Comic Sans MS" pitchFamily="66" charset="0"/>
            </a:endParaRPr>
          </a:p>
          <a:p>
            <a:pPr>
              <a:buNone/>
            </a:pPr>
            <a:endParaRPr lang="en-GB" dirty="0"/>
          </a:p>
        </p:txBody>
      </p:sp>
      <p:pic>
        <p:nvPicPr>
          <p:cNvPr id="10242" name="Picture 2"/>
          <p:cNvPicPr>
            <a:picLocks noChangeAspect="1" noChangeArrowheads="1"/>
          </p:cNvPicPr>
          <p:nvPr/>
        </p:nvPicPr>
        <p:blipFill>
          <a:blip r:embed="rId2" cstate="print"/>
          <a:srcRect/>
          <a:stretch>
            <a:fillRect/>
          </a:stretch>
        </p:blipFill>
        <p:spPr bwMode="auto">
          <a:xfrm>
            <a:off x="5508104" y="1772816"/>
            <a:ext cx="2376264" cy="1581701"/>
          </a:xfrm>
          <a:prstGeom prst="rect">
            <a:avLst/>
          </a:prstGeom>
          <a:noFill/>
          <a:ln w="9525">
            <a:noFill/>
            <a:miter lim="800000"/>
            <a:headEnd/>
            <a:tailEnd/>
          </a:ln>
          <a:effectLst/>
        </p:spPr>
      </p:pic>
      <p:pic>
        <p:nvPicPr>
          <p:cNvPr id="10243" name="Picture 3" descr="D:\Documents and Settings\Ina.SN101063640308\My Documents\Downloads\MC900383426.WMF"/>
          <p:cNvPicPr>
            <a:picLocks noChangeAspect="1" noChangeArrowheads="1"/>
          </p:cNvPicPr>
          <p:nvPr/>
        </p:nvPicPr>
        <p:blipFill>
          <a:blip r:embed="rId3" cstate="print"/>
          <a:srcRect/>
          <a:stretch>
            <a:fillRect/>
          </a:stretch>
        </p:blipFill>
        <p:spPr bwMode="auto">
          <a:xfrm>
            <a:off x="5796136" y="4077072"/>
            <a:ext cx="2335585" cy="2107307"/>
          </a:xfrm>
          <a:prstGeom prst="rect">
            <a:avLst/>
          </a:prstGeom>
          <a:noFill/>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GB" sz="2200" b="1" u="sng" dirty="0" smtClean="0">
                <a:latin typeface="Calibri" pitchFamily="34" charset="0"/>
                <a:cs typeface="Calibri" pitchFamily="34" charset="0"/>
              </a:rPr>
              <a:t/>
            </a:r>
            <a:br>
              <a:rPr lang="en-GB" sz="2200" b="1" u="sng" dirty="0" smtClean="0">
                <a:latin typeface="Calibri" pitchFamily="34" charset="0"/>
                <a:cs typeface="Calibri" pitchFamily="34" charset="0"/>
              </a:rPr>
            </a:br>
            <a:r>
              <a:rPr lang="en-GB" sz="2200" b="1" u="sng" dirty="0" smtClean="0">
                <a:latin typeface="Calibri" pitchFamily="34" charset="0"/>
                <a:cs typeface="Calibri" pitchFamily="34" charset="0"/>
              </a:rPr>
              <a:t>ACTIVIDAD 10. RECLAMACIONES.</a:t>
            </a:r>
            <a:br>
              <a:rPr lang="en-GB" sz="2200" b="1" u="sng" dirty="0" smtClean="0">
                <a:latin typeface="Calibri" pitchFamily="34" charset="0"/>
                <a:cs typeface="Calibri" pitchFamily="34" charset="0"/>
              </a:rPr>
            </a:br>
            <a:r>
              <a:rPr lang="en-GB" sz="2200" b="1" dirty="0" smtClean="0">
                <a:latin typeface="Calibri" pitchFamily="34" charset="0"/>
                <a:cs typeface="Calibri" pitchFamily="34" charset="0"/>
              </a:rPr>
              <a:t>Read these people’s plans for their holidays and decide which one you would prefer to go on.</a:t>
            </a:r>
            <a:r>
              <a:rPr lang="en-GB" b="1" u="sng" dirty="0" smtClean="0">
                <a:latin typeface="Calibri" pitchFamily="34" charset="0"/>
                <a:cs typeface="Calibri" pitchFamily="34" charset="0"/>
              </a:rPr>
              <a:t/>
            </a:r>
            <a:br>
              <a:rPr lang="en-GB" b="1" u="sng" dirty="0" smtClean="0">
                <a:latin typeface="Calibri" pitchFamily="34" charset="0"/>
                <a:cs typeface="Calibri" pitchFamily="34" charset="0"/>
              </a:rPr>
            </a:br>
            <a:endParaRPr lang="en-US" dirty="0"/>
          </a:p>
        </p:txBody>
      </p:sp>
      <p:sp>
        <p:nvSpPr>
          <p:cNvPr id="3" name="Content Placeholder 2"/>
          <p:cNvSpPr>
            <a:spLocks noGrp="1"/>
          </p:cNvSpPr>
          <p:nvPr>
            <p:ph idx="1"/>
          </p:nvPr>
        </p:nvSpPr>
        <p:spPr>
          <a:xfrm>
            <a:off x="457200" y="1268760"/>
            <a:ext cx="8229600" cy="4857403"/>
          </a:xfrm>
        </p:spPr>
        <p:txBody>
          <a:bodyPr>
            <a:noAutofit/>
          </a:bodyPr>
          <a:lstStyle/>
          <a:p>
            <a:pPr marL="457200" indent="-457200">
              <a:buFont typeface="+mj-lt"/>
              <a:buAutoNum type="arabicPeriod"/>
            </a:pPr>
            <a:r>
              <a:rPr lang="en-GB" sz="1600" b="1" dirty="0" smtClean="0">
                <a:latin typeface="Calibri" pitchFamily="34" charset="0"/>
                <a:cs typeface="Calibri" pitchFamily="34" charset="0"/>
              </a:rPr>
              <a:t>ANA:  </a:t>
            </a:r>
            <a:r>
              <a:rPr lang="en-GB" sz="1600" dirty="0" smtClean="0">
                <a:latin typeface="Calibri" pitchFamily="34" charset="0"/>
                <a:cs typeface="Calibri" pitchFamily="34" charset="0"/>
              </a:rPr>
              <a:t>Este </a:t>
            </a:r>
            <a:r>
              <a:rPr lang="en-GB" sz="1600" dirty="0" err="1" smtClean="0">
                <a:latin typeface="Calibri" pitchFamily="34" charset="0"/>
                <a:cs typeface="Calibri" pitchFamily="34" charset="0"/>
              </a:rPr>
              <a:t>año</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voy</a:t>
            </a:r>
            <a:r>
              <a:rPr lang="en-GB" sz="1600" dirty="0" smtClean="0">
                <a:latin typeface="Calibri" pitchFamily="34" charset="0"/>
                <a:cs typeface="Calibri" pitchFamily="34" charset="0"/>
              </a:rPr>
              <a:t> a </a:t>
            </a:r>
            <a:r>
              <a:rPr lang="en-GB" sz="1600" dirty="0" err="1" smtClean="0">
                <a:latin typeface="Calibri" pitchFamily="34" charset="0"/>
                <a:cs typeface="Calibri" pitchFamily="34" charset="0"/>
              </a:rPr>
              <a:t>pasar</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mis</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vacaciones</a:t>
            </a:r>
            <a:r>
              <a:rPr lang="en-GB" sz="1600" dirty="0" smtClean="0">
                <a:latin typeface="Calibri" pitchFamily="34" charset="0"/>
                <a:cs typeface="Calibri" pitchFamily="34" charset="0"/>
              </a:rPr>
              <a:t>  sola en la </a:t>
            </a:r>
            <a:r>
              <a:rPr lang="en-GB" sz="1600" dirty="0" err="1" smtClean="0">
                <a:latin typeface="Calibri" pitchFamily="34" charset="0"/>
                <a:cs typeface="Calibri" pitchFamily="34" charset="0"/>
              </a:rPr>
              <a:t>nieve</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Voy</a:t>
            </a:r>
            <a:r>
              <a:rPr lang="en-GB" sz="1600" dirty="0" smtClean="0">
                <a:latin typeface="Calibri" pitchFamily="34" charset="0"/>
                <a:cs typeface="Calibri" pitchFamily="34" charset="0"/>
              </a:rPr>
              <a:t> a </a:t>
            </a:r>
            <a:r>
              <a:rPr lang="en-GB" sz="1600" dirty="0" err="1" smtClean="0">
                <a:latin typeface="Calibri" pitchFamily="34" charset="0"/>
                <a:cs typeface="Calibri" pitchFamily="34" charset="0"/>
              </a:rPr>
              <a:t>quedarme</a:t>
            </a:r>
            <a:r>
              <a:rPr lang="en-GB" sz="1600" dirty="0" smtClean="0">
                <a:latin typeface="Calibri" pitchFamily="34" charset="0"/>
                <a:cs typeface="Calibri" pitchFamily="34" charset="0"/>
              </a:rPr>
              <a:t> en un </a:t>
            </a:r>
            <a:r>
              <a:rPr lang="en-GB" sz="1600" dirty="0" err="1" smtClean="0">
                <a:latin typeface="Calibri" pitchFamily="34" charset="0"/>
                <a:cs typeface="Calibri" pitchFamily="34" charset="0"/>
              </a:rPr>
              <a:t>albergue</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juvenil</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porque</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es</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muy</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barato</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Espero</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que</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es</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cómodo</a:t>
            </a:r>
            <a:r>
              <a:rPr lang="en-GB" sz="1600" dirty="0" smtClean="0">
                <a:latin typeface="Calibri" pitchFamily="34" charset="0"/>
                <a:cs typeface="Calibri" pitchFamily="34" charset="0"/>
              </a:rPr>
              <a:t> y </a:t>
            </a:r>
            <a:r>
              <a:rPr lang="en-GB" sz="1600" dirty="0" err="1" smtClean="0">
                <a:latin typeface="Calibri" pitchFamily="34" charset="0"/>
                <a:cs typeface="Calibri" pitchFamily="34" charset="0"/>
              </a:rPr>
              <a:t>limpio</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Voy</a:t>
            </a:r>
            <a:r>
              <a:rPr lang="en-GB" sz="1600" dirty="0" smtClean="0">
                <a:latin typeface="Calibri" pitchFamily="34" charset="0"/>
                <a:cs typeface="Calibri" pitchFamily="34" charset="0"/>
              </a:rPr>
              <a:t> a </a:t>
            </a:r>
            <a:r>
              <a:rPr lang="en-GB" sz="1600" dirty="0" err="1" smtClean="0">
                <a:latin typeface="Calibri" pitchFamily="34" charset="0"/>
                <a:cs typeface="Calibri" pitchFamily="34" charset="0"/>
              </a:rPr>
              <a:t>esquiar</a:t>
            </a:r>
            <a:r>
              <a:rPr lang="en-GB" sz="1600" dirty="0" smtClean="0">
                <a:latin typeface="Calibri" pitchFamily="34" charset="0"/>
                <a:cs typeface="Calibri" pitchFamily="34" charset="0"/>
              </a:rPr>
              <a:t> y </a:t>
            </a:r>
            <a:r>
              <a:rPr lang="en-GB" sz="1600" dirty="0" err="1" smtClean="0">
                <a:latin typeface="Calibri" pitchFamily="34" charset="0"/>
                <a:cs typeface="Calibri" pitchFamily="34" charset="0"/>
              </a:rPr>
              <a:t>hacer</a:t>
            </a:r>
            <a:r>
              <a:rPr lang="en-GB" sz="1600" dirty="0" smtClean="0">
                <a:latin typeface="Calibri" pitchFamily="34" charset="0"/>
                <a:cs typeface="Calibri" pitchFamily="34" charset="0"/>
              </a:rPr>
              <a:t> snowboard </a:t>
            </a:r>
            <a:r>
              <a:rPr lang="en-GB" sz="1600" dirty="0" err="1" smtClean="0">
                <a:latin typeface="Calibri" pitchFamily="34" charset="0"/>
                <a:cs typeface="Calibri" pitchFamily="34" charset="0"/>
              </a:rPr>
              <a:t>por</a:t>
            </a:r>
            <a:r>
              <a:rPr lang="en-GB" sz="1600" dirty="0" smtClean="0">
                <a:latin typeface="Calibri" pitchFamily="34" charset="0"/>
                <a:cs typeface="Calibri" pitchFamily="34" charset="0"/>
              </a:rPr>
              <a:t> el </a:t>
            </a:r>
            <a:r>
              <a:rPr lang="en-GB" sz="1600" dirty="0" err="1" smtClean="0">
                <a:latin typeface="Calibri" pitchFamily="34" charset="0"/>
                <a:cs typeface="Calibri" pitchFamily="34" charset="0"/>
              </a:rPr>
              <a:t>día</a:t>
            </a:r>
            <a:r>
              <a:rPr lang="en-GB" sz="1600" dirty="0" smtClean="0">
                <a:latin typeface="Calibri" pitchFamily="34" charset="0"/>
                <a:cs typeface="Calibri" pitchFamily="34" charset="0"/>
              </a:rPr>
              <a:t> y </a:t>
            </a:r>
            <a:r>
              <a:rPr lang="en-GB" sz="1600" dirty="0" err="1" smtClean="0">
                <a:latin typeface="Calibri" pitchFamily="34" charset="0"/>
                <a:cs typeface="Calibri" pitchFamily="34" charset="0"/>
              </a:rPr>
              <a:t>salir</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por</a:t>
            </a:r>
            <a:r>
              <a:rPr lang="en-GB" sz="1600" dirty="0" smtClean="0">
                <a:latin typeface="Calibri" pitchFamily="34" charset="0"/>
                <a:cs typeface="Calibri" pitchFamily="34" charset="0"/>
              </a:rPr>
              <a:t> la </a:t>
            </a:r>
            <a:r>
              <a:rPr lang="en-GB" sz="1600" dirty="0" err="1" smtClean="0">
                <a:latin typeface="Calibri" pitchFamily="34" charset="0"/>
                <a:cs typeface="Calibri" pitchFamily="34" charset="0"/>
              </a:rPr>
              <a:t>noche</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Quiero</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también</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explorar</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lugares</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nuevos</a:t>
            </a:r>
            <a:r>
              <a:rPr lang="en-GB" sz="1600" dirty="0" smtClean="0">
                <a:latin typeface="Calibri" pitchFamily="34" charset="0"/>
                <a:cs typeface="Calibri" pitchFamily="34" charset="0"/>
              </a:rPr>
              <a:t> y </a:t>
            </a:r>
            <a:r>
              <a:rPr lang="en-GB" sz="1600" dirty="0" err="1" smtClean="0">
                <a:latin typeface="Calibri" pitchFamily="34" charset="0"/>
                <a:cs typeface="Calibri" pitchFamily="34" charset="0"/>
              </a:rPr>
              <a:t>visitar</a:t>
            </a:r>
            <a:r>
              <a:rPr lang="en-GB" sz="1600" dirty="0" smtClean="0">
                <a:latin typeface="Calibri" pitchFamily="34" charset="0"/>
                <a:cs typeface="Calibri" pitchFamily="34" charset="0"/>
              </a:rPr>
              <a:t> la ciudad </a:t>
            </a:r>
            <a:r>
              <a:rPr lang="en-GB" sz="1600" dirty="0" err="1" smtClean="0">
                <a:latin typeface="Calibri" pitchFamily="34" charset="0"/>
                <a:cs typeface="Calibri" pitchFamily="34" charset="0"/>
              </a:rPr>
              <a:t>cercano</a:t>
            </a:r>
            <a:r>
              <a:rPr lang="en-GB" sz="1600" dirty="0" smtClean="0">
                <a:latin typeface="Calibri" pitchFamily="34" charset="0"/>
                <a:cs typeface="Calibri" pitchFamily="34" charset="0"/>
              </a:rPr>
              <a:t>.</a:t>
            </a:r>
          </a:p>
          <a:p>
            <a:pPr marL="457200" indent="-457200">
              <a:buAutoNum type="arabicPeriod"/>
            </a:pPr>
            <a:endParaRPr lang="en-GB" sz="1600" dirty="0" smtClean="0">
              <a:latin typeface="Calibri" pitchFamily="34" charset="0"/>
              <a:cs typeface="Calibri" pitchFamily="34" charset="0"/>
            </a:endParaRPr>
          </a:p>
          <a:p>
            <a:pPr marL="457200" indent="-457200">
              <a:buAutoNum type="arabicPeriod"/>
            </a:pPr>
            <a:r>
              <a:rPr lang="en-GB" sz="1600" b="1" dirty="0" smtClean="0">
                <a:latin typeface="Calibri" pitchFamily="34" charset="0"/>
                <a:cs typeface="Calibri" pitchFamily="34" charset="0"/>
              </a:rPr>
              <a:t>FELIPE: </a:t>
            </a:r>
            <a:r>
              <a:rPr lang="en-GB" sz="1600" dirty="0" err="1" smtClean="0">
                <a:latin typeface="Calibri" pitchFamily="34" charset="0"/>
                <a:cs typeface="Calibri" pitchFamily="34" charset="0"/>
              </a:rPr>
              <a:t>Voy</a:t>
            </a:r>
            <a:r>
              <a:rPr lang="en-GB" sz="1600" dirty="0" smtClean="0">
                <a:latin typeface="Calibri" pitchFamily="34" charset="0"/>
                <a:cs typeface="Calibri" pitchFamily="34" charset="0"/>
              </a:rPr>
              <a:t> a México </a:t>
            </a:r>
            <a:r>
              <a:rPr lang="en-GB" sz="1600" dirty="0" err="1" smtClean="0">
                <a:latin typeface="Calibri" pitchFamily="34" charset="0"/>
                <a:cs typeface="Calibri" pitchFamily="34" charset="0"/>
              </a:rPr>
              <a:t>este</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año</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por</a:t>
            </a:r>
            <a:r>
              <a:rPr lang="en-GB" sz="1600" dirty="0" smtClean="0">
                <a:latin typeface="Calibri" pitchFamily="34" charset="0"/>
                <a:cs typeface="Calibri" pitchFamily="34" charset="0"/>
              </a:rPr>
              <a:t> quince </a:t>
            </a:r>
            <a:r>
              <a:rPr lang="en-GB" sz="1600" dirty="0" err="1" smtClean="0">
                <a:latin typeface="Calibri" pitchFamily="34" charset="0"/>
                <a:cs typeface="Calibri" pitchFamily="34" charset="0"/>
              </a:rPr>
              <a:t>días</a:t>
            </a:r>
            <a:r>
              <a:rPr lang="en-GB" sz="1600" dirty="0" smtClean="0">
                <a:latin typeface="Calibri" pitchFamily="34" charset="0"/>
                <a:cs typeface="Calibri" pitchFamily="34" charset="0"/>
              </a:rPr>
              <a:t> con mi </a:t>
            </a:r>
            <a:r>
              <a:rPr lang="en-GB" sz="1600" dirty="0" err="1" smtClean="0">
                <a:latin typeface="Calibri" pitchFamily="34" charset="0"/>
                <a:cs typeface="Calibri" pitchFamily="34" charset="0"/>
              </a:rPr>
              <a:t>familia</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Voy</a:t>
            </a:r>
            <a:r>
              <a:rPr lang="en-GB" sz="1600" dirty="0" smtClean="0">
                <a:latin typeface="Calibri" pitchFamily="34" charset="0"/>
                <a:cs typeface="Calibri" pitchFamily="34" charset="0"/>
              </a:rPr>
              <a:t> a </a:t>
            </a:r>
            <a:r>
              <a:rPr lang="en-GB" sz="1600" dirty="0" err="1" smtClean="0">
                <a:latin typeface="Calibri" pitchFamily="34" charset="0"/>
                <a:cs typeface="Calibri" pitchFamily="34" charset="0"/>
              </a:rPr>
              <a:t>alojarme</a:t>
            </a:r>
            <a:r>
              <a:rPr lang="en-GB" sz="1600" dirty="0" smtClean="0">
                <a:latin typeface="Calibri" pitchFamily="34" charset="0"/>
                <a:cs typeface="Calibri" pitchFamily="34" charset="0"/>
              </a:rPr>
              <a:t> en un hotel de </a:t>
            </a:r>
            <a:r>
              <a:rPr lang="en-GB" sz="1600" dirty="0" err="1" smtClean="0">
                <a:latin typeface="Calibri" pitchFamily="34" charset="0"/>
                <a:cs typeface="Calibri" pitchFamily="34" charset="0"/>
              </a:rPr>
              <a:t>tres</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estrellas</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Pero</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insisto</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que</a:t>
            </a:r>
            <a:r>
              <a:rPr lang="en-GB" sz="1600" dirty="0" smtClean="0">
                <a:latin typeface="Calibri" pitchFamily="34" charset="0"/>
                <a:cs typeface="Calibri" pitchFamily="34" charset="0"/>
              </a:rPr>
              <a:t> el hotel </a:t>
            </a:r>
            <a:r>
              <a:rPr lang="en-GB" sz="1600" dirty="0" err="1" smtClean="0">
                <a:latin typeface="Calibri" pitchFamily="34" charset="0"/>
                <a:cs typeface="Calibri" pitchFamily="34" charset="0"/>
              </a:rPr>
              <a:t>está</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muy</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cerca</a:t>
            </a:r>
            <a:r>
              <a:rPr lang="en-GB" sz="1600" dirty="0" smtClean="0">
                <a:latin typeface="Calibri" pitchFamily="34" charset="0"/>
                <a:cs typeface="Calibri" pitchFamily="34" charset="0"/>
              </a:rPr>
              <a:t> de la playa, no </a:t>
            </a:r>
            <a:r>
              <a:rPr lang="en-GB" sz="1600" dirty="0" err="1" smtClean="0">
                <a:latin typeface="Calibri" pitchFamily="34" charset="0"/>
                <a:cs typeface="Calibri" pitchFamily="34" charset="0"/>
              </a:rPr>
              <a:t>quiero</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coger</a:t>
            </a:r>
            <a:r>
              <a:rPr lang="en-GB" sz="1600" dirty="0" smtClean="0">
                <a:latin typeface="Calibri" pitchFamily="34" charset="0"/>
                <a:cs typeface="Calibri" pitchFamily="34" charset="0"/>
              </a:rPr>
              <a:t> el </a:t>
            </a:r>
            <a:r>
              <a:rPr lang="en-GB" sz="1600" dirty="0" err="1" smtClean="0">
                <a:latin typeface="Calibri" pitchFamily="34" charset="0"/>
                <a:cs typeface="Calibri" pitchFamily="34" charset="0"/>
              </a:rPr>
              <a:t>autobús</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todos</a:t>
            </a:r>
            <a:r>
              <a:rPr lang="en-GB" sz="1600" dirty="0" smtClean="0">
                <a:latin typeface="Calibri" pitchFamily="34" charset="0"/>
                <a:cs typeface="Calibri" pitchFamily="34" charset="0"/>
              </a:rPr>
              <a:t> los </a:t>
            </a:r>
            <a:r>
              <a:rPr lang="en-GB" sz="1600" dirty="0" err="1" smtClean="0">
                <a:latin typeface="Calibri" pitchFamily="34" charset="0"/>
                <a:cs typeface="Calibri" pitchFamily="34" charset="0"/>
              </a:rPr>
              <a:t>días</a:t>
            </a:r>
            <a:r>
              <a:rPr lang="en-GB" sz="1600" dirty="0" smtClean="0">
                <a:latin typeface="Calibri" pitchFamily="34" charset="0"/>
                <a:cs typeface="Calibri" pitchFamily="34" charset="0"/>
              </a:rPr>
              <a:t>. Me </a:t>
            </a:r>
            <a:r>
              <a:rPr lang="en-GB" sz="1600" dirty="0" err="1" smtClean="0">
                <a:latin typeface="Calibri" pitchFamily="34" charset="0"/>
                <a:cs typeface="Calibri" pitchFamily="34" charset="0"/>
              </a:rPr>
              <a:t>encanta</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tomar</a:t>
            </a:r>
            <a:r>
              <a:rPr lang="en-GB" sz="1600" dirty="0" smtClean="0">
                <a:latin typeface="Calibri" pitchFamily="34" charset="0"/>
                <a:cs typeface="Calibri" pitchFamily="34" charset="0"/>
              </a:rPr>
              <a:t> el sol, </a:t>
            </a:r>
            <a:r>
              <a:rPr lang="en-GB" sz="1600" dirty="0" err="1" smtClean="0">
                <a:latin typeface="Calibri" pitchFamily="34" charset="0"/>
                <a:cs typeface="Calibri" pitchFamily="34" charset="0"/>
              </a:rPr>
              <a:t>hacer</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deporte</a:t>
            </a:r>
            <a:r>
              <a:rPr lang="en-GB" sz="1600" dirty="0" smtClean="0">
                <a:latin typeface="Calibri" pitchFamily="34" charset="0"/>
                <a:cs typeface="Calibri" pitchFamily="34" charset="0"/>
              </a:rPr>
              <a:t> e </a:t>
            </a:r>
            <a:r>
              <a:rPr lang="en-GB" sz="1600" dirty="0" err="1" smtClean="0">
                <a:latin typeface="Calibri" pitchFamily="34" charset="0"/>
                <a:cs typeface="Calibri" pitchFamily="34" charset="0"/>
              </a:rPr>
              <a:t>ir</a:t>
            </a:r>
            <a:r>
              <a:rPr lang="en-GB" sz="1600" dirty="0" smtClean="0">
                <a:latin typeface="Calibri" pitchFamily="34" charset="0"/>
                <a:cs typeface="Calibri" pitchFamily="34" charset="0"/>
              </a:rPr>
              <a:t> de fiesta, no hay </a:t>
            </a:r>
            <a:r>
              <a:rPr lang="en-GB" sz="1600" dirty="0" err="1" smtClean="0">
                <a:latin typeface="Calibri" pitchFamily="34" charset="0"/>
                <a:cs typeface="Calibri" pitchFamily="34" charset="0"/>
              </a:rPr>
              <a:t>tiempo</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para</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hacer</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cultura</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Trabajo</a:t>
            </a:r>
            <a:r>
              <a:rPr lang="en-GB" sz="1600" dirty="0" smtClean="0">
                <a:latin typeface="Calibri" pitchFamily="34" charset="0"/>
                <a:cs typeface="Calibri" pitchFamily="34" charset="0"/>
              </a:rPr>
              <a:t> mucho </a:t>
            </a:r>
            <a:r>
              <a:rPr lang="en-GB" sz="1600" dirty="0" err="1" smtClean="0">
                <a:latin typeface="Calibri" pitchFamily="34" charset="0"/>
                <a:cs typeface="Calibri" pitchFamily="34" charset="0"/>
              </a:rPr>
              <a:t>todo</a:t>
            </a:r>
            <a:r>
              <a:rPr lang="en-GB" sz="1600" dirty="0" smtClean="0">
                <a:latin typeface="Calibri" pitchFamily="34" charset="0"/>
                <a:cs typeface="Calibri" pitchFamily="34" charset="0"/>
              </a:rPr>
              <a:t> el </a:t>
            </a:r>
            <a:r>
              <a:rPr lang="en-GB" sz="1600" dirty="0" err="1" smtClean="0">
                <a:latin typeface="Calibri" pitchFamily="34" charset="0"/>
                <a:cs typeface="Calibri" pitchFamily="34" charset="0"/>
              </a:rPr>
              <a:t>año</a:t>
            </a:r>
            <a:r>
              <a:rPr lang="en-GB" sz="1600" dirty="0" smtClean="0">
                <a:latin typeface="Calibri" pitchFamily="34" charset="0"/>
                <a:cs typeface="Calibri" pitchFamily="34" charset="0"/>
              </a:rPr>
              <a:t> y </a:t>
            </a:r>
            <a:r>
              <a:rPr lang="en-GB" sz="1600" dirty="0" err="1" smtClean="0">
                <a:latin typeface="Calibri" pitchFamily="34" charset="0"/>
                <a:cs typeface="Calibri" pitchFamily="34" charset="0"/>
              </a:rPr>
              <a:t>prefiero</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relajarme</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durante</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mis</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vacaciones</a:t>
            </a:r>
            <a:r>
              <a:rPr lang="en-GB" sz="1600" dirty="0" smtClean="0">
                <a:latin typeface="Calibri" pitchFamily="34" charset="0"/>
                <a:cs typeface="Calibri" pitchFamily="34" charset="0"/>
              </a:rPr>
              <a:t>.</a:t>
            </a:r>
          </a:p>
          <a:p>
            <a:pPr marL="457200" indent="-457200">
              <a:buAutoNum type="arabicPeriod"/>
            </a:pPr>
            <a:endParaRPr lang="en-GB" sz="1600" dirty="0" smtClean="0">
              <a:latin typeface="Calibri" pitchFamily="34" charset="0"/>
              <a:cs typeface="Calibri" pitchFamily="34" charset="0"/>
            </a:endParaRPr>
          </a:p>
          <a:p>
            <a:pPr marL="457200" indent="-457200">
              <a:buAutoNum type="arabicPeriod"/>
            </a:pPr>
            <a:r>
              <a:rPr lang="en-GB" sz="1600" b="1" dirty="0" smtClean="0">
                <a:latin typeface="Calibri" pitchFamily="34" charset="0"/>
                <a:cs typeface="Calibri" pitchFamily="34" charset="0"/>
              </a:rPr>
              <a:t>JUAN:  </a:t>
            </a:r>
            <a:r>
              <a:rPr lang="en-GB" sz="1600" dirty="0" err="1" smtClean="0">
                <a:latin typeface="Calibri" pitchFamily="34" charset="0"/>
                <a:cs typeface="Calibri" pitchFamily="34" charset="0"/>
              </a:rPr>
              <a:t>Voy</a:t>
            </a:r>
            <a:r>
              <a:rPr lang="en-GB" sz="1600" dirty="0" smtClean="0">
                <a:latin typeface="Calibri" pitchFamily="34" charset="0"/>
                <a:cs typeface="Calibri" pitchFamily="34" charset="0"/>
              </a:rPr>
              <a:t> a </a:t>
            </a:r>
            <a:r>
              <a:rPr lang="en-GB" sz="1600" dirty="0" err="1" smtClean="0">
                <a:latin typeface="Calibri" pitchFamily="34" charset="0"/>
                <a:cs typeface="Calibri" pitchFamily="34" charset="0"/>
              </a:rPr>
              <a:t>pasar</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mis</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vacaciones</a:t>
            </a:r>
            <a:r>
              <a:rPr lang="en-GB" sz="1600" dirty="0" smtClean="0">
                <a:latin typeface="Calibri" pitchFamily="34" charset="0"/>
                <a:cs typeface="Calibri" pitchFamily="34" charset="0"/>
              </a:rPr>
              <a:t> de </a:t>
            </a:r>
            <a:r>
              <a:rPr lang="en-GB" sz="1600" dirty="0" err="1" smtClean="0">
                <a:latin typeface="Calibri" pitchFamily="34" charset="0"/>
                <a:cs typeface="Calibri" pitchFamily="34" charset="0"/>
              </a:rPr>
              <a:t>verano</a:t>
            </a:r>
            <a:r>
              <a:rPr lang="en-GB" sz="1600" dirty="0" smtClean="0">
                <a:latin typeface="Calibri" pitchFamily="34" charset="0"/>
                <a:cs typeface="Calibri" pitchFamily="34" charset="0"/>
              </a:rPr>
              <a:t> a Cuba con mi </a:t>
            </a:r>
            <a:r>
              <a:rPr lang="en-GB" sz="1600" dirty="0" err="1" smtClean="0">
                <a:latin typeface="Calibri" pitchFamily="34" charset="0"/>
                <a:cs typeface="Calibri" pitchFamily="34" charset="0"/>
              </a:rPr>
              <a:t>mejor</a:t>
            </a:r>
            <a:r>
              <a:rPr lang="en-GB" sz="1600" dirty="0" smtClean="0">
                <a:latin typeface="Calibri" pitchFamily="34" charset="0"/>
                <a:cs typeface="Calibri" pitchFamily="34" charset="0"/>
              </a:rPr>
              <a:t> amigo </a:t>
            </a:r>
            <a:r>
              <a:rPr lang="en-GB" sz="1600" dirty="0" err="1" smtClean="0">
                <a:latin typeface="Calibri" pitchFamily="34" charset="0"/>
                <a:cs typeface="Calibri" pitchFamily="34" charset="0"/>
              </a:rPr>
              <a:t>porque</a:t>
            </a:r>
            <a:r>
              <a:rPr lang="en-GB" sz="1600" dirty="0" smtClean="0">
                <a:latin typeface="Calibri" pitchFamily="34" charset="0"/>
                <a:cs typeface="Calibri" pitchFamily="34" charset="0"/>
              </a:rPr>
              <a:t> me </a:t>
            </a:r>
            <a:r>
              <a:rPr lang="en-GB" sz="1600" dirty="0" err="1" smtClean="0">
                <a:latin typeface="Calibri" pitchFamily="34" charset="0"/>
                <a:cs typeface="Calibri" pitchFamily="34" charset="0"/>
              </a:rPr>
              <a:t>encanta</a:t>
            </a:r>
            <a:r>
              <a:rPr lang="en-GB" sz="1600" dirty="0" smtClean="0">
                <a:latin typeface="Calibri" pitchFamily="34" charset="0"/>
                <a:cs typeface="Calibri" pitchFamily="34" charset="0"/>
              </a:rPr>
              <a:t> el </a:t>
            </a:r>
            <a:r>
              <a:rPr lang="en-GB" sz="1600" dirty="0" err="1" smtClean="0">
                <a:latin typeface="Calibri" pitchFamily="34" charset="0"/>
                <a:cs typeface="Calibri" pitchFamily="34" charset="0"/>
              </a:rPr>
              <a:t>buen</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tiempo</a:t>
            </a:r>
            <a:r>
              <a:rPr lang="en-GB" sz="1600" dirty="0" smtClean="0">
                <a:latin typeface="Calibri" pitchFamily="34" charset="0"/>
                <a:cs typeface="Calibri" pitchFamily="34" charset="0"/>
              </a:rPr>
              <a:t>, el sol, </a:t>
            </a:r>
            <a:r>
              <a:rPr lang="en-GB" sz="1600" dirty="0" err="1" smtClean="0">
                <a:latin typeface="Calibri" pitchFamily="34" charset="0"/>
                <a:cs typeface="Calibri" pitchFamily="34" charset="0"/>
              </a:rPr>
              <a:t>las</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chicas</a:t>
            </a:r>
            <a:r>
              <a:rPr lang="en-GB" sz="1600" dirty="0" smtClean="0">
                <a:latin typeface="Calibri" pitchFamily="34" charset="0"/>
                <a:cs typeface="Calibri" pitchFamily="34" charset="0"/>
              </a:rPr>
              <a:t> y </a:t>
            </a:r>
            <a:r>
              <a:rPr lang="en-GB" sz="1600" dirty="0" err="1" smtClean="0">
                <a:latin typeface="Calibri" pitchFamily="34" charset="0"/>
                <a:cs typeface="Calibri" pitchFamily="34" charset="0"/>
              </a:rPr>
              <a:t>también</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hablamos</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bien</a:t>
            </a:r>
            <a:r>
              <a:rPr lang="en-GB" sz="1600" dirty="0" smtClean="0">
                <a:latin typeface="Calibri" pitchFamily="34" charset="0"/>
                <a:cs typeface="Calibri" pitchFamily="34" charset="0"/>
              </a:rPr>
              <a:t> el </a:t>
            </a:r>
            <a:r>
              <a:rPr lang="en-GB" sz="1600" dirty="0" err="1" smtClean="0">
                <a:latin typeface="Calibri" pitchFamily="34" charset="0"/>
                <a:cs typeface="Calibri" pitchFamily="34" charset="0"/>
              </a:rPr>
              <a:t>español</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Vamos</a:t>
            </a:r>
            <a:r>
              <a:rPr lang="en-GB" sz="1600" dirty="0" smtClean="0">
                <a:latin typeface="Calibri" pitchFamily="34" charset="0"/>
                <a:cs typeface="Calibri" pitchFamily="34" charset="0"/>
              </a:rPr>
              <a:t> a </a:t>
            </a:r>
            <a:r>
              <a:rPr lang="en-GB" sz="1600" dirty="0" err="1" smtClean="0">
                <a:latin typeface="Calibri" pitchFamily="34" charset="0"/>
                <a:cs typeface="Calibri" pitchFamily="34" charset="0"/>
              </a:rPr>
              <a:t>volar</a:t>
            </a:r>
            <a:r>
              <a:rPr lang="en-GB" sz="1600" dirty="0" smtClean="0">
                <a:latin typeface="Calibri" pitchFamily="34" charset="0"/>
                <a:cs typeface="Calibri" pitchFamily="34" charset="0"/>
              </a:rPr>
              <a:t> en </a:t>
            </a:r>
            <a:r>
              <a:rPr lang="en-GB" sz="1600" dirty="0" err="1" smtClean="0">
                <a:latin typeface="Calibri" pitchFamily="34" charset="0"/>
                <a:cs typeface="Calibri" pitchFamily="34" charset="0"/>
              </a:rPr>
              <a:t>primera</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clase</a:t>
            </a:r>
            <a:r>
              <a:rPr lang="en-GB" sz="1600" dirty="0" smtClean="0">
                <a:latin typeface="Calibri" pitchFamily="34" charset="0"/>
                <a:cs typeface="Calibri" pitchFamily="34" charset="0"/>
              </a:rPr>
              <a:t> de </a:t>
            </a:r>
            <a:r>
              <a:rPr lang="en-GB" sz="1600" dirty="0" err="1" smtClean="0">
                <a:latin typeface="Calibri" pitchFamily="34" charset="0"/>
                <a:cs typeface="Calibri" pitchFamily="34" charset="0"/>
              </a:rPr>
              <a:t>Londres</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Vamos</a:t>
            </a:r>
            <a:r>
              <a:rPr lang="en-GB" sz="1600" dirty="0" smtClean="0">
                <a:latin typeface="Calibri" pitchFamily="34" charset="0"/>
                <a:cs typeface="Calibri" pitchFamily="34" charset="0"/>
              </a:rPr>
              <a:t> a </a:t>
            </a:r>
            <a:r>
              <a:rPr lang="en-GB" sz="1600" dirty="0" err="1" smtClean="0">
                <a:latin typeface="Calibri" pitchFamily="34" charset="0"/>
                <a:cs typeface="Calibri" pitchFamily="34" charset="0"/>
              </a:rPr>
              <a:t>alojarnos</a:t>
            </a:r>
            <a:r>
              <a:rPr lang="en-GB" sz="1600" dirty="0" smtClean="0">
                <a:latin typeface="Calibri" pitchFamily="34" charset="0"/>
                <a:cs typeface="Calibri" pitchFamily="34" charset="0"/>
              </a:rPr>
              <a:t> en un hotel de </a:t>
            </a:r>
            <a:r>
              <a:rPr lang="en-GB" sz="1600" dirty="0" err="1" smtClean="0">
                <a:latin typeface="Calibri" pitchFamily="34" charset="0"/>
                <a:cs typeface="Calibri" pitchFamily="34" charset="0"/>
              </a:rPr>
              <a:t>cinco</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estrellas</a:t>
            </a:r>
            <a:r>
              <a:rPr lang="en-GB" sz="1600" dirty="0" smtClean="0">
                <a:latin typeface="Calibri" pitchFamily="34" charset="0"/>
                <a:cs typeface="Calibri" pitchFamily="34" charset="0"/>
              </a:rPr>
              <a:t> con vistas al mar, </a:t>
            </a:r>
            <a:r>
              <a:rPr lang="en-GB" sz="1600" dirty="0" err="1" smtClean="0">
                <a:latin typeface="Calibri" pitchFamily="34" charset="0"/>
                <a:cs typeface="Calibri" pitchFamily="34" charset="0"/>
              </a:rPr>
              <a:t>una</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terraza</a:t>
            </a:r>
            <a:r>
              <a:rPr lang="en-GB" sz="1600" dirty="0" smtClean="0">
                <a:latin typeface="Calibri" pitchFamily="34" charset="0"/>
                <a:cs typeface="Calibri" pitchFamily="34" charset="0"/>
              </a:rPr>
              <a:t> y sauna. </a:t>
            </a:r>
            <a:r>
              <a:rPr lang="en-GB" sz="1600" dirty="0" err="1" smtClean="0">
                <a:latin typeface="Calibri" pitchFamily="34" charset="0"/>
                <a:cs typeface="Calibri" pitchFamily="34" charset="0"/>
              </a:rPr>
              <a:t>Quiero</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tomar</a:t>
            </a:r>
            <a:r>
              <a:rPr lang="en-GB" sz="1600" dirty="0" smtClean="0">
                <a:latin typeface="Calibri" pitchFamily="34" charset="0"/>
                <a:cs typeface="Calibri" pitchFamily="34" charset="0"/>
              </a:rPr>
              <a:t> el sol en la playa, </a:t>
            </a:r>
            <a:r>
              <a:rPr lang="en-GB" sz="1600" dirty="0" err="1" smtClean="0">
                <a:latin typeface="Calibri" pitchFamily="34" charset="0"/>
                <a:cs typeface="Calibri" pitchFamily="34" charset="0"/>
              </a:rPr>
              <a:t>bañarme</a:t>
            </a:r>
            <a:r>
              <a:rPr lang="en-GB" sz="1600" dirty="0" smtClean="0">
                <a:latin typeface="Calibri" pitchFamily="34" charset="0"/>
                <a:cs typeface="Calibri" pitchFamily="34" charset="0"/>
              </a:rPr>
              <a:t> y </a:t>
            </a:r>
            <a:r>
              <a:rPr lang="en-GB" sz="1600" dirty="0" err="1" smtClean="0">
                <a:latin typeface="Calibri" pitchFamily="34" charset="0"/>
                <a:cs typeface="Calibri" pitchFamily="34" charset="0"/>
              </a:rPr>
              <a:t>escuchar</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música</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por</a:t>
            </a:r>
            <a:r>
              <a:rPr lang="en-GB" sz="1600" dirty="0" smtClean="0">
                <a:latin typeface="Calibri" pitchFamily="34" charset="0"/>
                <a:cs typeface="Calibri" pitchFamily="34" charset="0"/>
              </a:rPr>
              <a:t> la </a:t>
            </a:r>
            <a:r>
              <a:rPr lang="en-GB" sz="1600" dirty="0" err="1" smtClean="0">
                <a:latin typeface="Calibri" pitchFamily="34" charset="0"/>
                <a:cs typeface="Calibri" pitchFamily="34" charset="0"/>
              </a:rPr>
              <a:t>tarde</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vamos</a:t>
            </a:r>
            <a:r>
              <a:rPr lang="en-GB" sz="1600" dirty="0" smtClean="0">
                <a:latin typeface="Calibri" pitchFamily="34" charset="0"/>
                <a:cs typeface="Calibri" pitchFamily="34" charset="0"/>
              </a:rPr>
              <a:t>  a </a:t>
            </a:r>
            <a:r>
              <a:rPr lang="en-GB" sz="1600" dirty="0" err="1" smtClean="0">
                <a:latin typeface="Calibri" pitchFamily="34" charset="0"/>
                <a:cs typeface="Calibri" pitchFamily="34" charset="0"/>
              </a:rPr>
              <a:t>tomar</a:t>
            </a:r>
            <a:r>
              <a:rPr lang="en-GB" sz="1600" dirty="0" smtClean="0">
                <a:latin typeface="Calibri" pitchFamily="34" charset="0"/>
                <a:cs typeface="Calibri" pitchFamily="34" charset="0"/>
              </a:rPr>
              <a:t> tapas y </a:t>
            </a:r>
            <a:r>
              <a:rPr lang="en-GB" sz="1600" dirty="0" err="1" smtClean="0">
                <a:latin typeface="Calibri" pitchFamily="34" charset="0"/>
                <a:cs typeface="Calibri" pitchFamily="34" charset="0"/>
              </a:rPr>
              <a:t>comprar</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recuerdos</a:t>
            </a:r>
            <a:r>
              <a:rPr lang="en-GB" sz="1600" dirty="0" smtClean="0">
                <a:latin typeface="Calibri" pitchFamily="34" charset="0"/>
                <a:cs typeface="Calibri" pitchFamily="34" charset="0"/>
              </a:rPr>
              <a:t> </a:t>
            </a:r>
            <a:r>
              <a:rPr lang="en-GB" sz="1600" dirty="0" err="1" smtClean="0">
                <a:latin typeface="Calibri" pitchFamily="34" charset="0"/>
                <a:cs typeface="Calibri" pitchFamily="34" charset="0"/>
              </a:rPr>
              <a:t>por</a:t>
            </a:r>
            <a:r>
              <a:rPr lang="en-GB" sz="1600" dirty="0" smtClean="0">
                <a:latin typeface="Calibri" pitchFamily="34" charset="0"/>
                <a:cs typeface="Calibri" pitchFamily="34" charset="0"/>
              </a:rPr>
              <a:t> mi </a:t>
            </a:r>
            <a:r>
              <a:rPr lang="en-GB" sz="1600" dirty="0" err="1" smtClean="0">
                <a:latin typeface="Calibri" pitchFamily="34" charset="0"/>
                <a:cs typeface="Calibri" pitchFamily="34" charset="0"/>
              </a:rPr>
              <a:t>familia</a:t>
            </a:r>
            <a:r>
              <a:rPr lang="en-GB" sz="1600" dirty="0" smtClean="0">
                <a:latin typeface="Calibri" pitchFamily="34" charset="0"/>
                <a:cs typeface="Calibri" pitchFamily="34" charset="0"/>
              </a:rPr>
              <a:t>.</a:t>
            </a:r>
          </a:p>
          <a:p>
            <a:pPr marL="457200" indent="-457200" algn="ctr">
              <a:buNone/>
            </a:pPr>
            <a:r>
              <a:rPr lang="en-GB" sz="2400" b="1" dirty="0" smtClean="0">
                <a:latin typeface="Comic Sans MS" pitchFamily="66" charset="0"/>
              </a:rPr>
              <a:t> </a:t>
            </a:r>
            <a:endParaRPr lang="en-GB" sz="1600" dirty="0" smtClean="0">
              <a:latin typeface="Comic Sans MS" pitchFamily="66" charset="0"/>
            </a:endParaRPr>
          </a:p>
          <a:p>
            <a:pPr algn="ctr">
              <a:buNone/>
            </a:pPr>
            <a:endParaRPr lang="en-GB" sz="2400" dirty="0" smtClean="0">
              <a:latin typeface="Comic Sans MS" pitchFamily="66" charset="0"/>
            </a:endParaRPr>
          </a:p>
          <a:p>
            <a:pPr>
              <a:buNone/>
            </a:pPr>
            <a:endParaRPr lang="en-GB" sz="2400" dirty="0" smtClean="0">
              <a:latin typeface="Comic Sans MS" pitchFamily="66" charset="0"/>
            </a:endParaRPr>
          </a:p>
          <a:p>
            <a:pPr>
              <a:buNone/>
            </a:pPr>
            <a:endParaRPr lang="en-GB" sz="2400" dirty="0" smtClean="0">
              <a:latin typeface="Comic Sans MS" pitchFamily="66" charset="0"/>
            </a:endParaRPr>
          </a:p>
          <a:p>
            <a:pPr>
              <a:buNone/>
            </a:pPr>
            <a:endParaRPr lang="en-GB" sz="2400" dirty="0" smtClean="0">
              <a:latin typeface="Comic Sans MS" pitchFamily="66" charset="0"/>
            </a:endParaRPr>
          </a:p>
          <a:p>
            <a:pPr algn="ctr">
              <a:buNone/>
            </a:pPr>
            <a:endParaRPr lang="en-GB" sz="2400" dirty="0" smtClean="0">
              <a:latin typeface="Comic Sans MS" pitchFamily="66" charset="0"/>
            </a:endParaRPr>
          </a:p>
          <a:p>
            <a:pPr>
              <a:buNone/>
            </a:pPr>
            <a:endParaRPr lang="en-GB" dirty="0"/>
          </a:p>
        </p:txBody>
      </p:sp>
      <p:pic>
        <p:nvPicPr>
          <p:cNvPr id="4" name="Picture 2"/>
          <p:cNvPicPr>
            <a:picLocks noChangeAspect="1" noChangeArrowheads="1"/>
          </p:cNvPicPr>
          <p:nvPr/>
        </p:nvPicPr>
        <p:blipFill>
          <a:blip r:embed="rId2" cstate="print"/>
          <a:srcRect/>
          <a:stretch>
            <a:fillRect/>
          </a:stretch>
        </p:blipFill>
        <p:spPr bwMode="auto">
          <a:xfrm>
            <a:off x="4067944" y="5373216"/>
            <a:ext cx="1296144" cy="1152128"/>
          </a:xfrm>
          <a:prstGeom prst="rect">
            <a:avLst/>
          </a:prstGeom>
          <a:noFill/>
          <a:ln w="9525">
            <a:noFill/>
            <a:miter lim="800000"/>
            <a:headEnd/>
            <a:tailEnd/>
          </a:ln>
          <a:effectLst/>
        </p:spPr>
      </p:pic>
      <p:pic>
        <p:nvPicPr>
          <p:cNvPr id="6" name="Picture 5"/>
          <p:cNvPicPr>
            <a:picLocks noChangeAspect="1" noChangeArrowheads="1"/>
          </p:cNvPicPr>
          <p:nvPr/>
        </p:nvPicPr>
        <p:blipFill>
          <a:blip r:embed="rId3" cstate="print"/>
          <a:srcRect/>
          <a:stretch>
            <a:fillRect/>
          </a:stretch>
        </p:blipFill>
        <p:spPr bwMode="auto">
          <a:xfrm>
            <a:off x="6948264" y="5373216"/>
            <a:ext cx="2016224" cy="1343602"/>
          </a:xfrm>
          <a:prstGeom prst="rect">
            <a:avLst/>
          </a:prstGeom>
          <a:noFill/>
          <a:ln w="9525">
            <a:noFill/>
            <a:miter lim="800000"/>
            <a:headEnd/>
            <a:tailEnd/>
          </a:ln>
          <a:effectLst/>
        </p:spPr>
      </p:pic>
      <p:pic>
        <p:nvPicPr>
          <p:cNvPr id="7" name="Picture 4"/>
          <p:cNvPicPr>
            <a:picLocks noChangeAspect="1" noChangeArrowheads="1"/>
          </p:cNvPicPr>
          <p:nvPr/>
        </p:nvPicPr>
        <p:blipFill>
          <a:blip r:embed="rId4" cstate="print"/>
          <a:srcRect/>
          <a:stretch>
            <a:fillRect/>
          </a:stretch>
        </p:blipFill>
        <p:spPr bwMode="auto">
          <a:xfrm>
            <a:off x="251520" y="5445224"/>
            <a:ext cx="1872207" cy="124763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GB" sz="2700" b="1" u="sng" dirty="0" smtClean="0">
                <a:latin typeface="Calibri" pitchFamily="34" charset="0"/>
                <a:cs typeface="Calibri" pitchFamily="34" charset="0"/>
              </a:rPr>
              <a:t>TOPIC 3. ¿POR QUÉ APRENDER UN IDIOMA EXTRANJERO?</a:t>
            </a:r>
            <a:r>
              <a:rPr lang="en-GB" b="1" u="sng" dirty="0" smtClean="0">
                <a:latin typeface="Calibri" pitchFamily="34" charset="0"/>
                <a:cs typeface="Calibri" pitchFamily="34" charset="0"/>
              </a:rPr>
              <a:t/>
            </a:r>
            <a:br>
              <a:rPr lang="en-GB" b="1" u="sng" dirty="0" smtClean="0">
                <a:latin typeface="Calibri" pitchFamily="34" charset="0"/>
                <a:cs typeface="Calibri" pitchFamily="34" charset="0"/>
              </a:rPr>
            </a:br>
            <a:endParaRPr lang="en-US" dirty="0"/>
          </a:p>
        </p:txBody>
      </p:sp>
      <p:pic>
        <p:nvPicPr>
          <p:cNvPr id="11266" name="Picture 2"/>
          <p:cNvPicPr>
            <a:picLocks noGrp="1" noChangeAspect="1" noChangeArrowheads="1"/>
          </p:cNvPicPr>
          <p:nvPr>
            <p:ph idx="1"/>
          </p:nvPr>
        </p:nvPicPr>
        <p:blipFill>
          <a:blip r:embed="rId2" cstate="print"/>
          <a:srcRect/>
          <a:stretch>
            <a:fillRect/>
          </a:stretch>
        </p:blipFill>
        <p:spPr bwMode="auto">
          <a:xfrm>
            <a:off x="323528" y="2060848"/>
            <a:ext cx="1944216" cy="1728192"/>
          </a:xfrm>
          <a:prstGeom prst="rect">
            <a:avLst/>
          </a:prstGeom>
          <a:noFill/>
          <a:ln w="9525">
            <a:noFill/>
            <a:miter lim="800000"/>
            <a:headEnd/>
            <a:tailEnd/>
          </a:ln>
          <a:effectLst/>
        </p:spPr>
      </p:pic>
      <p:pic>
        <p:nvPicPr>
          <p:cNvPr id="11267" name="Picture 3"/>
          <p:cNvPicPr>
            <a:picLocks noChangeAspect="1" noChangeArrowheads="1"/>
          </p:cNvPicPr>
          <p:nvPr/>
        </p:nvPicPr>
        <p:blipFill>
          <a:blip r:embed="rId3" cstate="print"/>
          <a:srcRect/>
          <a:stretch>
            <a:fillRect/>
          </a:stretch>
        </p:blipFill>
        <p:spPr bwMode="auto">
          <a:xfrm>
            <a:off x="5652120" y="4509120"/>
            <a:ext cx="2730723" cy="2036143"/>
          </a:xfrm>
          <a:prstGeom prst="rect">
            <a:avLst/>
          </a:prstGeom>
          <a:noFill/>
          <a:ln w="9525">
            <a:noFill/>
            <a:miter lim="800000"/>
            <a:headEnd/>
            <a:tailEnd/>
          </a:ln>
          <a:effectLst/>
        </p:spPr>
      </p:pic>
      <p:pic>
        <p:nvPicPr>
          <p:cNvPr id="11268" name="Picture 4"/>
          <p:cNvPicPr>
            <a:picLocks noChangeAspect="1" noChangeArrowheads="1"/>
          </p:cNvPicPr>
          <p:nvPr/>
        </p:nvPicPr>
        <p:blipFill>
          <a:blip r:embed="rId4" cstate="print"/>
          <a:srcRect/>
          <a:stretch>
            <a:fillRect/>
          </a:stretch>
        </p:blipFill>
        <p:spPr bwMode="auto">
          <a:xfrm>
            <a:off x="467544" y="4005064"/>
            <a:ext cx="3902075" cy="2600325"/>
          </a:xfrm>
          <a:prstGeom prst="rect">
            <a:avLst/>
          </a:prstGeom>
          <a:noFill/>
          <a:ln w="9525">
            <a:noFill/>
            <a:miter lim="800000"/>
            <a:headEnd/>
            <a:tailEnd/>
          </a:ln>
          <a:effectLst/>
        </p:spPr>
      </p:pic>
      <p:pic>
        <p:nvPicPr>
          <p:cNvPr id="11269" name="Picture 5"/>
          <p:cNvPicPr>
            <a:picLocks noChangeAspect="1" noChangeArrowheads="1"/>
          </p:cNvPicPr>
          <p:nvPr/>
        </p:nvPicPr>
        <p:blipFill>
          <a:blip r:embed="rId5" cstate="print"/>
          <a:srcRect/>
          <a:stretch>
            <a:fillRect/>
          </a:stretch>
        </p:blipFill>
        <p:spPr bwMode="auto">
          <a:xfrm>
            <a:off x="4716016" y="1844824"/>
            <a:ext cx="3902075" cy="2600325"/>
          </a:xfrm>
          <a:prstGeom prst="rect">
            <a:avLst/>
          </a:prstGeom>
          <a:noFill/>
          <a:ln w="9525">
            <a:noFill/>
            <a:miter lim="800000"/>
            <a:headEnd/>
            <a:tailEnd/>
          </a:ln>
          <a:effectLst/>
        </p:spPr>
      </p:pic>
      <p:pic>
        <p:nvPicPr>
          <p:cNvPr id="11270" name="Picture 6"/>
          <p:cNvPicPr>
            <a:picLocks noChangeAspect="1" noChangeArrowheads="1"/>
          </p:cNvPicPr>
          <p:nvPr/>
        </p:nvPicPr>
        <p:blipFill>
          <a:blip r:embed="rId6" cstate="print"/>
          <a:srcRect/>
          <a:stretch>
            <a:fillRect/>
          </a:stretch>
        </p:blipFill>
        <p:spPr bwMode="auto">
          <a:xfrm>
            <a:off x="2627784" y="1124744"/>
            <a:ext cx="2438400" cy="18288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6672"/>
            <a:ext cx="7931224" cy="792088"/>
          </a:xfrm>
        </p:spPr>
        <p:txBody>
          <a:bodyPr>
            <a:normAutofit fontScale="90000"/>
          </a:bodyPr>
          <a:lstStyle/>
          <a:p>
            <a:pPr algn="ctr"/>
            <a:r>
              <a:rPr lang="es-ES" sz="2000" b="1" dirty="0" smtClean="0"/>
              <a:t/>
            </a:r>
            <a:br>
              <a:rPr lang="es-ES" sz="2000" b="1" dirty="0" smtClean="0"/>
            </a:br>
            <a:r>
              <a:rPr lang="es-ES" sz="2000" b="1" dirty="0" smtClean="0"/>
              <a:t/>
            </a:r>
            <a:br>
              <a:rPr lang="es-ES" sz="2000" b="1" dirty="0" smtClean="0"/>
            </a:br>
            <a:r>
              <a:rPr lang="es-ES" dirty="0" smtClean="0"/>
              <a:t/>
            </a:r>
            <a:br>
              <a:rPr lang="es-ES" dirty="0" smtClean="0"/>
            </a:br>
            <a:r>
              <a:rPr lang="es-ES" u="sng" dirty="0" smtClean="0"/>
              <a:t>ACTIVIDAD 11. LAS LENGUAS MÁS HABLADAS DEL MUNDO.</a:t>
            </a:r>
            <a:r>
              <a:rPr lang="es-ES" dirty="0" smtClean="0"/>
              <a:t/>
            </a:r>
            <a:br>
              <a:rPr lang="es-ES" dirty="0" smtClean="0"/>
            </a:br>
            <a:r>
              <a:rPr lang="es-ES" dirty="0" err="1" smtClean="0"/>
              <a:t>Work</a:t>
            </a:r>
            <a:r>
              <a:rPr lang="es-ES" dirty="0" smtClean="0"/>
              <a:t> </a:t>
            </a:r>
            <a:r>
              <a:rPr lang="es-ES" dirty="0" err="1" smtClean="0"/>
              <a:t>with</a:t>
            </a:r>
            <a:r>
              <a:rPr lang="es-ES" dirty="0" smtClean="0"/>
              <a:t> a </a:t>
            </a:r>
            <a:r>
              <a:rPr lang="es-ES" dirty="0" err="1" smtClean="0"/>
              <a:t>partner</a:t>
            </a:r>
            <a:r>
              <a:rPr lang="es-ES" dirty="0" smtClean="0"/>
              <a:t> – </a:t>
            </a:r>
            <a:r>
              <a:rPr lang="es-ES" dirty="0" err="1" smtClean="0"/>
              <a:t>find</a:t>
            </a:r>
            <a:r>
              <a:rPr lang="es-ES" dirty="0" smtClean="0"/>
              <a:t> </a:t>
            </a:r>
            <a:r>
              <a:rPr lang="es-ES" dirty="0" err="1" smtClean="0"/>
              <a:t>the</a:t>
            </a:r>
            <a:r>
              <a:rPr lang="es-ES" dirty="0" smtClean="0"/>
              <a:t> </a:t>
            </a:r>
            <a:r>
              <a:rPr lang="es-ES" dirty="0" err="1" smtClean="0"/>
              <a:t>description</a:t>
            </a:r>
            <a:r>
              <a:rPr lang="es-ES" dirty="0" smtClean="0"/>
              <a:t> </a:t>
            </a:r>
            <a:r>
              <a:rPr lang="es-ES" dirty="0" err="1" smtClean="0"/>
              <a:t>for</a:t>
            </a:r>
            <a:r>
              <a:rPr lang="es-ES" dirty="0" smtClean="0"/>
              <a:t> </a:t>
            </a:r>
            <a:r>
              <a:rPr lang="es-ES" dirty="0" err="1" smtClean="0"/>
              <a:t>each</a:t>
            </a:r>
            <a:r>
              <a:rPr lang="es-ES" dirty="0" smtClean="0"/>
              <a:t> </a:t>
            </a:r>
            <a:r>
              <a:rPr lang="es-ES" dirty="0" err="1" smtClean="0"/>
              <a:t>language</a:t>
            </a:r>
            <a:r>
              <a:rPr lang="es-ES" dirty="0" smtClean="0"/>
              <a:t> and </a:t>
            </a:r>
            <a:r>
              <a:rPr lang="es-ES" dirty="0" err="1" smtClean="0"/>
              <a:t>put</a:t>
            </a:r>
            <a:r>
              <a:rPr lang="es-ES" dirty="0" smtClean="0"/>
              <a:t> </a:t>
            </a:r>
            <a:r>
              <a:rPr lang="es-ES" dirty="0" err="1" smtClean="0"/>
              <a:t>them</a:t>
            </a:r>
            <a:r>
              <a:rPr lang="es-ES" dirty="0" smtClean="0"/>
              <a:t> in </a:t>
            </a:r>
            <a:r>
              <a:rPr lang="es-ES" dirty="0" err="1" smtClean="0"/>
              <a:t>correct</a:t>
            </a:r>
            <a:r>
              <a:rPr lang="es-ES" dirty="0" smtClean="0"/>
              <a:t> </a:t>
            </a:r>
            <a:r>
              <a:rPr lang="es-ES" dirty="0" err="1" smtClean="0"/>
              <a:t>order</a:t>
            </a:r>
            <a:r>
              <a:rPr lang="es-ES" dirty="0" smtClean="0"/>
              <a:t> </a:t>
            </a:r>
            <a:r>
              <a:rPr lang="es-ES" dirty="0" err="1" smtClean="0"/>
              <a:t>beginning</a:t>
            </a:r>
            <a:r>
              <a:rPr lang="es-ES" dirty="0" smtClean="0"/>
              <a:t> </a:t>
            </a:r>
            <a:r>
              <a:rPr lang="es-ES" dirty="0" err="1" smtClean="0"/>
              <a:t>with</a:t>
            </a:r>
            <a:r>
              <a:rPr lang="es-ES" dirty="0" smtClean="0"/>
              <a:t> </a:t>
            </a:r>
            <a:r>
              <a:rPr lang="es-ES" dirty="0" err="1" smtClean="0"/>
              <a:t>the</a:t>
            </a:r>
            <a:r>
              <a:rPr lang="es-ES" dirty="0" smtClean="0"/>
              <a:t> </a:t>
            </a:r>
            <a:r>
              <a:rPr lang="es-ES" dirty="0" err="1" smtClean="0"/>
              <a:t>one</a:t>
            </a:r>
            <a:r>
              <a:rPr lang="es-ES" dirty="0" smtClean="0"/>
              <a:t> </a:t>
            </a:r>
            <a:r>
              <a:rPr lang="es-ES" dirty="0" err="1" smtClean="0"/>
              <a:t>with</a:t>
            </a:r>
            <a:r>
              <a:rPr lang="es-ES" dirty="0" smtClean="0"/>
              <a:t> </a:t>
            </a:r>
            <a:r>
              <a:rPr lang="es-ES" dirty="0" err="1" smtClean="0"/>
              <a:t>the</a:t>
            </a:r>
            <a:r>
              <a:rPr lang="es-ES" dirty="0" smtClean="0"/>
              <a:t> </a:t>
            </a:r>
            <a:r>
              <a:rPr lang="es-ES" dirty="0" err="1" smtClean="0"/>
              <a:t>most</a:t>
            </a:r>
            <a:r>
              <a:rPr lang="es-ES" dirty="0" smtClean="0"/>
              <a:t> </a:t>
            </a:r>
            <a:r>
              <a:rPr lang="es-ES" dirty="0" err="1" smtClean="0"/>
              <a:t>speakers</a:t>
            </a:r>
            <a:r>
              <a:rPr lang="es-ES" dirty="0" smtClean="0"/>
              <a:t> in </a:t>
            </a:r>
            <a:r>
              <a:rPr lang="es-ES" dirty="0" err="1" smtClean="0"/>
              <a:t>the</a:t>
            </a:r>
            <a:r>
              <a:rPr lang="es-ES" dirty="0" smtClean="0"/>
              <a:t> </a:t>
            </a:r>
            <a:r>
              <a:rPr lang="es-ES" dirty="0" err="1" smtClean="0"/>
              <a:t>world</a:t>
            </a:r>
            <a:r>
              <a:rPr lang="es-ES" dirty="0" smtClean="0"/>
              <a:t>.</a:t>
            </a:r>
            <a:r>
              <a:rPr lang="es-ES" b="1" dirty="0" smtClean="0"/>
              <a:t/>
            </a:r>
            <a:br>
              <a:rPr lang="es-ES" b="1" dirty="0" smtClean="0"/>
            </a:br>
            <a:endParaRPr lang="en-US" dirty="0"/>
          </a:p>
        </p:txBody>
      </p:sp>
      <p:sp>
        <p:nvSpPr>
          <p:cNvPr id="3" name="Content Placeholder 2"/>
          <p:cNvSpPr>
            <a:spLocks noGrp="1"/>
          </p:cNvSpPr>
          <p:nvPr>
            <p:ph idx="1"/>
          </p:nvPr>
        </p:nvSpPr>
        <p:spPr>
          <a:xfrm>
            <a:off x="3575050" y="1124744"/>
            <a:ext cx="5111750" cy="5001419"/>
          </a:xfrm>
        </p:spPr>
        <p:txBody>
          <a:bodyPr>
            <a:normAutofit fontScale="25000" lnSpcReduction="20000"/>
          </a:bodyPr>
          <a:lstStyle/>
          <a:p>
            <a:pPr>
              <a:buNone/>
            </a:pPr>
            <a:r>
              <a:rPr lang="es-ES" sz="3700" dirty="0" smtClean="0"/>
              <a:t/>
            </a:r>
            <a:br>
              <a:rPr lang="es-ES" sz="3700" dirty="0" smtClean="0"/>
            </a:br>
            <a:r>
              <a:rPr lang="es-ES" sz="3700" dirty="0" smtClean="0"/>
              <a:t/>
            </a:r>
            <a:br>
              <a:rPr lang="es-ES" sz="3700" dirty="0" smtClean="0"/>
            </a:br>
            <a:r>
              <a:rPr lang="es-ES" sz="5600" dirty="0" smtClean="0"/>
              <a:t>Con 358 millones de hablantes nativos, esta lengua romance se habla en 44 países. Es el idioma oficial de las Naciones Unidas y de diversas organizaciones político-económicas internacionales y es el segundo más estudiado idioma más del mundo, después del inglés.</a:t>
            </a:r>
            <a:br>
              <a:rPr lang="es-ES" sz="5600" dirty="0" smtClean="0"/>
            </a:br>
            <a:r>
              <a:rPr lang="es-ES" sz="5600" dirty="0" smtClean="0"/>
              <a:t/>
            </a:r>
            <a:br>
              <a:rPr lang="es-ES" sz="5600" dirty="0" smtClean="0"/>
            </a:br>
            <a:r>
              <a:rPr lang="es-ES" sz="5600" dirty="0" smtClean="0"/>
              <a:t/>
            </a:r>
            <a:br>
              <a:rPr lang="es-ES" sz="5600" dirty="0" smtClean="0"/>
            </a:br>
            <a:r>
              <a:rPr lang="es-ES" sz="5600" dirty="0" smtClean="0"/>
              <a:t>Con más 200 millones de hablantes nativos, estas lenguas  son una misma lengua desde el punto de vista morfológico y fonológico.  Uno de los idiomas oficiales de la India y el idioma oficial de Pakistán. </a:t>
            </a:r>
            <a:br>
              <a:rPr lang="es-ES" sz="5600" dirty="0" smtClean="0"/>
            </a:br>
            <a:r>
              <a:rPr lang="es-ES" sz="5600" dirty="0" smtClean="0"/>
              <a:t/>
            </a:r>
            <a:br>
              <a:rPr lang="es-ES" sz="5600" dirty="0" smtClean="0"/>
            </a:br>
            <a:r>
              <a:rPr lang="es-ES" sz="5600" dirty="0" smtClean="0"/>
              <a:t/>
            </a:r>
            <a:br>
              <a:rPr lang="es-ES" sz="5600" dirty="0" smtClean="0"/>
            </a:br>
            <a:r>
              <a:rPr lang="es-ES" sz="5600" dirty="0" smtClean="0"/>
              <a:t>Con 200 millones de hablantes nativos, el idioma oficial de Brasil, Portugal, Angola, Guinea Ecuatorial, países que, forman la Comunidad de países de esta lengua.</a:t>
            </a:r>
          </a:p>
          <a:p>
            <a:pPr>
              <a:buNone/>
            </a:pPr>
            <a:endParaRPr lang="es-ES" sz="5600" dirty="0" smtClean="0"/>
          </a:p>
          <a:p>
            <a:pPr>
              <a:buNone/>
            </a:pPr>
            <a:r>
              <a:rPr lang="es-ES" sz="5600" dirty="0" smtClean="0"/>
              <a:t>          Con 845 millones de hablantes nativos o el 23,6% de la población mundial, es el idioma que se habla en el norte, centro y suroeste de China. Es el idioma oficial de China, Taiwán, Singapur.</a:t>
            </a:r>
          </a:p>
          <a:p>
            <a:pPr>
              <a:buNone/>
            </a:pPr>
            <a:r>
              <a:rPr lang="es-ES" sz="5600" dirty="0" smtClean="0"/>
              <a:t>          </a:t>
            </a:r>
          </a:p>
          <a:p>
            <a:pPr>
              <a:buNone/>
            </a:pPr>
            <a:r>
              <a:rPr lang="es-ES" sz="5600" dirty="0" smtClean="0"/>
              <a:t>           Con 322 millones de hablantes nativos es el idioma oficial de 53 países (Estados Unidos, Reino Unido, Australia, Canadá, Nueva Zelanda, entre otros) y de diversas organizaciones político-económicas internacionales.</a:t>
            </a:r>
            <a:br>
              <a:rPr lang="es-ES" sz="5600" dirty="0" smtClean="0"/>
            </a:br>
            <a:endParaRPr lang="en-US" sz="5600" dirty="0"/>
          </a:p>
        </p:txBody>
      </p:sp>
      <p:sp>
        <p:nvSpPr>
          <p:cNvPr id="4" name="Text Placeholder 3"/>
          <p:cNvSpPr>
            <a:spLocks noGrp="1"/>
          </p:cNvSpPr>
          <p:nvPr>
            <p:ph type="body" sz="half" idx="2"/>
          </p:nvPr>
        </p:nvSpPr>
        <p:spPr/>
        <p:txBody>
          <a:bodyPr>
            <a:normAutofit/>
          </a:bodyPr>
          <a:lstStyle/>
          <a:p>
            <a:r>
              <a:rPr lang="es-ES" sz="1800" b="1" dirty="0" smtClean="0"/>
              <a:t>Español </a:t>
            </a:r>
          </a:p>
          <a:p>
            <a:r>
              <a:rPr lang="es-ES" sz="1800" b="1" dirty="0" smtClean="0"/>
              <a:t>Chino mandarín</a:t>
            </a:r>
          </a:p>
          <a:p>
            <a:r>
              <a:rPr lang="es-ES" sz="1800" b="1" dirty="0" smtClean="0"/>
              <a:t>Portugués </a:t>
            </a:r>
          </a:p>
          <a:p>
            <a:r>
              <a:rPr lang="es-ES" sz="1800" b="1" dirty="0" smtClean="0"/>
              <a:t>Inglés </a:t>
            </a:r>
          </a:p>
          <a:p>
            <a:r>
              <a:rPr lang="es-ES" sz="1800" b="1" dirty="0" smtClean="0"/>
              <a:t>Hindi/Urdu</a:t>
            </a:r>
            <a:endParaRPr lang="en-US" sz="1800" b="1" dirty="0"/>
          </a:p>
        </p:txBody>
      </p:sp>
      <p:pic>
        <p:nvPicPr>
          <p:cNvPr id="12290" name="Picture 2"/>
          <p:cNvPicPr>
            <a:picLocks noChangeAspect="1" noChangeArrowheads="1"/>
          </p:cNvPicPr>
          <p:nvPr/>
        </p:nvPicPr>
        <p:blipFill>
          <a:blip r:embed="rId3" cstate="print"/>
          <a:srcRect/>
          <a:stretch>
            <a:fillRect/>
          </a:stretch>
        </p:blipFill>
        <p:spPr bwMode="auto">
          <a:xfrm>
            <a:off x="395536" y="4941168"/>
            <a:ext cx="1619672" cy="1708928"/>
          </a:xfrm>
          <a:prstGeom prst="rect">
            <a:avLst/>
          </a:prstGeom>
          <a:noFill/>
          <a:ln w="9525">
            <a:noFill/>
            <a:miter lim="800000"/>
            <a:headEnd/>
            <a:tailEnd/>
          </a:ln>
          <a:effectLst/>
        </p:spPr>
      </p:pic>
      <p:pic>
        <p:nvPicPr>
          <p:cNvPr id="12291" name="Picture 3"/>
          <p:cNvPicPr>
            <a:picLocks noChangeAspect="1" noChangeArrowheads="1"/>
          </p:cNvPicPr>
          <p:nvPr/>
        </p:nvPicPr>
        <p:blipFill>
          <a:blip r:embed="rId4" cstate="print"/>
          <a:srcRect/>
          <a:stretch>
            <a:fillRect/>
          </a:stretch>
        </p:blipFill>
        <p:spPr bwMode="auto">
          <a:xfrm>
            <a:off x="1835696" y="5157192"/>
            <a:ext cx="2088232" cy="1458119"/>
          </a:xfrm>
          <a:prstGeom prst="rect">
            <a:avLst/>
          </a:prstGeom>
          <a:noFill/>
          <a:ln w="9525">
            <a:noFill/>
            <a:miter lim="800000"/>
            <a:headEnd/>
            <a:tailEnd/>
          </a:ln>
          <a:effectLst/>
        </p:spPr>
      </p:pic>
      <p:pic>
        <p:nvPicPr>
          <p:cNvPr id="12293" name="Picture 5"/>
          <p:cNvPicPr>
            <a:picLocks noChangeAspect="1" noChangeArrowheads="1"/>
          </p:cNvPicPr>
          <p:nvPr/>
        </p:nvPicPr>
        <p:blipFill>
          <a:blip r:embed="rId5" cstate="print"/>
          <a:srcRect/>
          <a:stretch>
            <a:fillRect/>
          </a:stretch>
        </p:blipFill>
        <p:spPr bwMode="auto">
          <a:xfrm>
            <a:off x="1763688" y="2204864"/>
            <a:ext cx="2123281" cy="2780481"/>
          </a:xfrm>
          <a:prstGeom prst="rect">
            <a:avLst/>
          </a:prstGeom>
          <a:noFill/>
          <a:ln w="9525">
            <a:noFill/>
            <a:miter lim="800000"/>
            <a:headEnd/>
            <a:tailEnd/>
          </a:ln>
          <a:effectLst/>
        </p:spPr>
      </p:pic>
      <p:pic>
        <p:nvPicPr>
          <p:cNvPr id="12294" name="Picture 6"/>
          <p:cNvPicPr>
            <a:picLocks noChangeAspect="1" noChangeArrowheads="1"/>
          </p:cNvPicPr>
          <p:nvPr/>
        </p:nvPicPr>
        <p:blipFill>
          <a:blip r:embed="rId6" cstate="print"/>
          <a:srcRect/>
          <a:stretch>
            <a:fillRect/>
          </a:stretch>
        </p:blipFill>
        <p:spPr bwMode="auto">
          <a:xfrm>
            <a:off x="251521" y="3212976"/>
            <a:ext cx="1512168" cy="1656184"/>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052736"/>
          </a:xfrm>
        </p:spPr>
        <p:txBody>
          <a:bodyPr>
            <a:normAutofit/>
          </a:bodyPr>
          <a:lstStyle/>
          <a:p>
            <a:r>
              <a:rPr lang="en-GB" sz="1800" b="1" u="sng" dirty="0" smtClean="0"/>
              <a:t>ACTIVIDAD 12. IDIOMAS DEL MUNDO.</a:t>
            </a:r>
            <a:br>
              <a:rPr lang="en-GB" sz="1800" b="1" u="sng" dirty="0" smtClean="0"/>
            </a:br>
            <a:r>
              <a:rPr lang="en-GB" sz="1800" b="1" u="sng" dirty="0" smtClean="0"/>
              <a:t/>
            </a:r>
            <a:br>
              <a:rPr lang="en-GB" sz="1800" b="1" u="sng" dirty="0" smtClean="0"/>
            </a:br>
            <a:r>
              <a:rPr lang="en-GB" sz="1800" b="1" dirty="0" smtClean="0"/>
              <a:t>Complete the sentences with the appropriate information.</a:t>
            </a:r>
            <a:endParaRPr lang="en-US" sz="1800" b="1" u="sng" dirty="0"/>
          </a:p>
        </p:txBody>
      </p:sp>
      <p:sp>
        <p:nvSpPr>
          <p:cNvPr id="6" name="Content Placeholder 5"/>
          <p:cNvSpPr>
            <a:spLocks noGrp="1"/>
          </p:cNvSpPr>
          <p:nvPr>
            <p:ph idx="1"/>
          </p:nvPr>
        </p:nvSpPr>
        <p:spPr/>
        <p:txBody>
          <a:bodyPr>
            <a:normAutofit/>
          </a:bodyPr>
          <a:lstStyle/>
          <a:p>
            <a:pPr marL="457200" indent="-457200">
              <a:buFont typeface="+mj-lt"/>
              <a:buAutoNum type="arabicPeriod"/>
            </a:pPr>
            <a:r>
              <a:rPr lang="en-GB" sz="2000" dirty="0" smtClean="0"/>
              <a:t>Hay…… </a:t>
            </a:r>
            <a:r>
              <a:rPr lang="en-GB" sz="2000" dirty="0" err="1" smtClean="0"/>
              <a:t>lenguas</a:t>
            </a:r>
            <a:r>
              <a:rPr lang="en-GB" sz="2000" dirty="0" smtClean="0"/>
              <a:t> en el </a:t>
            </a:r>
            <a:r>
              <a:rPr lang="en-GB" sz="2000" dirty="0" err="1" smtClean="0"/>
              <a:t>mundo</a:t>
            </a:r>
            <a:r>
              <a:rPr lang="en-GB" sz="2000" dirty="0" smtClean="0"/>
              <a:t>.</a:t>
            </a:r>
          </a:p>
          <a:p>
            <a:pPr marL="457200" indent="-457200">
              <a:buFont typeface="+mj-lt"/>
              <a:buAutoNum type="arabicPeriod"/>
            </a:pPr>
            <a:r>
              <a:rPr lang="en-GB" sz="2000" dirty="0" smtClean="0"/>
              <a:t>El </a:t>
            </a:r>
            <a:r>
              <a:rPr lang="en-GB" sz="2000" dirty="0" err="1" smtClean="0"/>
              <a:t>idioma</a:t>
            </a:r>
            <a:r>
              <a:rPr lang="en-GB" sz="2000" dirty="0" smtClean="0"/>
              <a:t> con la mayor </a:t>
            </a:r>
            <a:r>
              <a:rPr lang="en-GB" sz="2000" dirty="0" err="1" smtClean="0"/>
              <a:t>cantidad</a:t>
            </a:r>
            <a:r>
              <a:rPr lang="en-GB" sz="2000" dirty="0" smtClean="0"/>
              <a:t> de </a:t>
            </a:r>
            <a:r>
              <a:rPr lang="en-GB" sz="2000" dirty="0" err="1" smtClean="0"/>
              <a:t>hablantes</a:t>
            </a:r>
            <a:r>
              <a:rPr lang="en-GB" sz="2000" dirty="0" smtClean="0"/>
              <a:t> </a:t>
            </a:r>
            <a:r>
              <a:rPr lang="en-GB" sz="2000" dirty="0" err="1" smtClean="0"/>
              <a:t>nativos</a:t>
            </a:r>
            <a:r>
              <a:rPr lang="en-GB" sz="2000" dirty="0" smtClean="0"/>
              <a:t> </a:t>
            </a:r>
            <a:r>
              <a:rPr lang="en-GB" sz="2000" dirty="0" err="1" smtClean="0"/>
              <a:t>es</a:t>
            </a:r>
            <a:r>
              <a:rPr lang="en-GB" sz="2000" dirty="0" smtClean="0"/>
              <a:t> ……</a:t>
            </a:r>
          </a:p>
          <a:p>
            <a:pPr marL="457200" indent="-457200">
              <a:buFont typeface="+mj-lt"/>
              <a:buAutoNum type="arabicPeriod"/>
            </a:pPr>
            <a:r>
              <a:rPr lang="en-GB" sz="2000" dirty="0" smtClean="0"/>
              <a:t>El </a:t>
            </a:r>
            <a:r>
              <a:rPr lang="en-GB" sz="2000" dirty="0" err="1" smtClean="0"/>
              <a:t>idioma</a:t>
            </a:r>
            <a:r>
              <a:rPr lang="en-GB" sz="2000" dirty="0" smtClean="0"/>
              <a:t> con la mayor </a:t>
            </a:r>
            <a:r>
              <a:rPr lang="en-GB" sz="2000" dirty="0" err="1" smtClean="0"/>
              <a:t>cantidad</a:t>
            </a:r>
            <a:r>
              <a:rPr lang="en-GB" sz="2000" dirty="0" smtClean="0"/>
              <a:t> de </a:t>
            </a:r>
            <a:r>
              <a:rPr lang="en-GB" sz="2000" dirty="0" err="1" smtClean="0"/>
              <a:t>hablantes</a:t>
            </a:r>
            <a:r>
              <a:rPr lang="en-GB" sz="2000" dirty="0" smtClean="0"/>
              <a:t> no </a:t>
            </a:r>
            <a:r>
              <a:rPr lang="en-GB" sz="2000" dirty="0" err="1" smtClean="0"/>
              <a:t>nativos</a:t>
            </a:r>
            <a:r>
              <a:rPr lang="en-GB" sz="2000" dirty="0" smtClean="0"/>
              <a:t> </a:t>
            </a:r>
            <a:r>
              <a:rPr lang="en-GB" sz="2000" dirty="0" err="1" smtClean="0"/>
              <a:t>es</a:t>
            </a:r>
            <a:r>
              <a:rPr lang="en-GB" sz="2000" dirty="0" smtClean="0"/>
              <a:t> ……</a:t>
            </a:r>
          </a:p>
          <a:p>
            <a:pPr marL="457200" indent="-457200">
              <a:buFont typeface="+mj-lt"/>
              <a:buAutoNum type="arabicPeriod"/>
            </a:pPr>
            <a:r>
              <a:rPr lang="en-GB" sz="2000" dirty="0" smtClean="0"/>
              <a:t>El </a:t>
            </a:r>
            <a:r>
              <a:rPr lang="en-GB" sz="2000" dirty="0" err="1" smtClean="0"/>
              <a:t>alfabeto</a:t>
            </a:r>
            <a:r>
              <a:rPr lang="en-GB" sz="2000" dirty="0" smtClean="0"/>
              <a:t> </a:t>
            </a:r>
            <a:r>
              <a:rPr lang="en-GB" sz="2000" dirty="0" err="1" smtClean="0"/>
              <a:t>más</a:t>
            </a:r>
            <a:r>
              <a:rPr lang="en-GB" sz="2000" dirty="0" smtClean="0"/>
              <a:t> largo </a:t>
            </a:r>
            <a:r>
              <a:rPr lang="en-GB" sz="2000" dirty="0" err="1" smtClean="0"/>
              <a:t>es</a:t>
            </a:r>
            <a:r>
              <a:rPr lang="en-GB" sz="2000" dirty="0" smtClean="0"/>
              <a:t> de ……. </a:t>
            </a:r>
            <a:r>
              <a:rPr lang="en-GB" sz="2000" dirty="0" err="1" smtClean="0"/>
              <a:t>letras</a:t>
            </a:r>
            <a:r>
              <a:rPr lang="en-GB" sz="2000" dirty="0" smtClean="0"/>
              <a:t> ( Cambodia ).</a:t>
            </a:r>
          </a:p>
          <a:p>
            <a:pPr marL="457200" indent="-457200">
              <a:buFont typeface="+mj-lt"/>
              <a:buAutoNum type="arabicPeriod"/>
            </a:pPr>
            <a:r>
              <a:rPr lang="en-GB" sz="2000" dirty="0" smtClean="0"/>
              <a:t>El </a:t>
            </a:r>
            <a:r>
              <a:rPr lang="en-GB" sz="2000" dirty="0" err="1" smtClean="0"/>
              <a:t>alfabeto</a:t>
            </a:r>
            <a:r>
              <a:rPr lang="en-GB" sz="2000" dirty="0" smtClean="0"/>
              <a:t> </a:t>
            </a:r>
            <a:r>
              <a:rPr lang="en-GB" sz="2000" dirty="0" err="1" smtClean="0"/>
              <a:t>más</a:t>
            </a:r>
            <a:r>
              <a:rPr lang="en-GB" sz="2000" dirty="0" smtClean="0"/>
              <a:t> </a:t>
            </a:r>
            <a:r>
              <a:rPr lang="en-GB" sz="2000" dirty="0" err="1" smtClean="0"/>
              <a:t>corto</a:t>
            </a:r>
            <a:r>
              <a:rPr lang="en-GB" sz="2000" dirty="0" smtClean="0"/>
              <a:t> </a:t>
            </a:r>
            <a:r>
              <a:rPr lang="en-GB" sz="2000" dirty="0" err="1" smtClean="0"/>
              <a:t>es</a:t>
            </a:r>
            <a:r>
              <a:rPr lang="en-GB" sz="2000" dirty="0" smtClean="0"/>
              <a:t> con …. </a:t>
            </a:r>
            <a:r>
              <a:rPr lang="en-GB" sz="2000" dirty="0" err="1" smtClean="0"/>
              <a:t>letras</a:t>
            </a:r>
            <a:r>
              <a:rPr lang="en-GB" sz="2000" dirty="0" smtClean="0"/>
              <a:t> ( </a:t>
            </a:r>
            <a:r>
              <a:rPr lang="en-GB" sz="2000" dirty="0" err="1" smtClean="0"/>
              <a:t>Papúa</a:t>
            </a:r>
            <a:r>
              <a:rPr lang="en-GB" sz="2000" dirty="0" smtClean="0"/>
              <a:t> Nueva Guinea )</a:t>
            </a:r>
          </a:p>
          <a:p>
            <a:pPr marL="457200" indent="-457200">
              <a:buFont typeface="+mj-lt"/>
              <a:buAutoNum type="arabicPeriod"/>
            </a:pPr>
            <a:r>
              <a:rPr lang="en-GB" sz="2000" dirty="0" smtClean="0"/>
              <a:t>El primer </a:t>
            </a:r>
            <a:r>
              <a:rPr lang="en-GB" sz="2000" dirty="0" err="1" smtClean="0"/>
              <a:t>idioma</a:t>
            </a:r>
            <a:r>
              <a:rPr lang="en-GB" sz="2000" dirty="0" smtClean="0"/>
              <a:t> </a:t>
            </a:r>
            <a:r>
              <a:rPr lang="en-GB" sz="2000" dirty="0" err="1" smtClean="0"/>
              <a:t>escrito</a:t>
            </a:r>
            <a:r>
              <a:rPr lang="en-GB" sz="2000" dirty="0" smtClean="0"/>
              <a:t> </a:t>
            </a:r>
            <a:r>
              <a:rPr lang="en-GB" sz="2000" dirty="0" err="1" smtClean="0"/>
              <a:t>es</a:t>
            </a:r>
            <a:r>
              <a:rPr lang="en-GB" sz="2000" dirty="0" smtClean="0"/>
              <a:t> ……</a:t>
            </a:r>
          </a:p>
          <a:p>
            <a:pPr marL="457200" indent="-457200">
              <a:buFont typeface="+mj-lt"/>
              <a:buAutoNum type="arabicPeriod"/>
            </a:pPr>
            <a:r>
              <a:rPr lang="en-GB" sz="2000" dirty="0" smtClean="0"/>
              <a:t>El </a:t>
            </a:r>
            <a:r>
              <a:rPr lang="en-GB" sz="2000" dirty="0" err="1" smtClean="0"/>
              <a:t>inglés</a:t>
            </a:r>
            <a:r>
              <a:rPr lang="en-GB" sz="2000" dirty="0" smtClean="0"/>
              <a:t> </a:t>
            </a:r>
            <a:r>
              <a:rPr lang="en-GB" sz="2000" dirty="0" err="1" smtClean="0"/>
              <a:t>es</a:t>
            </a:r>
            <a:r>
              <a:rPr lang="en-GB" sz="2000" dirty="0" smtClean="0"/>
              <a:t> el </a:t>
            </a:r>
            <a:r>
              <a:rPr lang="en-GB" sz="2000" dirty="0" err="1" smtClean="0"/>
              <a:t>idioma</a:t>
            </a:r>
            <a:r>
              <a:rPr lang="en-GB" sz="2000" dirty="0" smtClean="0"/>
              <a:t> con </a:t>
            </a:r>
            <a:r>
              <a:rPr lang="en-GB" sz="2000" dirty="0" err="1" smtClean="0"/>
              <a:t>más</a:t>
            </a:r>
            <a:r>
              <a:rPr lang="en-GB" sz="2000" dirty="0" smtClean="0"/>
              <a:t> </a:t>
            </a:r>
            <a:r>
              <a:rPr lang="en-GB" sz="2000" dirty="0" err="1" smtClean="0"/>
              <a:t>palabras</a:t>
            </a:r>
            <a:r>
              <a:rPr lang="en-GB" sz="2000" dirty="0" smtClean="0"/>
              <a:t> </a:t>
            </a:r>
            <a:r>
              <a:rPr lang="en-GB" sz="2000" dirty="0" err="1" smtClean="0"/>
              <a:t>aproximadamente</a:t>
            </a:r>
            <a:r>
              <a:rPr lang="en-GB" sz="2000" dirty="0" smtClean="0"/>
              <a:t> ……….</a:t>
            </a:r>
          </a:p>
          <a:p>
            <a:pPr marL="457200" indent="-457200">
              <a:buFont typeface="+mj-lt"/>
              <a:buAutoNum type="arabicPeriod"/>
            </a:pPr>
            <a:r>
              <a:rPr lang="en-GB" sz="2000" dirty="0" smtClean="0"/>
              <a:t>El </a:t>
            </a:r>
            <a:r>
              <a:rPr lang="en-GB" sz="2000" dirty="0" err="1" smtClean="0"/>
              <a:t>idioma</a:t>
            </a:r>
            <a:r>
              <a:rPr lang="en-GB" sz="2000" dirty="0" smtClean="0"/>
              <a:t> </a:t>
            </a:r>
            <a:r>
              <a:rPr lang="en-GB" sz="2000" dirty="0" err="1" smtClean="0"/>
              <a:t>oficial</a:t>
            </a:r>
            <a:r>
              <a:rPr lang="en-GB" sz="2000" dirty="0" smtClean="0"/>
              <a:t> de </a:t>
            </a:r>
            <a:r>
              <a:rPr lang="en-GB" sz="2000" dirty="0" err="1" smtClean="0"/>
              <a:t>más</a:t>
            </a:r>
            <a:r>
              <a:rPr lang="en-GB" sz="2000" dirty="0" smtClean="0"/>
              <a:t> de 20 </a:t>
            </a:r>
            <a:r>
              <a:rPr lang="en-GB" sz="2000" dirty="0" err="1" smtClean="0"/>
              <a:t>países</a:t>
            </a:r>
            <a:r>
              <a:rPr lang="en-GB" sz="2000" dirty="0" smtClean="0"/>
              <a:t> y </a:t>
            </a:r>
            <a:r>
              <a:rPr lang="en-GB" sz="2000" dirty="0" err="1" smtClean="0"/>
              <a:t>una</a:t>
            </a:r>
            <a:r>
              <a:rPr lang="en-GB" sz="2000" dirty="0" smtClean="0"/>
              <a:t> de </a:t>
            </a:r>
            <a:r>
              <a:rPr lang="en-GB" sz="2000" dirty="0" err="1" smtClean="0"/>
              <a:t>las</a:t>
            </a:r>
            <a:r>
              <a:rPr lang="en-GB" sz="2000" dirty="0" smtClean="0"/>
              <a:t> </a:t>
            </a:r>
            <a:r>
              <a:rPr lang="en-GB" sz="2000" dirty="0" err="1" smtClean="0"/>
              <a:t>lenguas</a:t>
            </a:r>
            <a:r>
              <a:rPr lang="en-GB" sz="2000" dirty="0" smtClean="0"/>
              <a:t> </a:t>
            </a:r>
            <a:r>
              <a:rPr lang="en-GB" sz="2000" dirty="0" err="1" smtClean="0"/>
              <a:t>más</a:t>
            </a:r>
            <a:r>
              <a:rPr lang="en-GB" sz="2000" dirty="0" smtClean="0"/>
              <a:t> </a:t>
            </a:r>
            <a:r>
              <a:rPr lang="en-GB" sz="2000" dirty="0" err="1" smtClean="0"/>
              <a:t>comunes</a:t>
            </a:r>
            <a:r>
              <a:rPr lang="en-GB" sz="2000" dirty="0" smtClean="0"/>
              <a:t> en el </a:t>
            </a:r>
            <a:r>
              <a:rPr lang="en-GB" sz="2000" dirty="0" err="1" smtClean="0"/>
              <a:t>suroeste</a:t>
            </a:r>
            <a:r>
              <a:rPr lang="en-GB" sz="2000" dirty="0" smtClean="0"/>
              <a:t> de </a:t>
            </a:r>
            <a:r>
              <a:rPr lang="en-GB" sz="2000" dirty="0" err="1" smtClean="0"/>
              <a:t>Estados</a:t>
            </a:r>
            <a:r>
              <a:rPr lang="en-GB" sz="2000" dirty="0" smtClean="0"/>
              <a:t> </a:t>
            </a:r>
            <a:r>
              <a:rPr lang="en-GB" sz="2000" dirty="0" err="1" smtClean="0"/>
              <a:t>Unidos</a:t>
            </a:r>
            <a:r>
              <a:rPr lang="en-GB" sz="2000" dirty="0" smtClean="0"/>
              <a:t> </a:t>
            </a:r>
            <a:r>
              <a:rPr lang="en-GB" sz="2000" dirty="0" err="1" smtClean="0"/>
              <a:t>es</a:t>
            </a:r>
            <a:r>
              <a:rPr lang="en-GB" sz="2000" dirty="0" smtClean="0"/>
              <a:t> ……</a:t>
            </a:r>
          </a:p>
          <a:p>
            <a:pPr>
              <a:buFont typeface="Wingdings" pitchFamily="2" charset="2"/>
              <a:buChar char="ü"/>
            </a:pPr>
            <a:endParaRPr lang="en-GB" sz="2000" dirty="0" smtClean="0"/>
          </a:p>
          <a:p>
            <a:pPr algn="ctr">
              <a:buNone/>
            </a:pPr>
            <a:r>
              <a:rPr lang="en-GB" sz="2000" b="1" dirty="0" smtClean="0"/>
              <a:t>EL ESPAÑOL    EL EGIPICO    250000    6912    12    </a:t>
            </a:r>
          </a:p>
          <a:p>
            <a:pPr algn="ctr">
              <a:buNone/>
            </a:pPr>
            <a:r>
              <a:rPr lang="en-GB" sz="2000" b="1" dirty="0" smtClean="0"/>
              <a:t>EL CHINO MANDARIN          74      EL INGLÉS</a:t>
            </a:r>
          </a:p>
          <a:p>
            <a:pPr>
              <a:buFont typeface="Wingdings" pitchFamily="2" charset="2"/>
              <a:buChar char="ü"/>
            </a:pPr>
            <a:endParaRPr lang="en-US" dirty="0"/>
          </a:p>
        </p:txBody>
      </p:sp>
      <p:pic>
        <p:nvPicPr>
          <p:cNvPr id="4" name="Picture 4"/>
          <p:cNvPicPr>
            <a:picLocks noChangeAspect="1" noChangeArrowheads="1"/>
          </p:cNvPicPr>
          <p:nvPr/>
        </p:nvPicPr>
        <p:blipFill>
          <a:blip r:embed="rId3" cstate="print"/>
          <a:srcRect/>
          <a:stretch>
            <a:fillRect/>
          </a:stretch>
        </p:blipFill>
        <p:spPr bwMode="auto">
          <a:xfrm>
            <a:off x="7236296" y="5157192"/>
            <a:ext cx="1619225" cy="1268760"/>
          </a:xfrm>
          <a:prstGeom prst="rect">
            <a:avLst/>
          </a:prstGeom>
          <a:noFill/>
          <a:ln w="9525">
            <a:noFill/>
            <a:miter lim="800000"/>
            <a:headEnd/>
            <a:tailEnd/>
          </a:ln>
          <a:effectLst/>
        </p:spPr>
      </p:pic>
      <p:pic>
        <p:nvPicPr>
          <p:cNvPr id="7" name="Picture 2"/>
          <p:cNvPicPr>
            <a:picLocks noChangeAspect="1" noChangeArrowheads="1"/>
          </p:cNvPicPr>
          <p:nvPr/>
        </p:nvPicPr>
        <p:blipFill>
          <a:blip r:embed="rId4" cstate="print"/>
          <a:srcRect/>
          <a:stretch>
            <a:fillRect/>
          </a:stretch>
        </p:blipFill>
        <p:spPr bwMode="auto">
          <a:xfrm>
            <a:off x="251520" y="4941168"/>
            <a:ext cx="1619672" cy="1708928"/>
          </a:xfrm>
          <a:prstGeom prst="rect">
            <a:avLst/>
          </a:prstGeom>
          <a:noFill/>
          <a:ln w="9525">
            <a:noFill/>
            <a:miter lim="800000"/>
            <a:headEnd/>
            <a:tailEnd/>
          </a:ln>
          <a:effec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000" b="1" u="sng" dirty="0" smtClean="0"/>
              <a:t>ACTIVIDAD 13. LOS IDIOMAS DE ESPAÑA</a:t>
            </a:r>
            <a:br>
              <a:rPr lang="en-GB" sz="2000" b="1" u="sng" dirty="0" smtClean="0"/>
            </a:br>
            <a:r>
              <a:rPr lang="en-GB" sz="2000" b="1" dirty="0" smtClean="0"/>
              <a:t>Match up these sentences, did you know these facts about Spain? Find these different parts of Spain on the map.</a:t>
            </a:r>
            <a:endParaRPr lang="en-US" sz="2000" b="1" u="sng" dirty="0"/>
          </a:p>
        </p:txBody>
      </p:sp>
      <p:sp>
        <p:nvSpPr>
          <p:cNvPr id="5" name="Content Placeholder 4"/>
          <p:cNvSpPr>
            <a:spLocks noGrp="1"/>
          </p:cNvSpPr>
          <p:nvPr>
            <p:ph sz="half" idx="1"/>
          </p:nvPr>
        </p:nvSpPr>
        <p:spPr/>
        <p:txBody>
          <a:bodyPr>
            <a:normAutofit/>
          </a:bodyPr>
          <a:lstStyle/>
          <a:p>
            <a:pPr marL="514350" indent="-514350">
              <a:buFont typeface="+mj-lt"/>
              <a:buAutoNum type="arabicParenR"/>
            </a:pPr>
            <a:r>
              <a:rPr lang="en-GB" sz="2400" dirty="0" smtClean="0"/>
              <a:t>El </a:t>
            </a:r>
            <a:r>
              <a:rPr lang="en-GB" sz="2400" dirty="0" err="1" smtClean="0"/>
              <a:t>idioma</a:t>
            </a:r>
            <a:r>
              <a:rPr lang="en-GB" sz="2400" dirty="0" smtClean="0"/>
              <a:t> </a:t>
            </a:r>
            <a:r>
              <a:rPr lang="en-GB" sz="2400" dirty="0" err="1" smtClean="0"/>
              <a:t>oficial</a:t>
            </a:r>
            <a:r>
              <a:rPr lang="en-GB" sz="2400" dirty="0" smtClean="0"/>
              <a:t> de </a:t>
            </a:r>
            <a:r>
              <a:rPr lang="en-GB" sz="2400" dirty="0" err="1" smtClean="0"/>
              <a:t>España</a:t>
            </a:r>
            <a:r>
              <a:rPr lang="en-GB" sz="2400" dirty="0" smtClean="0"/>
              <a:t> </a:t>
            </a:r>
            <a:r>
              <a:rPr lang="en-GB" sz="2400" dirty="0" err="1" smtClean="0"/>
              <a:t>es</a:t>
            </a:r>
            <a:r>
              <a:rPr lang="en-GB" sz="2400" dirty="0" smtClean="0"/>
              <a:t>…</a:t>
            </a:r>
          </a:p>
          <a:p>
            <a:pPr marL="514350" indent="-514350">
              <a:buFont typeface="+mj-lt"/>
              <a:buAutoNum type="arabicParenR"/>
            </a:pPr>
            <a:r>
              <a:rPr lang="en-GB" sz="2400" dirty="0" err="1" smtClean="0"/>
              <a:t>Muchos</a:t>
            </a:r>
            <a:r>
              <a:rPr lang="en-GB" sz="2400" dirty="0" smtClean="0"/>
              <a:t> </a:t>
            </a:r>
            <a:r>
              <a:rPr lang="en-GB" sz="2400" dirty="0" err="1" smtClean="0"/>
              <a:t>españoles</a:t>
            </a:r>
            <a:r>
              <a:rPr lang="en-GB" sz="2400" dirty="0" smtClean="0"/>
              <a:t> </a:t>
            </a:r>
            <a:r>
              <a:rPr lang="en-GB" sz="2400" dirty="0" err="1" smtClean="0"/>
              <a:t>hablan</a:t>
            </a:r>
            <a:r>
              <a:rPr lang="en-GB" sz="2400" dirty="0" smtClean="0"/>
              <a:t> dos </a:t>
            </a:r>
            <a:r>
              <a:rPr lang="en-GB" sz="2400" dirty="0" err="1" smtClean="0"/>
              <a:t>idiomas</a:t>
            </a:r>
            <a:r>
              <a:rPr lang="en-GB" sz="2400" dirty="0" smtClean="0"/>
              <a:t>…</a:t>
            </a:r>
          </a:p>
          <a:p>
            <a:pPr marL="514350" indent="-514350">
              <a:buFont typeface="+mj-lt"/>
              <a:buAutoNum type="arabicParenR"/>
            </a:pPr>
            <a:r>
              <a:rPr lang="en-GB" sz="2400" dirty="0" smtClean="0"/>
              <a:t>El </a:t>
            </a:r>
            <a:r>
              <a:rPr lang="en-GB" sz="2400" dirty="0" err="1" smtClean="0"/>
              <a:t>catalán</a:t>
            </a:r>
            <a:r>
              <a:rPr lang="en-GB" sz="2400" dirty="0" smtClean="0"/>
              <a:t> se </a:t>
            </a:r>
            <a:r>
              <a:rPr lang="en-GB" sz="2400" dirty="0" err="1" smtClean="0"/>
              <a:t>habla</a:t>
            </a:r>
            <a:r>
              <a:rPr lang="en-GB" sz="2400" dirty="0" smtClean="0"/>
              <a:t> en el </a:t>
            </a:r>
            <a:r>
              <a:rPr lang="en-GB" sz="2400" dirty="0" err="1" smtClean="0"/>
              <a:t>noroeste</a:t>
            </a:r>
            <a:r>
              <a:rPr lang="en-GB" sz="2400" dirty="0" smtClean="0"/>
              <a:t> del </a:t>
            </a:r>
            <a:r>
              <a:rPr lang="en-GB" sz="2400" dirty="0" err="1" smtClean="0"/>
              <a:t>país</a:t>
            </a:r>
            <a:r>
              <a:rPr lang="en-GB" sz="2400" dirty="0" smtClean="0"/>
              <a:t>,…</a:t>
            </a:r>
          </a:p>
          <a:p>
            <a:pPr marL="514350" indent="-514350">
              <a:buFont typeface="+mj-lt"/>
              <a:buAutoNum type="arabicParenR"/>
            </a:pPr>
            <a:r>
              <a:rPr lang="en-GB" sz="2400" dirty="0" smtClean="0"/>
              <a:t>La </a:t>
            </a:r>
            <a:r>
              <a:rPr lang="en-GB" sz="2400" dirty="0" err="1" smtClean="0"/>
              <a:t>región</a:t>
            </a:r>
            <a:r>
              <a:rPr lang="en-GB" sz="2400" dirty="0" smtClean="0"/>
              <a:t> de Galicia </a:t>
            </a:r>
            <a:r>
              <a:rPr lang="en-GB" sz="2400" dirty="0" err="1" smtClean="0"/>
              <a:t>habla</a:t>
            </a:r>
            <a:r>
              <a:rPr lang="en-GB" sz="2400" dirty="0" smtClean="0"/>
              <a:t>…</a:t>
            </a:r>
          </a:p>
          <a:p>
            <a:pPr marL="514350" indent="-514350">
              <a:buFont typeface="+mj-lt"/>
              <a:buAutoNum type="arabicParenR"/>
            </a:pPr>
            <a:r>
              <a:rPr lang="en-GB" sz="2400" dirty="0" smtClean="0"/>
              <a:t>El País Vasco </a:t>
            </a:r>
            <a:r>
              <a:rPr lang="en-GB" sz="2400" dirty="0" err="1" smtClean="0"/>
              <a:t>habla</a:t>
            </a:r>
            <a:r>
              <a:rPr lang="en-GB" sz="2400" dirty="0" smtClean="0"/>
              <a:t>…</a:t>
            </a:r>
          </a:p>
          <a:p>
            <a:pPr marL="514350" indent="-514350">
              <a:buFont typeface="+mj-lt"/>
              <a:buAutoNum type="arabicParenR"/>
            </a:pPr>
            <a:r>
              <a:rPr lang="en-GB" sz="2400" dirty="0" smtClean="0"/>
              <a:t>El Vasco </a:t>
            </a:r>
            <a:r>
              <a:rPr lang="en-GB" sz="2400" dirty="0" err="1" smtClean="0"/>
              <a:t>es</a:t>
            </a:r>
            <a:r>
              <a:rPr lang="en-GB" sz="2400" dirty="0" smtClean="0"/>
              <a:t> </a:t>
            </a:r>
            <a:r>
              <a:rPr lang="en-GB" sz="2400" dirty="0" err="1" smtClean="0"/>
              <a:t>diferente</a:t>
            </a:r>
            <a:r>
              <a:rPr lang="en-GB" sz="2400" dirty="0" smtClean="0"/>
              <a:t> de…</a:t>
            </a:r>
            <a:endParaRPr lang="en-US" sz="2400" dirty="0"/>
          </a:p>
        </p:txBody>
      </p:sp>
      <p:sp>
        <p:nvSpPr>
          <p:cNvPr id="6" name="Content Placeholder 5"/>
          <p:cNvSpPr>
            <a:spLocks noGrp="1"/>
          </p:cNvSpPr>
          <p:nvPr>
            <p:ph sz="half" idx="2"/>
          </p:nvPr>
        </p:nvSpPr>
        <p:spPr/>
        <p:txBody>
          <a:bodyPr>
            <a:normAutofit/>
          </a:bodyPr>
          <a:lstStyle/>
          <a:p>
            <a:pPr marL="514350" indent="-514350">
              <a:buFont typeface="+mj-lt"/>
              <a:buAutoNum type="alphaUcPeriod"/>
            </a:pPr>
            <a:r>
              <a:rPr lang="en-GB" sz="2400" dirty="0" smtClean="0"/>
              <a:t>…y </a:t>
            </a:r>
            <a:r>
              <a:rPr lang="en-GB" sz="2400" dirty="0" err="1" smtClean="0"/>
              <a:t>parece</a:t>
            </a:r>
            <a:r>
              <a:rPr lang="en-GB" sz="2400" dirty="0" smtClean="0"/>
              <a:t> un </a:t>
            </a:r>
            <a:r>
              <a:rPr lang="en-GB" sz="2400" dirty="0" err="1" smtClean="0"/>
              <a:t>poco</a:t>
            </a:r>
            <a:r>
              <a:rPr lang="en-GB" sz="2400" dirty="0" smtClean="0"/>
              <a:t> al </a:t>
            </a:r>
            <a:r>
              <a:rPr lang="en-GB" sz="2400" dirty="0" err="1" smtClean="0"/>
              <a:t>francés</a:t>
            </a:r>
            <a:r>
              <a:rPr lang="en-GB" sz="2400" dirty="0" smtClean="0"/>
              <a:t>.</a:t>
            </a:r>
          </a:p>
          <a:p>
            <a:pPr marL="514350" indent="-514350">
              <a:buFont typeface="+mj-lt"/>
              <a:buAutoNum type="alphaUcPeriod"/>
            </a:pPr>
            <a:r>
              <a:rPr lang="en-GB" sz="2400" dirty="0" smtClean="0"/>
              <a:t>…</a:t>
            </a:r>
            <a:r>
              <a:rPr lang="en-GB" sz="2400" dirty="0" err="1" smtClean="0"/>
              <a:t>gallego</a:t>
            </a:r>
            <a:r>
              <a:rPr lang="en-GB" sz="2400" dirty="0" smtClean="0"/>
              <a:t> ( </a:t>
            </a:r>
            <a:r>
              <a:rPr lang="en-GB" sz="2400" dirty="0" err="1" smtClean="0"/>
              <a:t>parece</a:t>
            </a:r>
            <a:r>
              <a:rPr lang="en-GB" sz="2400" dirty="0" smtClean="0"/>
              <a:t> al </a:t>
            </a:r>
            <a:r>
              <a:rPr lang="en-GB" sz="2400" dirty="0" err="1" smtClean="0"/>
              <a:t>portugués</a:t>
            </a:r>
            <a:r>
              <a:rPr lang="en-GB" sz="2400" dirty="0" smtClean="0"/>
              <a:t> )</a:t>
            </a:r>
          </a:p>
          <a:p>
            <a:pPr marL="514350" indent="-514350">
              <a:buFont typeface="+mj-lt"/>
              <a:buAutoNum type="alphaUcPeriod"/>
            </a:pPr>
            <a:r>
              <a:rPr lang="en-GB" sz="2400" dirty="0" smtClean="0"/>
              <a:t>…el </a:t>
            </a:r>
            <a:r>
              <a:rPr lang="en-GB" sz="2400" dirty="0" err="1" smtClean="0"/>
              <a:t>vasco</a:t>
            </a:r>
            <a:r>
              <a:rPr lang="en-GB" sz="2400" dirty="0" smtClean="0"/>
              <a:t> o el </a:t>
            </a:r>
            <a:r>
              <a:rPr lang="en-GB" sz="2400" dirty="0" err="1" smtClean="0"/>
              <a:t>euskera</a:t>
            </a:r>
            <a:r>
              <a:rPr lang="en-GB" sz="2400" dirty="0" smtClean="0"/>
              <a:t>.</a:t>
            </a:r>
          </a:p>
          <a:p>
            <a:pPr marL="514350" indent="-514350">
              <a:buFont typeface="+mj-lt"/>
              <a:buAutoNum type="alphaUcPeriod"/>
            </a:pPr>
            <a:r>
              <a:rPr lang="en-GB" sz="2400" dirty="0" smtClean="0"/>
              <a:t> …el </a:t>
            </a:r>
            <a:r>
              <a:rPr lang="en-GB" sz="2400" dirty="0" err="1" smtClean="0"/>
              <a:t>español</a:t>
            </a:r>
            <a:r>
              <a:rPr lang="en-GB" sz="2400" dirty="0" smtClean="0"/>
              <a:t> o el </a:t>
            </a:r>
            <a:r>
              <a:rPr lang="en-GB" sz="2400" dirty="0" err="1" smtClean="0"/>
              <a:t>castellano</a:t>
            </a:r>
            <a:r>
              <a:rPr lang="en-GB" sz="2400" dirty="0" smtClean="0"/>
              <a:t>.</a:t>
            </a:r>
          </a:p>
          <a:p>
            <a:pPr marL="514350" indent="-514350">
              <a:buFont typeface="+mj-lt"/>
              <a:buAutoNum type="alphaUcPeriod"/>
            </a:pPr>
            <a:r>
              <a:rPr lang="en-GB" sz="2400" dirty="0" smtClean="0"/>
              <a:t>…</a:t>
            </a:r>
            <a:r>
              <a:rPr lang="en-GB" sz="2400" dirty="0" err="1" smtClean="0"/>
              <a:t>todos</a:t>
            </a:r>
            <a:r>
              <a:rPr lang="en-GB" sz="2400" dirty="0" smtClean="0"/>
              <a:t> </a:t>
            </a:r>
            <a:r>
              <a:rPr lang="en-GB" sz="2400" dirty="0" err="1" smtClean="0"/>
              <a:t>otros</a:t>
            </a:r>
            <a:r>
              <a:rPr lang="en-GB" sz="2400" dirty="0" smtClean="0"/>
              <a:t> </a:t>
            </a:r>
            <a:r>
              <a:rPr lang="en-GB" sz="2400" dirty="0" err="1" smtClean="0"/>
              <a:t>idiomas</a:t>
            </a:r>
            <a:r>
              <a:rPr lang="en-GB" sz="2400" dirty="0" smtClean="0"/>
              <a:t> </a:t>
            </a:r>
            <a:r>
              <a:rPr lang="en-GB" sz="2400" dirty="0" err="1" smtClean="0"/>
              <a:t>europeos</a:t>
            </a:r>
            <a:r>
              <a:rPr lang="en-GB" sz="2400" dirty="0" smtClean="0"/>
              <a:t>.</a:t>
            </a:r>
          </a:p>
          <a:p>
            <a:pPr marL="514350" indent="-514350">
              <a:buFont typeface="+mj-lt"/>
              <a:buAutoNum type="alphaUcPeriod"/>
            </a:pPr>
            <a:r>
              <a:rPr lang="en-GB" sz="2400" dirty="0" smtClean="0"/>
              <a:t>…son </a:t>
            </a:r>
            <a:r>
              <a:rPr lang="en-GB" sz="2400" dirty="0" err="1" smtClean="0"/>
              <a:t>bilingües</a:t>
            </a:r>
            <a:r>
              <a:rPr lang="en-GB" sz="2400" dirty="0" smtClean="0"/>
              <a:t>.</a:t>
            </a:r>
          </a:p>
          <a:p>
            <a:pPr marL="514350" indent="-514350">
              <a:buFont typeface="+mj-lt"/>
              <a:buAutoNum type="alphaUcPeriod"/>
            </a:pPr>
            <a:endParaRPr lang="en-GB" sz="2000" dirty="0" smtClean="0"/>
          </a:p>
          <a:p>
            <a:pPr marL="514350" indent="-514350">
              <a:buNone/>
            </a:pPr>
            <a:endParaRPr lang="en-US" sz="2000" dirty="0"/>
          </a:p>
        </p:txBody>
      </p:sp>
      <p:pic>
        <p:nvPicPr>
          <p:cNvPr id="13314" name="Picture 2"/>
          <p:cNvPicPr>
            <a:picLocks noChangeAspect="1" noChangeArrowheads="1"/>
          </p:cNvPicPr>
          <p:nvPr/>
        </p:nvPicPr>
        <p:blipFill>
          <a:blip r:embed="rId2" cstate="print"/>
          <a:srcRect/>
          <a:stretch>
            <a:fillRect/>
          </a:stretch>
        </p:blipFill>
        <p:spPr bwMode="auto">
          <a:xfrm>
            <a:off x="7164288" y="4869160"/>
            <a:ext cx="1979712" cy="1988840"/>
          </a:xfrm>
          <a:prstGeom prst="rect">
            <a:avLst/>
          </a:prstGeom>
          <a:noFill/>
          <a:ln w="9525">
            <a:noFill/>
            <a:miter lim="800000"/>
            <a:headEnd/>
            <a:tailEnd/>
          </a:ln>
          <a:effectLst/>
        </p:spPr>
      </p:pic>
      <p:pic>
        <p:nvPicPr>
          <p:cNvPr id="13315" name="Picture 3"/>
          <p:cNvPicPr>
            <a:picLocks noChangeAspect="1" noChangeArrowheads="1"/>
          </p:cNvPicPr>
          <p:nvPr/>
        </p:nvPicPr>
        <p:blipFill>
          <a:blip r:embed="rId3" cstate="print"/>
          <a:srcRect/>
          <a:stretch>
            <a:fillRect/>
          </a:stretch>
        </p:blipFill>
        <p:spPr bwMode="auto">
          <a:xfrm>
            <a:off x="467544" y="5733256"/>
            <a:ext cx="3491433" cy="1124744"/>
          </a:xfrm>
          <a:prstGeom prst="rect">
            <a:avLst/>
          </a:prstGeom>
          <a:noFill/>
          <a:ln w="9525">
            <a:noFill/>
            <a:miter lim="800000"/>
            <a:headEnd/>
            <a:tailEnd/>
          </a:ln>
          <a:effec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3861048"/>
          </a:xfrm>
        </p:spPr>
        <p:txBody>
          <a:bodyPr>
            <a:noAutofit/>
          </a:bodyPr>
          <a:lstStyle/>
          <a:p>
            <a:r>
              <a:rPr lang="en-GB" b="1" dirty="0" smtClean="0"/>
              <a:t/>
            </a:r>
            <a:br>
              <a:rPr lang="en-GB" b="1" dirty="0" smtClean="0"/>
            </a:br>
            <a:r>
              <a:rPr lang="en-GB" b="1" dirty="0"/>
              <a:t/>
            </a:r>
            <a:br>
              <a:rPr lang="en-GB" b="1" dirty="0"/>
            </a:br>
            <a:r>
              <a:rPr lang="en-GB" b="1" dirty="0" smtClean="0"/>
              <a:t/>
            </a:r>
            <a:br>
              <a:rPr lang="en-GB" b="1" dirty="0" smtClean="0"/>
            </a:br>
            <a:r>
              <a:rPr lang="en-GB" b="1" dirty="0"/>
              <a:t/>
            </a:r>
            <a:br>
              <a:rPr lang="en-GB" b="1" dirty="0"/>
            </a:br>
            <a:r>
              <a:rPr lang="en-GB" sz="6000" b="1" dirty="0" err="1" smtClean="0"/>
              <a:t>Hyndland</a:t>
            </a:r>
            <a:r>
              <a:rPr lang="en-GB" sz="6000" b="1" dirty="0" smtClean="0"/>
              <a:t> Secondary School</a:t>
            </a:r>
            <a:r>
              <a:rPr lang="en-GB" sz="6000" dirty="0" smtClean="0"/>
              <a:t/>
            </a:r>
            <a:br>
              <a:rPr lang="en-GB" sz="6000" dirty="0" smtClean="0"/>
            </a:br>
            <a:r>
              <a:rPr lang="en-GB" sz="6000" b="1" dirty="0" smtClean="0"/>
              <a:t>Modern Languages</a:t>
            </a:r>
            <a:endParaRPr lang="en-GB" sz="6000" b="1" dirty="0"/>
          </a:p>
        </p:txBody>
      </p:sp>
      <p:pic>
        <p:nvPicPr>
          <p:cNvPr id="7" name="Picture 6" descr="ailsacraigred.jpg"/>
          <p:cNvPicPr>
            <a:picLocks noChangeAspect="1"/>
          </p:cNvPicPr>
          <p:nvPr/>
        </p:nvPicPr>
        <p:blipFill>
          <a:blip r:embed="rId2" cstate="print"/>
          <a:stretch>
            <a:fillRect/>
          </a:stretch>
        </p:blipFill>
        <p:spPr>
          <a:xfrm>
            <a:off x="2339752" y="4653136"/>
            <a:ext cx="4500000" cy="1800000"/>
          </a:xfrm>
          <a:prstGeom prst="rect">
            <a:avLst/>
          </a:prstGeom>
        </p:spPr>
      </p:pic>
      <p:pic>
        <p:nvPicPr>
          <p:cNvPr id="8" name="Picture 7" descr="MH900400811.JPG"/>
          <p:cNvPicPr>
            <a:picLocks noChangeAspect="1"/>
          </p:cNvPicPr>
          <p:nvPr/>
        </p:nvPicPr>
        <p:blipFill>
          <a:blip r:embed="rId3" cstate="print"/>
          <a:stretch>
            <a:fillRect/>
          </a:stretch>
        </p:blipFill>
        <p:spPr>
          <a:xfrm>
            <a:off x="179512" y="260648"/>
            <a:ext cx="1979861" cy="1979861"/>
          </a:xfrm>
          <a:prstGeom prst="rect">
            <a:avLst/>
          </a:prstGeom>
        </p:spPr>
      </p:pic>
      <p:pic>
        <p:nvPicPr>
          <p:cNvPr id="9" name="Picture 8" descr="MH900400803.JPG"/>
          <p:cNvPicPr>
            <a:picLocks noChangeAspect="1"/>
          </p:cNvPicPr>
          <p:nvPr/>
        </p:nvPicPr>
        <p:blipFill>
          <a:blip r:embed="rId4" cstate="print"/>
          <a:stretch>
            <a:fillRect/>
          </a:stretch>
        </p:blipFill>
        <p:spPr>
          <a:xfrm>
            <a:off x="2411760" y="260648"/>
            <a:ext cx="1979861" cy="1979861"/>
          </a:xfrm>
          <a:prstGeom prst="rect">
            <a:avLst/>
          </a:prstGeom>
        </p:spPr>
      </p:pic>
      <p:pic>
        <p:nvPicPr>
          <p:cNvPr id="10" name="Picture 9" descr="MH900400798.JPG"/>
          <p:cNvPicPr>
            <a:picLocks noChangeAspect="1"/>
          </p:cNvPicPr>
          <p:nvPr/>
        </p:nvPicPr>
        <p:blipFill>
          <a:blip r:embed="rId5" cstate="print"/>
          <a:stretch>
            <a:fillRect/>
          </a:stretch>
        </p:blipFill>
        <p:spPr>
          <a:xfrm>
            <a:off x="4716016" y="260648"/>
            <a:ext cx="1979861" cy="1979861"/>
          </a:xfrm>
          <a:prstGeom prst="rect">
            <a:avLst/>
          </a:prstGeom>
        </p:spPr>
      </p:pic>
      <p:pic>
        <p:nvPicPr>
          <p:cNvPr id="11" name="Picture 10" descr="MH900362643.JPG"/>
          <p:cNvPicPr>
            <a:picLocks noChangeAspect="1"/>
          </p:cNvPicPr>
          <p:nvPr/>
        </p:nvPicPr>
        <p:blipFill>
          <a:blip r:embed="rId6" cstate="print"/>
          <a:stretch>
            <a:fillRect/>
          </a:stretch>
        </p:blipFill>
        <p:spPr>
          <a:xfrm>
            <a:off x="6876256" y="0"/>
            <a:ext cx="2088232" cy="2420888"/>
          </a:xfrm>
          <a:prstGeom prst="rect">
            <a:avLst/>
          </a:prstGeom>
        </p:spPr>
      </p:pic>
      <p:pic>
        <p:nvPicPr>
          <p:cNvPr id="12" name="Picture 11" descr="robert-burns.jpg"/>
          <p:cNvPicPr>
            <a:picLocks noChangeAspect="1"/>
          </p:cNvPicPr>
          <p:nvPr/>
        </p:nvPicPr>
        <p:blipFill>
          <a:blip r:embed="rId7" cstate="print"/>
          <a:stretch>
            <a:fillRect/>
          </a:stretch>
        </p:blipFill>
        <p:spPr>
          <a:xfrm>
            <a:off x="251520" y="5013176"/>
            <a:ext cx="1891525" cy="1260000"/>
          </a:xfrm>
          <a:prstGeom prst="rect">
            <a:avLst/>
          </a:prstGeom>
        </p:spPr>
      </p:pic>
      <p:pic>
        <p:nvPicPr>
          <p:cNvPr id="13" name="Picture 12" descr="MH900399406.JPG"/>
          <p:cNvPicPr>
            <a:picLocks noChangeAspect="1"/>
          </p:cNvPicPr>
          <p:nvPr/>
        </p:nvPicPr>
        <p:blipFill>
          <a:blip r:embed="rId8" cstate="print"/>
          <a:stretch>
            <a:fillRect/>
          </a:stretch>
        </p:blipFill>
        <p:spPr>
          <a:xfrm>
            <a:off x="7092280" y="4797152"/>
            <a:ext cx="1872208" cy="1619821"/>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GB" sz="2000" b="1" u="sng" dirty="0" smtClean="0"/>
              <a:t>ACTIVIDAD 14. LAS LENGUAS EN EL MUNDO DE TRABAJO.</a:t>
            </a:r>
            <a:br>
              <a:rPr lang="en-GB" sz="2000" b="1" u="sng" dirty="0" smtClean="0"/>
            </a:br>
            <a:r>
              <a:rPr lang="en-GB" sz="2000" b="1" u="sng" dirty="0" smtClean="0"/>
              <a:t/>
            </a:r>
            <a:br>
              <a:rPr lang="en-GB" sz="2000" b="1" u="sng" dirty="0" smtClean="0"/>
            </a:br>
            <a:r>
              <a:rPr lang="en-GB" sz="2000" b="1" dirty="0" smtClean="0"/>
              <a:t>Work with your partner – look at these jobs, in which of them you are more likely to be asked to speak another language. Add 3 more jobs, which you think are connected with languages.</a:t>
            </a:r>
            <a:endParaRPr lang="en-US" sz="2000" b="1" u="sng" dirty="0"/>
          </a:p>
        </p:txBody>
      </p:sp>
      <p:sp>
        <p:nvSpPr>
          <p:cNvPr id="6" name="Content Placeholder 5"/>
          <p:cNvSpPr>
            <a:spLocks noGrp="1"/>
          </p:cNvSpPr>
          <p:nvPr>
            <p:ph idx="1"/>
          </p:nvPr>
        </p:nvSpPr>
        <p:spPr/>
        <p:txBody>
          <a:bodyPr>
            <a:normAutofit lnSpcReduction="10000"/>
          </a:bodyPr>
          <a:lstStyle/>
          <a:p>
            <a:pPr>
              <a:buFont typeface="Wingdings" pitchFamily="2" charset="2"/>
              <a:buChar char="q"/>
            </a:pPr>
            <a:r>
              <a:rPr lang="en-GB" sz="1800" dirty="0" err="1" smtClean="0"/>
              <a:t>Médico</a:t>
            </a:r>
            <a:endParaRPr lang="en-GB" sz="1800" dirty="0" smtClean="0"/>
          </a:p>
          <a:p>
            <a:pPr>
              <a:buFont typeface="Wingdings" pitchFamily="2" charset="2"/>
              <a:buChar char="q"/>
            </a:pPr>
            <a:r>
              <a:rPr lang="en-GB" sz="1800" dirty="0" err="1" smtClean="0"/>
              <a:t>Granjero</a:t>
            </a:r>
            <a:endParaRPr lang="en-GB" sz="1800" dirty="0" smtClean="0"/>
          </a:p>
          <a:p>
            <a:pPr>
              <a:buFont typeface="Wingdings" pitchFamily="2" charset="2"/>
              <a:buChar char="q"/>
            </a:pPr>
            <a:r>
              <a:rPr lang="en-GB" sz="1800" dirty="0" err="1" smtClean="0"/>
              <a:t>Comercíante</a:t>
            </a:r>
            <a:endParaRPr lang="en-GB" sz="1800" dirty="0" smtClean="0"/>
          </a:p>
          <a:p>
            <a:pPr>
              <a:buFont typeface="Wingdings" pitchFamily="2" charset="2"/>
              <a:buChar char="q"/>
            </a:pPr>
            <a:r>
              <a:rPr lang="en-GB" sz="1800" dirty="0" err="1" smtClean="0"/>
              <a:t>Camarero</a:t>
            </a:r>
            <a:endParaRPr lang="en-GB" sz="1800" dirty="0" smtClean="0"/>
          </a:p>
          <a:p>
            <a:pPr>
              <a:buFont typeface="Wingdings" pitchFamily="2" charset="2"/>
              <a:buChar char="q"/>
            </a:pPr>
            <a:r>
              <a:rPr lang="en-GB" sz="1800" dirty="0" err="1" smtClean="0"/>
              <a:t>Mecánico</a:t>
            </a:r>
            <a:endParaRPr lang="en-GB" sz="1800" dirty="0" smtClean="0"/>
          </a:p>
          <a:p>
            <a:pPr>
              <a:buFont typeface="Wingdings" pitchFamily="2" charset="2"/>
              <a:buChar char="q"/>
            </a:pPr>
            <a:r>
              <a:rPr lang="en-GB" sz="1800" dirty="0" err="1" smtClean="0"/>
              <a:t>Profesor</a:t>
            </a:r>
            <a:r>
              <a:rPr lang="en-GB" sz="1800" dirty="0" smtClean="0"/>
              <a:t> de </a:t>
            </a:r>
            <a:r>
              <a:rPr lang="en-GB" sz="1800" dirty="0" err="1" smtClean="0"/>
              <a:t>lenguas</a:t>
            </a:r>
            <a:endParaRPr lang="en-GB" sz="1800" dirty="0" smtClean="0"/>
          </a:p>
          <a:p>
            <a:pPr>
              <a:buFont typeface="Wingdings" pitchFamily="2" charset="2"/>
              <a:buChar char="q"/>
            </a:pPr>
            <a:r>
              <a:rPr lang="en-GB" sz="1800" dirty="0" err="1" smtClean="0"/>
              <a:t>Programador</a:t>
            </a:r>
            <a:endParaRPr lang="en-GB" sz="1800" dirty="0" smtClean="0"/>
          </a:p>
          <a:p>
            <a:pPr>
              <a:buFont typeface="Wingdings" pitchFamily="2" charset="2"/>
              <a:buChar char="q"/>
            </a:pPr>
            <a:r>
              <a:rPr lang="en-GB" sz="1800" dirty="0" smtClean="0"/>
              <a:t>Torero</a:t>
            </a:r>
          </a:p>
          <a:p>
            <a:pPr>
              <a:buFont typeface="Wingdings" pitchFamily="2" charset="2"/>
              <a:buChar char="q"/>
            </a:pPr>
            <a:r>
              <a:rPr lang="en-GB" sz="1800" dirty="0" err="1" smtClean="0"/>
              <a:t>Peluquero</a:t>
            </a:r>
            <a:endParaRPr lang="en-GB" sz="1800" dirty="0" smtClean="0"/>
          </a:p>
          <a:p>
            <a:pPr>
              <a:buFont typeface="Wingdings" pitchFamily="2" charset="2"/>
              <a:buChar char="q"/>
            </a:pPr>
            <a:r>
              <a:rPr lang="en-GB" sz="1800" dirty="0" err="1" smtClean="0"/>
              <a:t>Ingeniero</a:t>
            </a:r>
            <a:endParaRPr lang="en-GB" sz="1800" dirty="0" smtClean="0"/>
          </a:p>
          <a:p>
            <a:pPr>
              <a:buFont typeface="Wingdings" pitchFamily="2" charset="2"/>
              <a:buChar char="q"/>
            </a:pPr>
            <a:r>
              <a:rPr lang="en-GB" sz="1800" dirty="0" err="1" smtClean="0"/>
              <a:t>Abogado</a:t>
            </a:r>
            <a:endParaRPr lang="en-GB" sz="1800" dirty="0" smtClean="0"/>
          </a:p>
          <a:p>
            <a:pPr>
              <a:buFont typeface="Wingdings" pitchFamily="2" charset="2"/>
              <a:buChar char="q"/>
            </a:pPr>
            <a:r>
              <a:rPr lang="en-GB" sz="1800" dirty="0" err="1" smtClean="0"/>
              <a:t>Albañil</a:t>
            </a:r>
            <a:endParaRPr lang="en-GB" sz="1800" dirty="0" smtClean="0"/>
          </a:p>
          <a:p>
            <a:pPr>
              <a:buNone/>
            </a:pPr>
            <a:endParaRPr lang="en-GB" sz="1400" dirty="0" smtClean="0"/>
          </a:p>
          <a:p>
            <a:pPr>
              <a:buNone/>
            </a:pPr>
            <a:r>
              <a:rPr lang="en-GB" sz="1800" b="1" dirty="0" smtClean="0"/>
              <a:t>Do you know anyone who had to learn a foreign language to use in their job?</a:t>
            </a:r>
            <a:endParaRPr lang="en-US" sz="1800" b="1" dirty="0"/>
          </a:p>
        </p:txBody>
      </p:sp>
      <p:pic>
        <p:nvPicPr>
          <p:cNvPr id="14340" name="Picture 4"/>
          <p:cNvPicPr>
            <a:picLocks noChangeAspect="1" noChangeArrowheads="1"/>
          </p:cNvPicPr>
          <p:nvPr/>
        </p:nvPicPr>
        <p:blipFill>
          <a:blip r:embed="rId2" cstate="print"/>
          <a:srcRect/>
          <a:stretch>
            <a:fillRect/>
          </a:stretch>
        </p:blipFill>
        <p:spPr bwMode="auto">
          <a:xfrm>
            <a:off x="6300192" y="1268760"/>
            <a:ext cx="2232248" cy="1412329"/>
          </a:xfrm>
          <a:prstGeom prst="rect">
            <a:avLst/>
          </a:prstGeom>
          <a:noFill/>
          <a:ln w="9525">
            <a:noFill/>
            <a:miter lim="800000"/>
            <a:headEnd/>
            <a:tailEnd/>
          </a:ln>
          <a:effectLst/>
        </p:spPr>
      </p:pic>
      <p:pic>
        <p:nvPicPr>
          <p:cNvPr id="14341" name="Picture 5"/>
          <p:cNvPicPr>
            <a:picLocks noChangeAspect="1" noChangeArrowheads="1"/>
          </p:cNvPicPr>
          <p:nvPr/>
        </p:nvPicPr>
        <p:blipFill>
          <a:blip r:embed="rId3" cstate="print"/>
          <a:srcRect/>
          <a:stretch>
            <a:fillRect/>
          </a:stretch>
        </p:blipFill>
        <p:spPr bwMode="auto">
          <a:xfrm>
            <a:off x="3779912" y="1672804"/>
            <a:ext cx="2232248" cy="1612179"/>
          </a:xfrm>
          <a:prstGeom prst="rect">
            <a:avLst/>
          </a:prstGeom>
          <a:noFill/>
          <a:ln w="9525">
            <a:noFill/>
            <a:miter lim="800000"/>
            <a:headEnd/>
            <a:tailEnd/>
          </a:ln>
          <a:effectLst/>
        </p:spPr>
      </p:pic>
      <p:pic>
        <p:nvPicPr>
          <p:cNvPr id="14344" name="Picture 8" descr="D:\Documents and Settings\Ina.SN101063640308\My Documents\Downloads\MC900240463.WMF"/>
          <p:cNvPicPr>
            <a:picLocks noChangeAspect="1" noChangeArrowheads="1"/>
          </p:cNvPicPr>
          <p:nvPr/>
        </p:nvPicPr>
        <p:blipFill>
          <a:blip r:embed="rId4" cstate="print"/>
          <a:srcRect/>
          <a:stretch>
            <a:fillRect/>
          </a:stretch>
        </p:blipFill>
        <p:spPr bwMode="auto">
          <a:xfrm>
            <a:off x="6156176" y="3717032"/>
            <a:ext cx="1819275" cy="1724025"/>
          </a:xfrm>
          <a:prstGeom prst="rect">
            <a:avLst/>
          </a:prstGeom>
          <a:noFill/>
        </p:spPr>
      </p:pic>
      <p:pic>
        <p:nvPicPr>
          <p:cNvPr id="14345" name="Picture 9"/>
          <p:cNvPicPr>
            <a:picLocks noChangeAspect="1" noChangeArrowheads="1"/>
          </p:cNvPicPr>
          <p:nvPr/>
        </p:nvPicPr>
        <p:blipFill>
          <a:blip r:embed="rId5" cstate="print"/>
          <a:srcRect/>
          <a:stretch>
            <a:fillRect/>
          </a:stretch>
        </p:blipFill>
        <p:spPr bwMode="auto">
          <a:xfrm>
            <a:off x="3419873" y="3596436"/>
            <a:ext cx="1872208" cy="1776780"/>
          </a:xfrm>
          <a:prstGeom prst="rect">
            <a:avLst/>
          </a:prstGeom>
          <a:noFill/>
          <a:ln w="9525">
            <a:noFill/>
            <a:miter lim="800000"/>
            <a:headEnd/>
            <a:tailEnd/>
          </a:ln>
          <a:effec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2000" b="1" u="sng" dirty="0" smtClean="0"/>
              <a:t>ACTIVIDAD 15. VIVIR Y TRABAJAR EN EL EXTRANJERO.</a:t>
            </a:r>
            <a:br>
              <a:rPr lang="en-GB" sz="2000" b="1" u="sng" dirty="0" smtClean="0"/>
            </a:br>
            <a:r>
              <a:rPr lang="en-GB" sz="2000" b="1" u="sng" dirty="0" smtClean="0"/>
              <a:t/>
            </a:r>
            <a:br>
              <a:rPr lang="en-GB" sz="2000" b="1" u="sng" dirty="0" smtClean="0"/>
            </a:br>
            <a:r>
              <a:rPr lang="en-GB" sz="2000" b="1" dirty="0" smtClean="0"/>
              <a:t>Read Anna’s experience about working in Madrid and find any advantages and disadvantages she mentions.</a:t>
            </a:r>
            <a:br>
              <a:rPr lang="en-GB" sz="2000" b="1" dirty="0" smtClean="0"/>
            </a:br>
            <a:endParaRPr lang="en-US" sz="2000" b="1" u="sng" dirty="0"/>
          </a:p>
        </p:txBody>
      </p:sp>
      <p:sp>
        <p:nvSpPr>
          <p:cNvPr id="3" name="Content Placeholder 2"/>
          <p:cNvSpPr>
            <a:spLocks noGrp="1"/>
          </p:cNvSpPr>
          <p:nvPr>
            <p:ph idx="1"/>
          </p:nvPr>
        </p:nvSpPr>
        <p:spPr>
          <a:xfrm>
            <a:off x="0" y="1268760"/>
            <a:ext cx="9144000" cy="5589240"/>
          </a:xfrm>
        </p:spPr>
        <p:txBody>
          <a:bodyPr>
            <a:normAutofit/>
          </a:bodyPr>
          <a:lstStyle/>
          <a:p>
            <a:pPr>
              <a:buNone/>
            </a:pPr>
            <a:r>
              <a:rPr lang="en-GB" sz="1800" dirty="0" smtClean="0"/>
              <a:t>Soy de </a:t>
            </a:r>
            <a:r>
              <a:rPr lang="en-GB" sz="1800" dirty="0" err="1" smtClean="0"/>
              <a:t>Edimburgo</a:t>
            </a:r>
            <a:r>
              <a:rPr lang="en-GB" sz="1800" dirty="0" smtClean="0"/>
              <a:t>, </a:t>
            </a:r>
            <a:r>
              <a:rPr lang="en-GB" sz="1800" dirty="0" err="1" smtClean="0"/>
              <a:t>pero</a:t>
            </a:r>
            <a:r>
              <a:rPr lang="en-GB" sz="1800" dirty="0" smtClean="0"/>
              <a:t> </a:t>
            </a:r>
            <a:r>
              <a:rPr lang="en-GB" sz="1800" dirty="0" err="1" smtClean="0"/>
              <a:t>ahora</a:t>
            </a:r>
            <a:r>
              <a:rPr lang="en-GB" sz="1800" dirty="0" smtClean="0"/>
              <a:t> </a:t>
            </a:r>
            <a:r>
              <a:rPr lang="en-GB" sz="1800" dirty="0" err="1" smtClean="0"/>
              <a:t>trabajo</a:t>
            </a:r>
            <a:r>
              <a:rPr lang="en-GB" sz="1800" dirty="0" smtClean="0"/>
              <a:t> </a:t>
            </a:r>
            <a:r>
              <a:rPr lang="en-GB" sz="1800" dirty="0" err="1" smtClean="0"/>
              <a:t>como</a:t>
            </a:r>
            <a:r>
              <a:rPr lang="en-GB" sz="1800" dirty="0" smtClean="0"/>
              <a:t> </a:t>
            </a:r>
            <a:r>
              <a:rPr lang="en-GB" sz="1800" dirty="0" err="1" smtClean="0"/>
              <a:t>profesora</a:t>
            </a:r>
            <a:r>
              <a:rPr lang="en-GB" sz="1800" dirty="0" smtClean="0"/>
              <a:t> de </a:t>
            </a:r>
            <a:r>
              <a:rPr lang="en-GB" sz="1800" dirty="0" err="1" smtClean="0"/>
              <a:t>inglés</a:t>
            </a:r>
            <a:r>
              <a:rPr lang="en-GB" sz="1800" dirty="0" smtClean="0"/>
              <a:t> en un </a:t>
            </a:r>
            <a:r>
              <a:rPr lang="en-GB" sz="1800" dirty="0" err="1" smtClean="0"/>
              <a:t>colegio</a:t>
            </a:r>
            <a:r>
              <a:rPr lang="en-GB" sz="1800" dirty="0" smtClean="0"/>
              <a:t> en </a:t>
            </a:r>
          </a:p>
          <a:p>
            <a:pPr>
              <a:buNone/>
            </a:pPr>
            <a:r>
              <a:rPr lang="en-GB" sz="1800" dirty="0" smtClean="0"/>
              <a:t>Madrid. </a:t>
            </a:r>
            <a:r>
              <a:rPr lang="en-GB" sz="1800" dirty="0" err="1" smtClean="0"/>
              <a:t>Voy</a:t>
            </a:r>
            <a:r>
              <a:rPr lang="en-GB" sz="1800" dirty="0" smtClean="0"/>
              <a:t> a </a:t>
            </a:r>
            <a:r>
              <a:rPr lang="en-GB" sz="1800" dirty="0" err="1" smtClean="0"/>
              <a:t>hablar</a:t>
            </a:r>
            <a:r>
              <a:rPr lang="en-GB" sz="1800" dirty="0" smtClean="0"/>
              <a:t> de mi </a:t>
            </a:r>
            <a:r>
              <a:rPr lang="en-GB" sz="1800" dirty="0" err="1" smtClean="0"/>
              <a:t>experiencia</a:t>
            </a:r>
            <a:r>
              <a:rPr lang="en-GB" sz="1800" dirty="0" smtClean="0"/>
              <a:t> de </a:t>
            </a:r>
            <a:r>
              <a:rPr lang="en-GB" sz="1800" dirty="0" err="1" smtClean="0"/>
              <a:t>trabajar</a:t>
            </a:r>
            <a:r>
              <a:rPr lang="en-GB" sz="1800" dirty="0" smtClean="0"/>
              <a:t> y </a:t>
            </a:r>
            <a:r>
              <a:rPr lang="en-GB" sz="1800" dirty="0" err="1" smtClean="0"/>
              <a:t>vivir</a:t>
            </a:r>
            <a:r>
              <a:rPr lang="en-GB" sz="1800" dirty="0" smtClean="0"/>
              <a:t> en el </a:t>
            </a:r>
            <a:r>
              <a:rPr lang="en-GB" sz="1800" dirty="0" err="1" smtClean="0"/>
              <a:t>extranjero</a:t>
            </a:r>
            <a:r>
              <a:rPr lang="en-GB" sz="1800" dirty="0" smtClean="0"/>
              <a:t>.</a:t>
            </a:r>
          </a:p>
          <a:p>
            <a:pPr>
              <a:buNone/>
            </a:pPr>
            <a:endParaRPr lang="en-GB" sz="1800" dirty="0" smtClean="0"/>
          </a:p>
          <a:p>
            <a:pPr>
              <a:buNone/>
            </a:pPr>
            <a:r>
              <a:rPr lang="en-GB" sz="1800" dirty="0" smtClean="0"/>
              <a:t>Para mi </a:t>
            </a:r>
            <a:r>
              <a:rPr lang="en-GB" sz="1800" dirty="0" err="1" smtClean="0"/>
              <a:t>es</a:t>
            </a:r>
            <a:r>
              <a:rPr lang="en-GB" sz="1800" dirty="0" smtClean="0"/>
              <a:t> </a:t>
            </a:r>
            <a:r>
              <a:rPr lang="en-GB" sz="1800" dirty="0" err="1" smtClean="0"/>
              <a:t>importante</a:t>
            </a:r>
            <a:r>
              <a:rPr lang="en-GB" sz="1800" dirty="0" smtClean="0"/>
              <a:t> de </a:t>
            </a:r>
            <a:r>
              <a:rPr lang="en-GB" sz="1800" dirty="0" err="1" smtClean="0"/>
              <a:t>demostrar</a:t>
            </a:r>
            <a:r>
              <a:rPr lang="en-GB" sz="1800" dirty="0" smtClean="0"/>
              <a:t> </a:t>
            </a:r>
            <a:r>
              <a:rPr lang="en-GB" sz="1800" dirty="0" err="1" smtClean="0"/>
              <a:t>respeto</a:t>
            </a:r>
            <a:r>
              <a:rPr lang="en-GB" sz="1800" dirty="0" smtClean="0"/>
              <a:t> -  hay </a:t>
            </a:r>
            <a:r>
              <a:rPr lang="en-GB" sz="1800" dirty="0" err="1" smtClean="0"/>
              <a:t>que</a:t>
            </a:r>
            <a:r>
              <a:rPr lang="en-GB" sz="1800" dirty="0" smtClean="0"/>
              <a:t> </a:t>
            </a:r>
            <a:r>
              <a:rPr lang="en-GB" sz="1800" dirty="0" err="1" smtClean="0"/>
              <a:t>hacer</a:t>
            </a:r>
            <a:r>
              <a:rPr lang="en-GB" sz="1800" dirty="0" smtClean="0"/>
              <a:t> un </a:t>
            </a:r>
            <a:r>
              <a:rPr lang="en-GB" sz="1800" dirty="0" err="1" smtClean="0"/>
              <a:t>esfuerzo</a:t>
            </a:r>
            <a:endParaRPr lang="en-GB" sz="1800" dirty="0" smtClean="0"/>
          </a:p>
          <a:p>
            <a:pPr>
              <a:buNone/>
            </a:pPr>
            <a:r>
              <a:rPr lang="en-GB" sz="1800" dirty="0" err="1" smtClean="0"/>
              <a:t>por</a:t>
            </a:r>
            <a:r>
              <a:rPr lang="en-GB" sz="1800" dirty="0" smtClean="0"/>
              <a:t> </a:t>
            </a:r>
            <a:r>
              <a:rPr lang="en-GB" sz="1800" dirty="0" err="1" smtClean="0"/>
              <a:t>hablar</a:t>
            </a:r>
            <a:r>
              <a:rPr lang="en-GB" sz="1800" dirty="0" smtClean="0"/>
              <a:t> el </a:t>
            </a:r>
            <a:r>
              <a:rPr lang="en-GB" sz="1800" dirty="0" err="1" smtClean="0"/>
              <a:t>idioma</a:t>
            </a:r>
            <a:r>
              <a:rPr lang="en-GB" sz="1800" dirty="0" smtClean="0"/>
              <a:t>. </a:t>
            </a:r>
            <a:r>
              <a:rPr lang="en-GB" sz="1800" dirty="0" err="1" smtClean="0"/>
              <a:t>Cuando</a:t>
            </a:r>
            <a:r>
              <a:rPr lang="en-GB" sz="1800" dirty="0" smtClean="0"/>
              <a:t> no </a:t>
            </a:r>
            <a:r>
              <a:rPr lang="en-GB" sz="1800" dirty="0" err="1" smtClean="0"/>
              <a:t>estoy</a:t>
            </a:r>
            <a:r>
              <a:rPr lang="en-GB" sz="1800" dirty="0" smtClean="0"/>
              <a:t> en la </a:t>
            </a:r>
            <a:r>
              <a:rPr lang="en-GB" sz="1800" dirty="0" err="1" smtClean="0"/>
              <a:t>clase</a:t>
            </a:r>
            <a:r>
              <a:rPr lang="en-GB" sz="1800" dirty="0" smtClean="0"/>
              <a:t> </a:t>
            </a:r>
            <a:r>
              <a:rPr lang="en-GB" sz="1800" dirty="0" err="1" smtClean="0"/>
              <a:t>por</a:t>
            </a:r>
            <a:r>
              <a:rPr lang="en-GB" sz="1800" dirty="0" smtClean="0"/>
              <a:t> la </a:t>
            </a:r>
            <a:r>
              <a:rPr lang="en-GB" sz="1800" dirty="0" err="1" smtClean="0"/>
              <a:t>tarde</a:t>
            </a:r>
            <a:r>
              <a:rPr lang="en-GB" sz="1800" dirty="0" smtClean="0"/>
              <a:t>, </a:t>
            </a:r>
            <a:r>
              <a:rPr lang="en-GB" sz="1800" dirty="0" err="1" smtClean="0"/>
              <a:t>hablo</a:t>
            </a:r>
            <a:r>
              <a:rPr lang="en-GB" sz="1800" dirty="0" smtClean="0"/>
              <a:t> </a:t>
            </a:r>
            <a:r>
              <a:rPr lang="en-GB" sz="1800" dirty="0" err="1" smtClean="0"/>
              <a:t>español</a:t>
            </a:r>
            <a:r>
              <a:rPr lang="en-GB" sz="1800" dirty="0" smtClean="0"/>
              <a:t> </a:t>
            </a:r>
          </a:p>
          <a:p>
            <a:pPr>
              <a:buNone/>
            </a:pPr>
            <a:r>
              <a:rPr lang="en-GB" sz="1800" dirty="0" err="1" smtClean="0"/>
              <a:t>cuando</a:t>
            </a:r>
            <a:r>
              <a:rPr lang="en-GB" sz="1800" dirty="0" smtClean="0"/>
              <a:t> </a:t>
            </a:r>
            <a:r>
              <a:rPr lang="en-GB" sz="1800" dirty="0" err="1" smtClean="0"/>
              <a:t>salgo</a:t>
            </a:r>
            <a:r>
              <a:rPr lang="en-GB" sz="1800" dirty="0" smtClean="0"/>
              <a:t> con </a:t>
            </a:r>
            <a:r>
              <a:rPr lang="en-GB" sz="1800" dirty="0" err="1" smtClean="0"/>
              <a:t>mis</a:t>
            </a:r>
            <a:r>
              <a:rPr lang="en-GB" sz="1800" dirty="0" smtClean="0"/>
              <a:t> amigos. </a:t>
            </a:r>
            <a:r>
              <a:rPr lang="en-GB" sz="1800" dirty="0" err="1" smtClean="0"/>
              <a:t>Ahora</a:t>
            </a:r>
            <a:r>
              <a:rPr lang="en-GB" sz="1800" dirty="0" smtClean="0"/>
              <a:t> no </a:t>
            </a:r>
            <a:r>
              <a:rPr lang="en-GB" sz="1800" dirty="0" err="1" smtClean="0"/>
              <a:t>tengo</a:t>
            </a:r>
            <a:r>
              <a:rPr lang="en-GB" sz="1800" dirty="0" smtClean="0"/>
              <a:t> </a:t>
            </a:r>
            <a:r>
              <a:rPr lang="en-GB" sz="1800" dirty="0" err="1" smtClean="0"/>
              <a:t>miedo</a:t>
            </a:r>
            <a:r>
              <a:rPr lang="en-GB" sz="1800" dirty="0" smtClean="0"/>
              <a:t> de </a:t>
            </a:r>
            <a:r>
              <a:rPr lang="en-GB" sz="1800" dirty="0" err="1" smtClean="0"/>
              <a:t>cometer</a:t>
            </a:r>
            <a:r>
              <a:rPr lang="en-GB" sz="1800" dirty="0" smtClean="0"/>
              <a:t> un error, </a:t>
            </a:r>
            <a:r>
              <a:rPr lang="en-GB" sz="1800" dirty="0" err="1" smtClean="0"/>
              <a:t>puedo</a:t>
            </a:r>
            <a:r>
              <a:rPr lang="en-GB" sz="1800" dirty="0" smtClean="0"/>
              <a:t> </a:t>
            </a:r>
          </a:p>
          <a:p>
            <a:pPr>
              <a:buNone/>
            </a:pPr>
            <a:r>
              <a:rPr lang="en-GB" sz="1800" dirty="0" err="1" smtClean="0"/>
              <a:t>comunicar</a:t>
            </a:r>
            <a:r>
              <a:rPr lang="en-GB" sz="1800" dirty="0" smtClean="0"/>
              <a:t> con </a:t>
            </a:r>
            <a:r>
              <a:rPr lang="en-GB" sz="1800" dirty="0" err="1" smtClean="0"/>
              <a:t>confianza</a:t>
            </a:r>
            <a:r>
              <a:rPr lang="en-GB" sz="1800" dirty="0" smtClean="0"/>
              <a:t>.</a:t>
            </a:r>
          </a:p>
          <a:p>
            <a:pPr>
              <a:buNone/>
            </a:pPr>
            <a:endParaRPr lang="en-GB" sz="1800" dirty="0" smtClean="0"/>
          </a:p>
          <a:p>
            <a:pPr>
              <a:buNone/>
            </a:pPr>
            <a:r>
              <a:rPr lang="en-GB" sz="1800" dirty="0" smtClean="0"/>
              <a:t>Para </a:t>
            </a:r>
            <a:r>
              <a:rPr lang="en-GB" sz="1800" dirty="0" err="1" smtClean="0"/>
              <a:t>mí</a:t>
            </a:r>
            <a:r>
              <a:rPr lang="en-GB" sz="1800" dirty="0" smtClean="0"/>
              <a:t>, </a:t>
            </a:r>
            <a:r>
              <a:rPr lang="en-GB" sz="1800" dirty="0" err="1" smtClean="0"/>
              <a:t>es</a:t>
            </a:r>
            <a:r>
              <a:rPr lang="en-GB" sz="1800" dirty="0" smtClean="0"/>
              <a:t> </a:t>
            </a:r>
            <a:r>
              <a:rPr lang="en-GB" sz="1800" dirty="0" err="1" smtClean="0"/>
              <a:t>arrogante</a:t>
            </a:r>
            <a:r>
              <a:rPr lang="en-GB" sz="1800" dirty="0" smtClean="0"/>
              <a:t> de </a:t>
            </a:r>
            <a:r>
              <a:rPr lang="en-GB" sz="1800" dirty="0" err="1" smtClean="0"/>
              <a:t>esperar</a:t>
            </a:r>
            <a:r>
              <a:rPr lang="en-GB" sz="1800" dirty="0" smtClean="0"/>
              <a:t> </a:t>
            </a:r>
            <a:r>
              <a:rPr lang="en-GB" sz="1800" dirty="0" err="1" smtClean="0"/>
              <a:t>que</a:t>
            </a:r>
            <a:r>
              <a:rPr lang="en-GB" sz="1800" dirty="0" smtClean="0"/>
              <a:t> los </a:t>
            </a:r>
            <a:r>
              <a:rPr lang="en-GB" sz="1800" dirty="0" err="1" smtClean="0"/>
              <a:t>otros</a:t>
            </a:r>
            <a:r>
              <a:rPr lang="en-GB" sz="1800" dirty="0" smtClean="0"/>
              <a:t> me </a:t>
            </a:r>
            <a:r>
              <a:rPr lang="en-GB" sz="1800" dirty="0" err="1" smtClean="0"/>
              <a:t>hablan</a:t>
            </a:r>
            <a:r>
              <a:rPr lang="en-GB" sz="1800" dirty="0" smtClean="0"/>
              <a:t> en </a:t>
            </a:r>
            <a:r>
              <a:rPr lang="en-GB" sz="1800" dirty="0" err="1" smtClean="0"/>
              <a:t>inglés</a:t>
            </a:r>
            <a:r>
              <a:rPr lang="en-GB" sz="1800" dirty="0" smtClean="0"/>
              <a:t>. </a:t>
            </a:r>
            <a:r>
              <a:rPr lang="en-GB" sz="1800" dirty="0" err="1" smtClean="0"/>
              <a:t>También</a:t>
            </a:r>
            <a:r>
              <a:rPr lang="en-GB" sz="1800" dirty="0" smtClean="0"/>
              <a:t>, me </a:t>
            </a:r>
          </a:p>
          <a:p>
            <a:pPr>
              <a:buNone/>
            </a:pPr>
            <a:r>
              <a:rPr lang="en-GB" sz="1800" dirty="0" err="1" smtClean="0"/>
              <a:t>gusta</a:t>
            </a:r>
            <a:r>
              <a:rPr lang="en-GB" sz="1800" dirty="0" smtClean="0"/>
              <a:t> mucho el </a:t>
            </a:r>
            <a:r>
              <a:rPr lang="en-GB" sz="1800" dirty="0" err="1" smtClean="0"/>
              <a:t>país</a:t>
            </a:r>
            <a:r>
              <a:rPr lang="en-GB" sz="1800" dirty="0" smtClean="0"/>
              <a:t>, la comida y la </a:t>
            </a:r>
            <a:r>
              <a:rPr lang="en-GB" sz="1800" dirty="0" err="1" smtClean="0"/>
              <a:t>cultura</a:t>
            </a:r>
            <a:r>
              <a:rPr lang="en-GB" sz="1800" dirty="0" smtClean="0"/>
              <a:t>. Claro </a:t>
            </a:r>
            <a:r>
              <a:rPr lang="en-GB" sz="1800" dirty="0" err="1" smtClean="0"/>
              <a:t>que</a:t>
            </a:r>
            <a:r>
              <a:rPr lang="en-GB" sz="1800" dirty="0" smtClean="0"/>
              <a:t> hay </a:t>
            </a:r>
            <a:r>
              <a:rPr lang="en-GB" sz="1800" dirty="0" err="1" smtClean="0"/>
              <a:t>algunas</a:t>
            </a:r>
            <a:r>
              <a:rPr lang="en-GB" sz="1800" dirty="0" smtClean="0"/>
              <a:t> </a:t>
            </a:r>
            <a:r>
              <a:rPr lang="en-GB" sz="1800" dirty="0" err="1" smtClean="0"/>
              <a:t>desventajas</a:t>
            </a:r>
            <a:r>
              <a:rPr lang="en-GB" sz="1800" dirty="0" smtClean="0"/>
              <a:t> de </a:t>
            </a:r>
          </a:p>
          <a:p>
            <a:pPr>
              <a:buNone/>
            </a:pPr>
            <a:r>
              <a:rPr lang="en-GB" sz="1800" dirty="0" err="1" smtClean="0"/>
              <a:t>vivir</a:t>
            </a:r>
            <a:r>
              <a:rPr lang="en-GB" sz="1800" dirty="0" smtClean="0"/>
              <a:t> y </a:t>
            </a:r>
            <a:r>
              <a:rPr lang="en-GB" sz="1800" dirty="0" err="1" smtClean="0"/>
              <a:t>trabajar</a:t>
            </a:r>
            <a:r>
              <a:rPr lang="en-GB" sz="1800" dirty="0" smtClean="0"/>
              <a:t> en un </a:t>
            </a:r>
            <a:r>
              <a:rPr lang="en-GB" sz="1800" dirty="0" err="1" smtClean="0"/>
              <a:t>otro</a:t>
            </a:r>
            <a:r>
              <a:rPr lang="en-GB" sz="1800" dirty="0" smtClean="0"/>
              <a:t> </a:t>
            </a:r>
            <a:r>
              <a:rPr lang="en-GB" sz="1800" dirty="0" err="1" smtClean="0"/>
              <a:t>país</a:t>
            </a:r>
            <a:r>
              <a:rPr lang="en-GB" sz="1800" dirty="0" smtClean="0"/>
              <a:t>. </a:t>
            </a:r>
            <a:r>
              <a:rPr lang="en-GB" sz="1800" dirty="0" err="1" smtClean="0"/>
              <a:t>Por</a:t>
            </a:r>
            <a:r>
              <a:rPr lang="en-GB" sz="1800" dirty="0" smtClean="0"/>
              <a:t> </a:t>
            </a:r>
            <a:r>
              <a:rPr lang="en-GB" sz="1800" dirty="0" err="1" smtClean="0"/>
              <a:t>ejemplo</a:t>
            </a:r>
            <a:r>
              <a:rPr lang="en-GB" sz="1800" dirty="0" smtClean="0"/>
              <a:t>, del </a:t>
            </a:r>
            <a:r>
              <a:rPr lang="en-GB" sz="1800" dirty="0" err="1" smtClean="0"/>
              <a:t>comienzo</a:t>
            </a:r>
            <a:r>
              <a:rPr lang="en-GB" sz="1800" dirty="0" smtClean="0"/>
              <a:t>, no </a:t>
            </a:r>
            <a:r>
              <a:rPr lang="en-GB" sz="1800" dirty="0" err="1" smtClean="0"/>
              <a:t>podía</a:t>
            </a:r>
            <a:r>
              <a:rPr lang="en-GB" sz="1800" dirty="0" smtClean="0"/>
              <a:t> </a:t>
            </a:r>
          </a:p>
          <a:p>
            <a:pPr>
              <a:buNone/>
            </a:pPr>
            <a:r>
              <a:rPr lang="en-GB" sz="1800" dirty="0" err="1" smtClean="0"/>
              <a:t>acostumbrarme</a:t>
            </a:r>
            <a:r>
              <a:rPr lang="en-GB" sz="1800" dirty="0" smtClean="0"/>
              <a:t> al </a:t>
            </a:r>
            <a:r>
              <a:rPr lang="en-GB" sz="1800" dirty="0" err="1" smtClean="0"/>
              <a:t>clima</a:t>
            </a:r>
            <a:r>
              <a:rPr lang="en-GB" sz="1800" dirty="0" smtClean="0"/>
              <a:t> y </a:t>
            </a:r>
            <a:r>
              <a:rPr lang="en-GB" sz="1800" dirty="0" err="1" smtClean="0"/>
              <a:t>las</a:t>
            </a:r>
            <a:r>
              <a:rPr lang="en-GB" sz="1800" dirty="0" smtClean="0"/>
              <a:t> </a:t>
            </a:r>
            <a:r>
              <a:rPr lang="en-GB" sz="1800" dirty="0" err="1" smtClean="0"/>
              <a:t>horas</a:t>
            </a:r>
            <a:r>
              <a:rPr lang="en-GB" sz="1800" dirty="0" smtClean="0"/>
              <a:t> de comer. </a:t>
            </a:r>
            <a:r>
              <a:rPr lang="en-GB" sz="1800" dirty="0" err="1" smtClean="0"/>
              <a:t>Pero</a:t>
            </a:r>
            <a:r>
              <a:rPr lang="en-GB" sz="1800" dirty="0" smtClean="0"/>
              <a:t>, </a:t>
            </a:r>
            <a:r>
              <a:rPr lang="en-GB" sz="1800" dirty="0" err="1" smtClean="0"/>
              <a:t>ahora</a:t>
            </a:r>
            <a:r>
              <a:rPr lang="en-GB" sz="1800" dirty="0" smtClean="0"/>
              <a:t> </a:t>
            </a:r>
            <a:r>
              <a:rPr lang="en-GB" sz="1800" dirty="0" err="1" smtClean="0"/>
              <a:t>quiero</a:t>
            </a:r>
            <a:r>
              <a:rPr lang="en-GB" sz="1800" dirty="0" smtClean="0"/>
              <a:t> </a:t>
            </a:r>
            <a:r>
              <a:rPr lang="en-GB" sz="1800" dirty="0" err="1" smtClean="0"/>
              <a:t>admitir</a:t>
            </a:r>
            <a:r>
              <a:rPr lang="en-GB" sz="1800" dirty="0" smtClean="0"/>
              <a:t> </a:t>
            </a:r>
            <a:r>
              <a:rPr lang="en-GB" sz="1800" dirty="0" err="1" smtClean="0"/>
              <a:t>que</a:t>
            </a:r>
            <a:r>
              <a:rPr lang="en-GB" sz="1800" dirty="0" smtClean="0"/>
              <a:t> </a:t>
            </a:r>
            <a:r>
              <a:rPr lang="en-GB" sz="1800" dirty="0" err="1" smtClean="0"/>
              <a:t>fue</a:t>
            </a:r>
            <a:r>
              <a:rPr lang="en-GB" sz="1800" dirty="0" smtClean="0"/>
              <a:t> </a:t>
            </a:r>
          </a:p>
          <a:p>
            <a:pPr>
              <a:buNone/>
            </a:pPr>
            <a:r>
              <a:rPr lang="en-GB" sz="1800" dirty="0" err="1" smtClean="0"/>
              <a:t>una</a:t>
            </a:r>
            <a:r>
              <a:rPr lang="en-GB" sz="1800" dirty="0" smtClean="0"/>
              <a:t> </a:t>
            </a:r>
            <a:r>
              <a:rPr lang="en-GB" sz="1800" dirty="0" err="1" smtClean="0"/>
              <a:t>experiencia</a:t>
            </a:r>
            <a:r>
              <a:rPr lang="en-GB" sz="1800" dirty="0" smtClean="0"/>
              <a:t> </a:t>
            </a:r>
            <a:r>
              <a:rPr lang="en-GB" sz="1800" dirty="0" err="1" smtClean="0"/>
              <a:t>maravillosa</a:t>
            </a:r>
            <a:r>
              <a:rPr lang="en-GB" sz="1800" dirty="0" smtClean="0"/>
              <a:t> y </a:t>
            </a:r>
            <a:r>
              <a:rPr lang="en-GB" sz="1800" dirty="0" err="1" smtClean="0"/>
              <a:t>una</a:t>
            </a:r>
            <a:r>
              <a:rPr lang="en-GB" sz="1800" dirty="0" smtClean="0"/>
              <a:t> </a:t>
            </a:r>
            <a:r>
              <a:rPr lang="en-GB" sz="1800" dirty="0" err="1" smtClean="0"/>
              <a:t>buena</a:t>
            </a:r>
            <a:r>
              <a:rPr lang="en-GB" sz="1800" dirty="0" smtClean="0"/>
              <a:t> </a:t>
            </a:r>
            <a:r>
              <a:rPr lang="en-GB" sz="1800" dirty="0" err="1" smtClean="0"/>
              <a:t>oportunidad</a:t>
            </a:r>
            <a:r>
              <a:rPr lang="en-GB" sz="1800" dirty="0" smtClean="0"/>
              <a:t> de </a:t>
            </a:r>
            <a:r>
              <a:rPr lang="en-GB" sz="1800" dirty="0" err="1" smtClean="0"/>
              <a:t>realizar</a:t>
            </a:r>
            <a:r>
              <a:rPr lang="en-GB" sz="1800" dirty="0" smtClean="0"/>
              <a:t> </a:t>
            </a:r>
            <a:r>
              <a:rPr lang="en-GB" sz="1800" dirty="0" err="1" smtClean="0"/>
              <a:t>mis</a:t>
            </a:r>
            <a:r>
              <a:rPr lang="en-GB" sz="1800" dirty="0" smtClean="0"/>
              <a:t> </a:t>
            </a:r>
            <a:r>
              <a:rPr lang="en-GB" sz="1800" dirty="0" err="1" smtClean="0"/>
              <a:t>sueños</a:t>
            </a:r>
            <a:r>
              <a:rPr lang="en-GB" sz="1800" dirty="0" smtClean="0"/>
              <a:t>.</a:t>
            </a:r>
          </a:p>
          <a:p>
            <a:pPr lvl="1">
              <a:buNone/>
            </a:pPr>
            <a:endParaRPr lang="en-GB" sz="1600" dirty="0" smtClean="0"/>
          </a:p>
          <a:p>
            <a:pPr lvl="1">
              <a:buNone/>
            </a:pPr>
            <a:endParaRPr lang="en-US" sz="1600" dirty="0"/>
          </a:p>
        </p:txBody>
      </p:sp>
      <p:pic>
        <p:nvPicPr>
          <p:cNvPr id="4" name="Picture 4"/>
          <p:cNvPicPr>
            <a:picLocks noChangeAspect="1" noChangeArrowheads="1"/>
          </p:cNvPicPr>
          <p:nvPr/>
        </p:nvPicPr>
        <p:blipFill>
          <a:blip r:embed="rId2" cstate="print"/>
          <a:srcRect/>
          <a:stretch>
            <a:fillRect/>
          </a:stretch>
        </p:blipFill>
        <p:spPr bwMode="auto">
          <a:xfrm>
            <a:off x="7308304" y="5373216"/>
            <a:ext cx="1619225" cy="1268760"/>
          </a:xfrm>
          <a:prstGeom prst="rect">
            <a:avLst/>
          </a:prstGeom>
          <a:noFill/>
          <a:ln w="9525">
            <a:noFill/>
            <a:miter lim="800000"/>
            <a:headEnd/>
            <a:tailEnd/>
          </a:ln>
          <a:effec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GB" sz="2700" b="1" u="sng" dirty="0" smtClean="0">
                <a:latin typeface="Calibri" pitchFamily="34" charset="0"/>
                <a:cs typeface="Calibri" pitchFamily="34" charset="0"/>
              </a:rPr>
              <a:t>TOPIC 4. VACACIONES PASADAS.</a:t>
            </a:r>
            <a:r>
              <a:rPr lang="en-GB" b="1" u="sng" dirty="0" smtClean="0">
                <a:latin typeface="Calibri" pitchFamily="34" charset="0"/>
                <a:cs typeface="Calibri" pitchFamily="34" charset="0"/>
              </a:rPr>
              <a:t/>
            </a:r>
            <a:br>
              <a:rPr lang="en-GB" b="1" u="sng" dirty="0" smtClean="0">
                <a:latin typeface="Calibri" pitchFamily="34" charset="0"/>
                <a:cs typeface="Calibri" pitchFamily="34" charset="0"/>
              </a:rPr>
            </a:br>
            <a:endParaRPr lang="en-US" dirty="0"/>
          </a:p>
        </p:txBody>
      </p:sp>
      <p:sp>
        <p:nvSpPr>
          <p:cNvPr id="3" name="Content Placeholder 2"/>
          <p:cNvSpPr>
            <a:spLocks noGrp="1"/>
          </p:cNvSpPr>
          <p:nvPr>
            <p:ph idx="1"/>
          </p:nvPr>
        </p:nvSpPr>
        <p:spPr/>
        <p:txBody>
          <a:bodyPr>
            <a:noAutofit/>
          </a:bodyPr>
          <a:lstStyle/>
          <a:p>
            <a:pPr marL="457200" indent="-457200">
              <a:buAutoNum type="arabicPeriod"/>
            </a:pPr>
            <a:endParaRPr lang="en-GB" sz="2400" dirty="0" smtClean="0">
              <a:latin typeface="Calibri" pitchFamily="34" charset="0"/>
              <a:cs typeface="Calibri" pitchFamily="34" charset="0"/>
            </a:endParaRPr>
          </a:p>
          <a:p>
            <a:pPr algn="ctr">
              <a:buNone/>
            </a:pPr>
            <a:r>
              <a:rPr lang="en-GB" sz="2400" b="1" dirty="0" smtClean="0">
                <a:latin typeface="Comic Sans MS" pitchFamily="66" charset="0"/>
              </a:rPr>
              <a:t> </a:t>
            </a:r>
            <a:endParaRPr lang="en-GB" sz="2400" dirty="0" smtClean="0">
              <a:latin typeface="Comic Sans MS" pitchFamily="66" charset="0"/>
            </a:endParaRPr>
          </a:p>
          <a:p>
            <a:pPr algn="ctr">
              <a:buNone/>
            </a:pPr>
            <a:endParaRPr lang="en-GB" sz="2400" dirty="0" smtClean="0">
              <a:latin typeface="Comic Sans MS" pitchFamily="66" charset="0"/>
            </a:endParaRPr>
          </a:p>
          <a:p>
            <a:pPr>
              <a:buNone/>
            </a:pPr>
            <a:endParaRPr lang="en-GB" sz="2400" dirty="0" smtClean="0">
              <a:latin typeface="Comic Sans MS" pitchFamily="66" charset="0"/>
            </a:endParaRPr>
          </a:p>
          <a:p>
            <a:pPr>
              <a:buNone/>
            </a:pPr>
            <a:endParaRPr lang="en-GB" sz="2400" dirty="0" smtClean="0">
              <a:latin typeface="Comic Sans MS" pitchFamily="66" charset="0"/>
            </a:endParaRPr>
          </a:p>
          <a:p>
            <a:pPr>
              <a:buNone/>
            </a:pPr>
            <a:endParaRPr lang="en-GB" sz="2400" dirty="0" smtClean="0">
              <a:latin typeface="Comic Sans MS" pitchFamily="66" charset="0"/>
            </a:endParaRPr>
          </a:p>
          <a:p>
            <a:pPr algn="ctr">
              <a:buNone/>
            </a:pPr>
            <a:endParaRPr lang="en-GB" sz="2400" dirty="0" smtClean="0">
              <a:latin typeface="Comic Sans MS" pitchFamily="66" charset="0"/>
            </a:endParaRPr>
          </a:p>
          <a:p>
            <a:pPr>
              <a:buNone/>
            </a:pPr>
            <a:endParaRPr lang="en-GB" dirty="0"/>
          </a:p>
        </p:txBody>
      </p:sp>
      <p:pic>
        <p:nvPicPr>
          <p:cNvPr id="15362" name="Picture 2"/>
          <p:cNvPicPr>
            <a:picLocks noChangeAspect="1" noChangeArrowheads="1"/>
          </p:cNvPicPr>
          <p:nvPr/>
        </p:nvPicPr>
        <p:blipFill>
          <a:blip r:embed="rId2" cstate="print"/>
          <a:srcRect/>
          <a:stretch>
            <a:fillRect/>
          </a:stretch>
        </p:blipFill>
        <p:spPr bwMode="auto">
          <a:xfrm>
            <a:off x="179513" y="836712"/>
            <a:ext cx="2952328" cy="2420441"/>
          </a:xfrm>
          <a:prstGeom prst="rect">
            <a:avLst/>
          </a:prstGeom>
          <a:noFill/>
          <a:ln w="9525">
            <a:noFill/>
            <a:miter lim="800000"/>
            <a:headEnd/>
            <a:tailEnd/>
          </a:ln>
          <a:effectLst/>
        </p:spPr>
      </p:pic>
      <p:pic>
        <p:nvPicPr>
          <p:cNvPr id="15363" name="Picture 3"/>
          <p:cNvPicPr>
            <a:picLocks noChangeAspect="1" noChangeArrowheads="1"/>
          </p:cNvPicPr>
          <p:nvPr/>
        </p:nvPicPr>
        <p:blipFill>
          <a:blip r:embed="rId3" cstate="print"/>
          <a:srcRect/>
          <a:stretch>
            <a:fillRect/>
          </a:stretch>
        </p:blipFill>
        <p:spPr bwMode="auto">
          <a:xfrm>
            <a:off x="6084168" y="4077072"/>
            <a:ext cx="2520280" cy="2448272"/>
          </a:xfrm>
          <a:prstGeom prst="rect">
            <a:avLst/>
          </a:prstGeom>
          <a:noFill/>
          <a:ln w="9525">
            <a:noFill/>
            <a:miter lim="800000"/>
            <a:headEnd/>
            <a:tailEnd/>
          </a:ln>
          <a:effectLst/>
        </p:spPr>
      </p:pic>
      <p:pic>
        <p:nvPicPr>
          <p:cNvPr id="15364" name="Picture 4"/>
          <p:cNvPicPr>
            <a:picLocks noChangeAspect="1" noChangeArrowheads="1"/>
          </p:cNvPicPr>
          <p:nvPr/>
        </p:nvPicPr>
        <p:blipFill>
          <a:blip r:embed="rId4" cstate="print"/>
          <a:srcRect/>
          <a:stretch>
            <a:fillRect/>
          </a:stretch>
        </p:blipFill>
        <p:spPr bwMode="auto">
          <a:xfrm>
            <a:off x="5436096" y="836712"/>
            <a:ext cx="3236595" cy="2152650"/>
          </a:xfrm>
          <a:prstGeom prst="rect">
            <a:avLst/>
          </a:prstGeom>
          <a:noFill/>
          <a:ln w="9525">
            <a:noFill/>
            <a:miter lim="800000"/>
            <a:headEnd/>
            <a:tailEnd/>
          </a:ln>
          <a:effectLst/>
        </p:spPr>
      </p:pic>
      <p:pic>
        <p:nvPicPr>
          <p:cNvPr id="15365" name="Picture 5"/>
          <p:cNvPicPr>
            <a:picLocks noChangeAspect="1" noChangeArrowheads="1"/>
          </p:cNvPicPr>
          <p:nvPr/>
        </p:nvPicPr>
        <p:blipFill>
          <a:blip r:embed="rId5" cstate="print"/>
          <a:srcRect/>
          <a:stretch>
            <a:fillRect/>
          </a:stretch>
        </p:blipFill>
        <p:spPr bwMode="auto">
          <a:xfrm>
            <a:off x="2627784" y="2852936"/>
            <a:ext cx="3902075" cy="1808237"/>
          </a:xfrm>
          <a:prstGeom prst="rect">
            <a:avLst/>
          </a:prstGeom>
          <a:noFill/>
          <a:ln w="9525">
            <a:noFill/>
            <a:miter lim="800000"/>
            <a:headEnd/>
            <a:tailEnd/>
          </a:ln>
          <a:effectLst/>
        </p:spPr>
      </p:pic>
      <p:pic>
        <p:nvPicPr>
          <p:cNvPr id="15366" name="Picture 6"/>
          <p:cNvPicPr>
            <a:picLocks noChangeAspect="1" noChangeArrowheads="1"/>
          </p:cNvPicPr>
          <p:nvPr/>
        </p:nvPicPr>
        <p:blipFill>
          <a:blip r:embed="rId6" cstate="print"/>
          <a:srcRect/>
          <a:stretch>
            <a:fillRect/>
          </a:stretch>
        </p:blipFill>
        <p:spPr bwMode="auto">
          <a:xfrm>
            <a:off x="179512" y="4509120"/>
            <a:ext cx="3902075" cy="2168277"/>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229600" cy="634082"/>
          </a:xfrm>
        </p:spPr>
        <p:txBody>
          <a:bodyPr>
            <a:normAutofit/>
          </a:bodyPr>
          <a:lstStyle/>
          <a:p>
            <a:r>
              <a:rPr lang="en-GB" sz="2400" b="1" u="sng" dirty="0" smtClean="0"/>
              <a:t>ACTIVIDAD 16. ¿QUÉ TAL TUS VACACIONES?</a:t>
            </a:r>
            <a:endParaRPr lang="en-GB" sz="2400" b="1" u="sng" dirty="0">
              <a:latin typeface="Comic Sans MS" pitchFamily="66" charset="0"/>
            </a:endParaRPr>
          </a:p>
        </p:txBody>
      </p:sp>
      <p:sp>
        <p:nvSpPr>
          <p:cNvPr id="3" name="Content Placeholder 2"/>
          <p:cNvSpPr>
            <a:spLocks noGrp="1"/>
          </p:cNvSpPr>
          <p:nvPr>
            <p:ph idx="1"/>
          </p:nvPr>
        </p:nvSpPr>
        <p:spPr>
          <a:xfrm>
            <a:off x="0" y="692696"/>
            <a:ext cx="9144000" cy="6048672"/>
          </a:xfrm>
        </p:spPr>
        <p:txBody>
          <a:bodyPr>
            <a:normAutofit/>
          </a:bodyPr>
          <a:lstStyle/>
          <a:p>
            <a:pPr>
              <a:buNone/>
            </a:pPr>
            <a:r>
              <a:rPr lang="en-GB" sz="2400" b="1" dirty="0" smtClean="0">
                <a:latin typeface="Calibri" pitchFamily="34" charset="0"/>
                <a:cs typeface="Calibri" pitchFamily="34" charset="0"/>
              </a:rPr>
              <a:t>Work with a  partner to match up the sentences to make 10 holiday </a:t>
            </a:r>
          </a:p>
          <a:p>
            <a:pPr>
              <a:buNone/>
            </a:pPr>
            <a:r>
              <a:rPr lang="en-GB" sz="2400" b="1" dirty="0" smtClean="0">
                <a:latin typeface="Calibri" pitchFamily="34" charset="0"/>
                <a:cs typeface="Calibri" pitchFamily="34" charset="0"/>
              </a:rPr>
              <a:t>activities in the PAST TENSE (PRETERITE):</a:t>
            </a:r>
          </a:p>
          <a:p>
            <a:pPr>
              <a:buNone/>
            </a:pPr>
            <a:endParaRPr lang="en-GB" sz="2400" b="1" dirty="0" smtClean="0">
              <a:latin typeface="Calibri" pitchFamily="34" charset="0"/>
              <a:cs typeface="Calibri" pitchFamily="34" charset="0"/>
            </a:endParaRPr>
          </a:p>
          <a:p>
            <a:pPr marL="457200" indent="-457200">
              <a:buAutoNum type="arabicPeriod"/>
            </a:pPr>
            <a:r>
              <a:rPr lang="en-GB" sz="2400" dirty="0" err="1" smtClean="0">
                <a:latin typeface="Calibri" pitchFamily="34" charset="0"/>
                <a:cs typeface="Calibri" pitchFamily="34" charset="0"/>
              </a:rPr>
              <a:t>Visité</a:t>
            </a:r>
            <a:r>
              <a:rPr lang="en-GB" sz="2400" dirty="0" smtClean="0">
                <a:latin typeface="Calibri" pitchFamily="34" charset="0"/>
                <a:cs typeface="Calibri" pitchFamily="34" charset="0"/>
              </a:rPr>
              <a:t>					A.  </a:t>
            </a:r>
            <a:r>
              <a:rPr lang="en-GB" sz="2400" dirty="0" err="1" smtClean="0">
                <a:latin typeface="Calibri" pitchFamily="34" charset="0"/>
                <a:cs typeface="Calibri" pitchFamily="34" charset="0"/>
              </a:rPr>
              <a:t>mensajes</a:t>
            </a:r>
            <a:endParaRPr lang="en-GB" sz="2400" dirty="0" smtClean="0">
              <a:latin typeface="Calibri" pitchFamily="34" charset="0"/>
              <a:cs typeface="Calibri" pitchFamily="34" charset="0"/>
            </a:endParaRPr>
          </a:p>
          <a:p>
            <a:pPr marL="457200" indent="-457200">
              <a:buAutoNum type="arabicPeriod"/>
            </a:pPr>
            <a:r>
              <a:rPr lang="en-GB" sz="2400" dirty="0" err="1" smtClean="0">
                <a:latin typeface="Calibri" pitchFamily="34" charset="0"/>
                <a:cs typeface="Calibri" pitchFamily="34" charset="0"/>
              </a:rPr>
              <a:t>Bailé</a:t>
            </a:r>
            <a:r>
              <a:rPr lang="en-GB" sz="2400" dirty="0" smtClean="0">
                <a:latin typeface="Calibri" pitchFamily="34" charset="0"/>
                <a:cs typeface="Calibri" pitchFamily="34" charset="0"/>
              </a:rPr>
              <a:t>					B.  </a:t>
            </a:r>
            <a:r>
              <a:rPr lang="en-GB" sz="2400" dirty="0" err="1" smtClean="0">
                <a:latin typeface="Calibri" pitchFamily="34" charset="0"/>
                <a:cs typeface="Calibri" pitchFamily="34" charset="0"/>
              </a:rPr>
              <a:t>música</a:t>
            </a:r>
            <a:endParaRPr lang="en-GB" sz="2400" dirty="0" smtClean="0">
              <a:latin typeface="Calibri" pitchFamily="34" charset="0"/>
              <a:cs typeface="Calibri" pitchFamily="34" charset="0"/>
            </a:endParaRPr>
          </a:p>
          <a:p>
            <a:pPr marL="457200" indent="-457200">
              <a:buAutoNum type="arabicPeriod"/>
            </a:pPr>
            <a:r>
              <a:rPr lang="en-GB" sz="2400" dirty="0" err="1" smtClean="0">
                <a:latin typeface="Calibri" pitchFamily="34" charset="0"/>
                <a:cs typeface="Calibri" pitchFamily="34" charset="0"/>
              </a:rPr>
              <a:t>Monté</a:t>
            </a:r>
            <a:r>
              <a:rPr lang="en-GB" sz="2400" dirty="0" smtClean="0">
                <a:latin typeface="Calibri" pitchFamily="34" charset="0"/>
                <a:cs typeface="Calibri" pitchFamily="34" charset="0"/>
              </a:rPr>
              <a:t>					C.  </a:t>
            </a:r>
            <a:r>
              <a:rPr lang="en-GB" sz="2400" dirty="0" err="1" smtClean="0">
                <a:latin typeface="Calibri" pitchFamily="34" charset="0"/>
                <a:cs typeface="Calibri" pitchFamily="34" charset="0"/>
              </a:rPr>
              <a:t>fotos</a:t>
            </a:r>
            <a:endParaRPr lang="en-GB" sz="2400" dirty="0" smtClean="0">
              <a:latin typeface="Calibri" pitchFamily="34" charset="0"/>
              <a:cs typeface="Calibri" pitchFamily="34" charset="0"/>
            </a:endParaRPr>
          </a:p>
          <a:p>
            <a:pPr marL="457200" indent="-457200">
              <a:buAutoNum type="arabicPeriod"/>
            </a:pPr>
            <a:r>
              <a:rPr lang="en-GB" sz="2400" dirty="0" err="1" smtClean="0">
                <a:latin typeface="Calibri" pitchFamily="34" charset="0"/>
                <a:cs typeface="Calibri" pitchFamily="34" charset="0"/>
              </a:rPr>
              <a:t>Descansé</a:t>
            </a:r>
            <a:r>
              <a:rPr lang="en-GB" sz="2400" dirty="0" smtClean="0">
                <a:latin typeface="Calibri" pitchFamily="34" charset="0"/>
                <a:cs typeface="Calibri" pitchFamily="34" charset="0"/>
              </a:rPr>
              <a:t>					D.  al </a:t>
            </a:r>
            <a:r>
              <a:rPr lang="en-GB" sz="2400" dirty="0" err="1" smtClean="0">
                <a:latin typeface="Calibri" pitchFamily="34" charset="0"/>
                <a:cs typeface="Calibri" pitchFamily="34" charset="0"/>
              </a:rPr>
              <a:t>voleibol</a:t>
            </a:r>
            <a:endParaRPr lang="en-GB" sz="2400" dirty="0" smtClean="0">
              <a:latin typeface="Calibri" pitchFamily="34" charset="0"/>
              <a:cs typeface="Calibri" pitchFamily="34" charset="0"/>
            </a:endParaRPr>
          </a:p>
          <a:p>
            <a:pPr marL="457200" indent="-457200">
              <a:buAutoNum type="arabicPeriod"/>
            </a:pPr>
            <a:r>
              <a:rPr lang="en-GB" sz="2400" dirty="0" err="1" smtClean="0">
                <a:latin typeface="Calibri" pitchFamily="34" charset="0"/>
                <a:cs typeface="Calibri" pitchFamily="34" charset="0"/>
              </a:rPr>
              <a:t>Mandé</a:t>
            </a:r>
            <a:r>
              <a:rPr lang="en-GB" sz="2400" dirty="0" smtClean="0">
                <a:latin typeface="Calibri" pitchFamily="34" charset="0"/>
                <a:cs typeface="Calibri" pitchFamily="34" charset="0"/>
              </a:rPr>
              <a:t>					E.  </a:t>
            </a:r>
            <a:r>
              <a:rPr lang="en-GB" sz="2400" dirty="0" err="1" smtClean="0">
                <a:latin typeface="Calibri" pitchFamily="34" charset="0"/>
                <a:cs typeface="Calibri" pitchFamily="34" charset="0"/>
              </a:rPr>
              <a:t>monumentos</a:t>
            </a:r>
            <a:endParaRPr lang="en-GB" sz="2400" dirty="0" smtClean="0">
              <a:latin typeface="Calibri" pitchFamily="34" charset="0"/>
              <a:cs typeface="Calibri" pitchFamily="34" charset="0"/>
            </a:endParaRPr>
          </a:p>
          <a:p>
            <a:pPr marL="457200" indent="-457200">
              <a:buAutoNum type="arabicPeriod"/>
            </a:pPr>
            <a:r>
              <a:rPr lang="en-GB" sz="2400" dirty="0" err="1" smtClean="0">
                <a:latin typeface="Calibri" pitchFamily="34" charset="0"/>
                <a:cs typeface="Calibri" pitchFamily="34" charset="0"/>
              </a:rPr>
              <a:t>Escuché</a:t>
            </a:r>
            <a:r>
              <a:rPr lang="en-GB" sz="2400" dirty="0" smtClean="0">
                <a:latin typeface="Calibri" pitchFamily="34" charset="0"/>
                <a:cs typeface="Calibri" pitchFamily="34" charset="0"/>
              </a:rPr>
              <a:t>					F.  en la </a:t>
            </a:r>
            <a:r>
              <a:rPr lang="en-GB" sz="2400" dirty="0" err="1" smtClean="0">
                <a:latin typeface="Calibri" pitchFamily="34" charset="0"/>
                <a:cs typeface="Calibri" pitchFamily="34" charset="0"/>
              </a:rPr>
              <a:t>discoteca</a:t>
            </a:r>
            <a:endParaRPr lang="en-GB" sz="2400" dirty="0" smtClean="0">
              <a:latin typeface="Calibri" pitchFamily="34" charset="0"/>
              <a:cs typeface="Calibri" pitchFamily="34" charset="0"/>
            </a:endParaRPr>
          </a:p>
          <a:p>
            <a:pPr marL="457200" indent="-457200">
              <a:buAutoNum type="arabicPeriod"/>
            </a:pPr>
            <a:r>
              <a:rPr lang="en-GB" sz="2400" dirty="0" smtClean="0">
                <a:latin typeface="Calibri" pitchFamily="34" charset="0"/>
                <a:cs typeface="Calibri" pitchFamily="34" charset="0"/>
              </a:rPr>
              <a:t>Tomé					G.  el sol</a:t>
            </a:r>
          </a:p>
          <a:p>
            <a:pPr marL="457200" indent="-457200">
              <a:buAutoNum type="arabicPeriod"/>
            </a:pPr>
            <a:r>
              <a:rPr lang="en-GB" sz="2400" dirty="0" err="1" smtClean="0">
                <a:latin typeface="Calibri" pitchFamily="34" charset="0"/>
                <a:cs typeface="Calibri" pitchFamily="34" charset="0"/>
              </a:rPr>
              <a:t>Saqué</a:t>
            </a:r>
            <a:r>
              <a:rPr lang="en-GB" sz="2400" dirty="0" smtClean="0">
                <a:latin typeface="Calibri" pitchFamily="34" charset="0"/>
                <a:cs typeface="Calibri" pitchFamily="34" charset="0"/>
              </a:rPr>
              <a:t>					H. a Barcelona</a:t>
            </a:r>
          </a:p>
          <a:p>
            <a:pPr marL="457200" indent="-457200">
              <a:buAutoNum type="arabicPeriod"/>
            </a:pPr>
            <a:r>
              <a:rPr lang="en-GB" sz="2400" dirty="0" err="1" smtClean="0">
                <a:latin typeface="Calibri" pitchFamily="34" charset="0"/>
                <a:cs typeface="Calibri" pitchFamily="34" charset="0"/>
              </a:rPr>
              <a:t>Jugué</a:t>
            </a:r>
            <a:r>
              <a:rPr lang="en-GB" sz="2400" dirty="0" smtClean="0">
                <a:latin typeface="Calibri" pitchFamily="34" charset="0"/>
                <a:cs typeface="Calibri" pitchFamily="34" charset="0"/>
              </a:rPr>
              <a:t>					I.  en el hotel</a:t>
            </a:r>
          </a:p>
          <a:p>
            <a:pPr marL="457200" indent="-457200">
              <a:buAutoNum type="arabicPeriod"/>
            </a:pPr>
            <a:r>
              <a:rPr lang="en-GB" sz="2400" dirty="0" err="1" smtClean="0">
                <a:latin typeface="Calibri" pitchFamily="34" charset="0"/>
                <a:cs typeface="Calibri" pitchFamily="34" charset="0"/>
              </a:rPr>
              <a:t>Fui</a:t>
            </a:r>
            <a:r>
              <a:rPr lang="en-GB" sz="2400" dirty="0" smtClean="0">
                <a:latin typeface="Calibri" pitchFamily="34" charset="0"/>
                <a:cs typeface="Calibri" pitchFamily="34" charset="0"/>
              </a:rPr>
              <a:t>						J.  en </a:t>
            </a:r>
            <a:r>
              <a:rPr lang="en-GB" sz="2400" dirty="0" err="1" smtClean="0">
                <a:latin typeface="Calibri" pitchFamily="34" charset="0"/>
                <a:cs typeface="Calibri" pitchFamily="34" charset="0"/>
              </a:rPr>
              <a:t>bicicleta</a:t>
            </a:r>
            <a:endParaRPr lang="en-GB" sz="2400" dirty="0" smtClean="0">
              <a:latin typeface="Calibri" pitchFamily="34" charset="0"/>
              <a:cs typeface="Calibri" pitchFamily="34" charset="0"/>
            </a:endParaRPr>
          </a:p>
        </p:txBody>
      </p:sp>
      <p:pic>
        <p:nvPicPr>
          <p:cNvPr id="4" name="Picture 3" descr="MH900433025.JPG"/>
          <p:cNvPicPr>
            <a:picLocks noChangeAspect="1"/>
          </p:cNvPicPr>
          <p:nvPr/>
        </p:nvPicPr>
        <p:blipFill>
          <a:blip r:embed="rId3" cstate="print"/>
          <a:stretch>
            <a:fillRect/>
          </a:stretch>
        </p:blipFill>
        <p:spPr>
          <a:xfrm>
            <a:off x="2195736" y="2636912"/>
            <a:ext cx="3095625" cy="3095625"/>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1628800"/>
            <a:ext cx="5832648" cy="4247317"/>
          </a:xfrm>
          <a:prstGeom prst="rect">
            <a:avLst/>
          </a:prstGeom>
          <a:noFill/>
          <a:ln>
            <a:solidFill>
              <a:schemeClr val="tx1"/>
            </a:solidFill>
          </a:ln>
        </p:spPr>
        <p:txBody>
          <a:bodyPr wrap="square" rtlCol="0">
            <a:spAutoFit/>
          </a:bodyPr>
          <a:lstStyle/>
          <a:p>
            <a:r>
              <a:rPr lang="en-GB" sz="2800" dirty="0" smtClean="0"/>
              <a:t>El </a:t>
            </a:r>
            <a:r>
              <a:rPr lang="en-GB" sz="2800" dirty="0" err="1" smtClean="0"/>
              <a:t>verano</a:t>
            </a:r>
            <a:r>
              <a:rPr lang="en-GB" sz="2800" dirty="0" smtClean="0"/>
              <a:t> </a:t>
            </a:r>
            <a:r>
              <a:rPr lang="en-GB" sz="2800" dirty="0" err="1" smtClean="0"/>
              <a:t>pasado</a:t>
            </a:r>
            <a:r>
              <a:rPr lang="en-GB" sz="2800" dirty="0" smtClean="0"/>
              <a:t> …. a Portugal de </a:t>
            </a:r>
            <a:r>
              <a:rPr lang="en-GB" sz="2800" dirty="0" err="1" smtClean="0"/>
              <a:t>vacaciones</a:t>
            </a:r>
            <a:r>
              <a:rPr lang="en-GB" sz="2800" dirty="0" smtClean="0"/>
              <a:t>. ……solo. </a:t>
            </a:r>
            <a:r>
              <a:rPr lang="en-GB" sz="2800" dirty="0" err="1" smtClean="0"/>
              <a:t>Primero</a:t>
            </a:r>
            <a:r>
              <a:rPr lang="en-GB" sz="2800" dirty="0" smtClean="0"/>
              <a:t> ….. a </a:t>
            </a:r>
            <a:r>
              <a:rPr lang="en-GB" sz="2800" dirty="0" err="1" smtClean="0"/>
              <a:t>Lisboa</a:t>
            </a:r>
            <a:r>
              <a:rPr lang="en-GB" sz="2800" dirty="0" smtClean="0"/>
              <a:t> y </a:t>
            </a:r>
            <a:r>
              <a:rPr lang="en-GB" sz="2800" dirty="0" err="1" smtClean="0"/>
              <a:t>luego</a:t>
            </a:r>
            <a:r>
              <a:rPr lang="en-GB" sz="2800" dirty="0" smtClean="0"/>
              <a:t> a </a:t>
            </a:r>
            <a:r>
              <a:rPr lang="en-GB" sz="2800" dirty="0" err="1" smtClean="0"/>
              <a:t>las</a:t>
            </a:r>
            <a:r>
              <a:rPr lang="en-GB" sz="2800" dirty="0" smtClean="0"/>
              <a:t> </a:t>
            </a:r>
            <a:r>
              <a:rPr lang="en-GB" sz="2800" dirty="0" err="1" smtClean="0"/>
              <a:t>monta</a:t>
            </a:r>
            <a:r>
              <a:rPr lang="en-GB" sz="2800" dirty="0" err="1" smtClean="0">
                <a:cs typeface="Arial"/>
              </a:rPr>
              <a:t>ñas</a:t>
            </a:r>
            <a:r>
              <a:rPr lang="en-GB" sz="2800" dirty="0" smtClean="0">
                <a:cs typeface="Arial"/>
              </a:rPr>
              <a:t> (Los Andes). ¡Lo …… </a:t>
            </a:r>
            <a:r>
              <a:rPr lang="en-GB" sz="2800" dirty="0" err="1" smtClean="0">
                <a:cs typeface="Arial"/>
              </a:rPr>
              <a:t>fenomenal</a:t>
            </a:r>
            <a:r>
              <a:rPr lang="en-GB" sz="2800" dirty="0" smtClean="0">
                <a:cs typeface="Arial"/>
              </a:rPr>
              <a:t>! …… el tango en la </a:t>
            </a:r>
            <a:r>
              <a:rPr lang="en-GB" sz="2800" dirty="0" err="1" smtClean="0">
                <a:cs typeface="Arial"/>
              </a:rPr>
              <a:t>cuidad</a:t>
            </a:r>
            <a:r>
              <a:rPr lang="en-GB" sz="2800" dirty="0" smtClean="0">
                <a:cs typeface="Arial"/>
              </a:rPr>
              <a:t> </a:t>
            </a:r>
            <a:r>
              <a:rPr lang="en-GB" sz="2800" dirty="0" err="1" smtClean="0">
                <a:cs typeface="Arial"/>
              </a:rPr>
              <a:t>pero</a:t>
            </a:r>
            <a:r>
              <a:rPr lang="en-GB" sz="2800" dirty="0" smtClean="0">
                <a:cs typeface="Arial"/>
              </a:rPr>
              <a:t> …… un </a:t>
            </a:r>
            <a:r>
              <a:rPr lang="en-GB" sz="2800" dirty="0" err="1" smtClean="0">
                <a:cs typeface="Arial"/>
              </a:rPr>
              <a:t>poco</a:t>
            </a:r>
            <a:r>
              <a:rPr lang="en-GB" sz="2800" dirty="0" smtClean="0">
                <a:cs typeface="Arial"/>
              </a:rPr>
              <a:t> </a:t>
            </a:r>
            <a:r>
              <a:rPr lang="en-GB" sz="2800" dirty="0" err="1" smtClean="0">
                <a:cs typeface="Arial"/>
              </a:rPr>
              <a:t>aburrido</a:t>
            </a:r>
            <a:r>
              <a:rPr lang="en-GB" sz="2800" dirty="0" smtClean="0">
                <a:cs typeface="Arial"/>
              </a:rPr>
              <a:t>. </a:t>
            </a:r>
            <a:r>
              <a:rPr lang="en-GB" sz="2800" dirty="0" err="1" smtClean="0">
                <a:cs typeface="Arial"/>
              </a:rPr>
              <a:t>Después</a:t>
            </a:r>
            <a:r>
              <a:rPr lang="en-GB" sz="2800" dirty="0" smtClean="0">
                <a:cs typeface="Arial"/>
              </a:rPr>
              <a:t> …… </a:t>
            </a:r>
            <a:r>
              <a:rPr lang="en-GB" sz="2800" dirty="0" err="1" smtClean="0">
                <a:cs typeface="Arial"/>
              </a:rPr>
              <a:t>monumentos</a:t>
            </a:r>
            <a:r>
              <a:rPr lang="en-GB" sz="2800" dirty="0" smtClean="0">
                <a:cs typeface="Arial"/>
              </a:rPr>
              <a:t> y </a:t>
            </a:r>
            <a:r>
              <a:rPr lang="en-GB" sz="2800" dirty="0" err="1" smtClean="0">
                <a:cs typeface="Arial"/>
              </a:rPr>
              <a:t>también</a:t>
            </a:r>
            <a:r>
              <a:rPr lang="en-GB" sz="2800" dirty="0" smtClean="0">
                <a:cs typeface="Arial"/>
              </a:rPr>
              <a:t> ……. </a:t>
            </a:r>
            <a:r>
              <a:rPr lang="en-GB" sz="2800" dirty="0" err="1" smtClean="0">
                <a:cs typeface="Arial"/>
              </a:rPr>
              <a:t>muchas</a:t>
            </a:r>
            <a:r>
              <a:rPr lang="en-GB" sz="2800" dirty="0" smtClean="0">
                <a:cs typeface="Arial"/>
              </a:rPr>
              <a:t> </a:t>
            </a:r>
            <a:r>
              <a:rPr lang="en-GB" sz="2800" dirty="0" err="1" smtClean="0">
                <a:cs typeface="Arial"/>
              </a:rPr>
              <a:t>fotos</a:t>
            </a:r>
            <a:r>
              <a:rPr lang="en-GB" sz="2800" dirty="0" smtClean="0">
                <a:cs typeface="Arial"/>
              </a:rPr>
              <a:t>. </a:t>
            </a:r>
            <a:r>
              <a:rPr lang="en-GB" sz="2800" dirty="0" err="1" smtClean="0">
                <a:cs typeface="Arial"/>
              </a:rPr>
              <a:t>Finalmente</a:t>
            </a:r>
            <a:r>
              <a:rPr lang="en-GB" sz="2800" dirty="0" smtClean="0">
                <a:cs typeface="Arial"/>
              </a:rPr>
              <a:t> ………. en </a:t>
            </a:r>
            <a:r>
              <a:rPr lang="en-GB" sz="2800" dirty="0" err="1" smtClean="0">
                <a:cs typeface="Arial"/>
              </a:rPr>
              <a:t>las</a:t>
            </a:r>
            <a:r>
              <a:rPr lang="en-GB" sz="2800" dirty="0" smtClean="0">
                <a:cs typeface="Arial"/>
              </a:rPr>
              <a:t> </a:t>
            </a:r>
            <a:r>
              <a:rPr lang="en-GB" sz="2800" dirty="0" err="1" smtClean="0">
                <a:cs typeface="Arial"/>
              </a:rPr>
              <a:t>montañas</a:t>
            </a:r>
            <a:r>
              <a:rPr lang="en-GB" sz="2800" dirty="0" smtClean="0">
                <a:cs typeface="Arial"/>
              </a:rPr>
              <a:t>. </a:t>
            </a:r>
          </a:p>
          <a:p>
            <a:r>
              <a:rPr lang="en-GB" sz="2800" dirty="0" smtClean="0">
                <a:cs typeface="Arial"/>
              </a:rPr>
              <a:t>…… </a:t>
            </a:r>
            <a:r>
              <a:rPr lang="en-GB" sz="2800" dirty="0" err="1" smtClean="0">
                <a:cs typeface="Arial"/>
              </a:rPr>
              <a:t>impresionante</a:t>
            </a:r>
            <a:r>
              <a:rPr lang="en-GB" sz="2800" dirty="0" smtClean="0">
                <a:cs typeface="Arial"/>
              </a:rPr>
              <a:t>. </a:t>
            </a:r>
            <a:r>
              <a:rPr lang="en-GB" dirty="0" smtClean="0">
                <a:latin typeface="Arial"/>
                <a:cs typeface="Arial"/>
              </a:rPr>
              <a:t/>
            </a:r>
            <a:br>
              <a:rPr lang="en-GB" dirty="0" smtClean="0">
                <a:latin typeface="Arial"/>
                <a:cs typeface="Arial"/>
              </a:rPr>
            </a:br>
            <a:endParaRPr lang="en-GB" dirty="0"/>
          </a:p>
        </p:txBody>
      </p:sp>
      <p:sp>
        <p:nvSpPr>
          <p:cNvPr id="3" name="TextBox 2"/>
          <p:cNvSpPr txBox="1"/>
          <p:nvPr/>
        </p:nvSpPr>
        <p:spPr>
          <a:xfrm>
            <a:off x="320846" y="260648"/>
            <a:ext cx="7272808" cy="1200329"/>
          </a:xfrm>
          <a:prstGeom prst="rect">
            <a:avLst/>
          </a:prstGeom>
          <a:noFill/>
        </p:spPr>
        <p:txBody>
          <a:bodyPr wrap="square" rtlCol="0">
            <a:spAutoFit/>
          </a:bodyPr>
          <a:lstStyle/>
          <a:p>
            <a:pPr algn="ctr"/>
            <a:r>
              <a:rPr lang="en-GB" b="1" u="sng" dirty="0" smtClean="0"/>
              <a:t>ACTIVIDAD 17. ¿ADÓNDE FUISTE DE VACACIONES? </a:t>
            </a:r>
          </a:p>
          <a:p>
            <a:pPr algn="ctr"/>
            <a:endParaRPr lang="en-GB" b="1" u="sng" dirty="0" smtClean="0"/>
          </a:p>
          <a:p>
            <a:pPr algn="ctr"/>
            <a:r>
              <a:rPr lang="en-GB" b="1" dirty="0" smtClean="0"/>
              <a:t>Read what Jorge says about his holiday and fill in the correct form of the verb in the past.</a:t>
            </a:r>
            <a:endParaRPr lang="en-GB" b="1" dirty="0"/>
          </a:p>
        </p:txBody>
      </p:sp>
      <p:sp>
        <p:nvSpPr>
          <p:cNvPr id="4" name="TextBox 3"/>
          <p:cNvSpPr txBox="1"/>
          <p:nvPr/>
        </p:nvSpPr>
        <p:spPr>
          <a:xfrm>
            <a:off x="6986334" y="4095774"/>
            <a:ext cx="1214639" cy="523220"/>
          </a:xfrm>
          <a:prstGeom prst="rect">
            <a:avLst/>
          </a:prstGeom>
          <a:noFill/>
        </p:spPr>
        <p:txBody>
          <a:bodyPr wrap="square" rtlCol="0">
            <a:spAutoFit/>
          </a:bodyPr>
          <a:lstStyle/>
          <a:p>
            <a:r>
              <a:rPr lang="en-GB" sz="2800" b="1" dirty="0" smtClean="0"/>
              <a:t>Jorge</a:t>
            </a:r>
            <a:endParaRPr lang="en-GB" sz="2800" b="1" dirty="0"/>
          </a:p>
        </p:txBody>
      </p:sp>
      <p:pic>
        <p:nvPicPr>
          <p:cNvPr id="17410" name="Picture 2"/>
          <p:cNvPicPr>
            <a:picLocks noChangeAspect="1" noChangeArrowheads="1"/>
          </p:cNvPicPr>
          <p:nvPr/>
        </p:nvPicPr>
        <p:blipFill>
          <a:blip r:embed="rId2" cstate="print"/>
          <a:srcRect/>
          <a:stretch>
            <a:fillRect/>
          </a:stretch>
        </p:blipFill>
        <p:spPr bwMode="auto">
          <a:xfrm>
            <a:off x="6588224" y="1268760"/>
            <a:ext cx="1725612" cy="2584450"/>
          </a:xfrm>
          <a:prstGeom prst="rect">
            <a:avLst/>
          </a:prstGeom>
          <a:noFill/>
          <a:ln w="9525">
            <a:noFill/>
            <a:miter lim="800000"/>
            <a:headEnd/>
            <a:tailEnd/>
          </a:ln>
          <a:effectLst/>
        </p:spPr>
      </p:pic>
    </p:spTree>
    <p:extLst>
      <p:ext uri="{BB962C8B-B14F-4D97-AF65-F5344CB8AC3E}">
        <p14:creationId xmlns:p14="http://schemas.microsoft.com/office/powerpoint/2010/main" val="127864391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000" b="1" u="sng" dirty="0" smtClean="0"/>
              <a:t>ACTIVIDAD 18. ¿QUÉ TAL TUS VACACIONES?</a:t>
            </a:r>
            <a:br>
              <a:rPr lang="en-GB" sz="2000" b="1" u="sng" dirty="0" smtClean="0"/>
            </a:br>
            <a:r>
              <a:rPr lang="en-GB" sz="2000" b="1" dirty="0" smtClean="0"/>
              <a:t>Work with your partner – match up the Questions and Answers, use it to have a short conversation about your own past holiday.</a:t>
            </a:r>
            <a:endParaRPr lang="en-US" sz="2000" dirty="0"/>
          </a:p>
        </p:txBody>
      </p:sp>
      <p:sp>
        <p:nvSpPr>
          <p:cNvPr id="6" name="Text Placeholder 5"/>
          <p:cNvSpPr>
            <a:spLocks noGrp="1"/>
          </p:cNvSpPr>
          <p:nvPr>
            <p:ph type="body" idx="1"/>
          </p:nvPr>
        </p:nvSpPr>
        <p:spPr/>
        <p:txBody>
          <a:bodyPr/>
          <a:lstStyle/>
          <a:p>
            <a:r>
              <a:rPr lang="en-GB" dirty="0" err="1" smtClean="0"/>
              <a:t>Preguntas</a:t>
            </a:r>
            <a:r>
              <a:rPr lang="en-GB" dirty="0" smtClean="0"/>
              <a:t>:</a:t>
            </a:r>
            <a:endParaRPr lang="en-US" dirty="0"/>
          </a:p>
        </p:txBody>
      </p:sp>
      <p:sp>
        <p:nvSpPr>
          <p:cNvPr id="7" name="Content Placeholder 6"/>
          <p:cNvSpPr>
            <a:spLocks noGrp="1"/>
          </p:cNvSpPr>
          <p:nvPr>
            <p:ph sz="half" idx="2"/>
          </p:nvPr>
        </p:nvSpPr>
        <p:spPr/>
        <p:txBody>
          <a:bodyPr>
            <a:normAutofit/>
          </a:bodyPr>
          <a:lstStyle/>
          <a:p>
            <a:pPr>
              <a:buFont typeface="+mj-lt"/>
              <a:buAutoNum type="arabicPeriod"/>
            </a:pPr>
            <a:r>
              <a:rPr lang="en-US" sz="1800" dirty="0" smtClean="0"/>
              <a:t>¿</a:t>
            </a:r>
            <a:r>
              <a:rPr lang="en-US" sz="1800" dirty="0" err="1" smtClean="0"/>
              <a:t>Adónde</a:t>
            </a:r>
            <a:r>
              <a:rPr lang="en-US" sz="1800" dirty="0" smtClean="0"/>
              <a:t> </a:t>
            </a:r>
            <a:r>
              <a:rPr lang="en-US" sz="1800" dirty="0" err="1" smtClean="0"/>
              <a:t>fuiste</a:t>
            </a:r>
            <a:r>
              <a:rPr lang="en-US" sz="1800" dirty="0" smtClean="0"/>
              <a:t> de </a:t>
            </a:r>
            <a:r>
              <a:rPr lang="en-US" sz="1800" dirty="0" err="1" smtClean="0"/>
              <a:t>vacaciones</a:t>
            </a:r>
            <a:r>
              <a:rPr lang="en-US" sz="1800" dirty="0" smtClean="0"/>
              <a:t>?</a:t>
            </a:r>
          </a:p>
          <a:p>
            <a:pPr>
              <a:buFont typeface="+mj-lt"/>
              <a:buAutoNum type="arabicPeriod"/>
            </a:pPr>
            <a:r>
              <a:rPr lang="en-US" sz="1800" dirty="0" smtClean="0"/>
              <a:t>¿Como </a:t>
            </a:r>
            <a:r>
              <a:rPr lang="en-US" sz="1800" dirty="0" err="1" smtClean="0"/>
              <a:t>fuiste</a:t>
            </a:r>
            <a:r>
              <a:rPr lang="en-US" sz="1800" dirty="0" smtClean="0"/>
              <a:t>?</a:t>
            </a:r>
          </a:p>
          <a:p>
            <a:pPr>
              <a:buFont typeface="+mj-lt"/>
              <a:buAutoNum type="arabicPeriod"/>
            </a:pPr>
            <a:r>
              <a:rPr lang="en-US" sz="1800" dirty="0" smtClean="0"/>
              <a:t>¿Con </a:t>
            </a:r>
            <a:r>
              <a:rPr lang="en-US" sz="1800" dirty="0" err="1" smtClean="0"/>
              <a:t>quién</a:t>
            </a:r>
            <a:r>
              <a:rPr lang="en-US" sz="1800" dirty="0" smtClean="0"/>
              <a:t>?</a:t>
            </a:r>
          </a:p>
          <a:p>
            <a:pPr>
              <a:buFont typeface="+mj-lt"/>
              <a:buAutoNum type="arabicPeriod"/>
            </a:pPr>
            <a:r>
              <a:rPr lang="en-US" sz="1800" dirty="0" smtClean="0"/>
              <a:t>¿Como </a:t>
            </a:r>
            <a:r>
              <a:rPr lang="en-US" sz="1800" dirty="0" err="1" smtClean="0"/>
              <a:t>fue</a:t>
            </a:r>
            <a:r>
              <a:rPr lang="en-US" sz="1800" dirty="0" smtClean="0"/>
              <a:t> el </a:t>
            </a:r>
            <a:r>
              <a:rPr lang="en-US" sz="1800" dirty="0" err="1" smtClean="0"/>
              <a:t>viaje</a:t>
            </a:r>
            <a:r>
              <a:rPr lang="en-US" sz="1800" dirty="0" smtClean="0"/>
              <a:t>?</a:t>
            </a:r>
          </a:p>
          <a:p>
            <a:pPr>
              <a:buFont typeface="+mj-lt"/>
              <a:buAutoNum type="arabicPeriod"/>
            </a:pPr>
            <a:r>
              <a:rPr lang="en-GB" sz="1800" dirty="0" smtClean="0"/>
              <a:t>¿</a:t>
            </a:r>
            <a:r>
              <a:rPr lang="en-GB" sz="1800" dirty="0" err="1" smtClean="0"/>
              <a:t>Dónde</a:t>
            </a:r>
            <a:r>
              <a:rPr lang="en-GB" sz="1800" dirty="0" smtClean="0"/>
              <a:t> </a:t>
            </a:r>
            <a:r>
              <a:rPr lang="en-GB" sz="1800" dirty="0" err="1" smtClean="0"/>
              <a:t>te</a:t>
            </a:r>
            <a:r>
              <a:rPr lang="en-GB" sz="1800" dirty="0" smtClean="0"/>
              <a:t> </a:t>
            </a:r>
            <a:r>
              <a:rPr lang="en-GB" sz="1800" dirty="0" err="1" smtClean="0"/>
              <a:t>alojaste</a:t>
            </a:r>
            <a:r>
              <a:rPr lang="en-GB" sz="1800" dirty="0" smtClean="0"/>
              <a:t>?</a:t>
            </a:r>
          </a:p>
          <a:p>
            <a:pPr>
              <a:buFont typeface="+mj-lt"/>
              <a:buAutoNum type="arabicPeriod"/>
            </a:pPr>
            <a:r>
              <a:rPr lang="en-GB" sz="1800" dirty="0" smtClean="0"/>
              <a:t>¿</a:t>
            </a:r>
            <a:r>
              <a:rPr lang="en-GB" sz="1800" dirty="0" err="1" smtClean="0"/>
              <a:t>Cuánto</a:t>
            </a:r>
            <a:r>
              <a:rPr lang="en-GB" sz="1800" dirty="0" smtClean="0"/>
              <a:t> </a:t>
            </a:r>
            <a:r>
              <a:rPr lang="en-GB" sz="1800" dirty="0" err="1" smtClean="0"/>
              <a:t>tiempo</a:t>
            </a:r>
            <a:r>
              <a:rPr lang="en-GB" sz="1800" dirty="0" smtClean="0"/>
              <a:t> </a:t>
            </a:r>
            <a:r>
              <a:rPr lang="en-GB" sz="1800" dirty="0" err="1" smtClean="0"/>
              <a:t>te</a:t>
            </a:r>
            <a:r>
              <a:rPr lang="en-GB" sz="1800" dirty="0" smtClean="0"/>
              <a:t> </a:t>
            </a:r>
            <a:r>
              <a:rPr lang="en-GB" sz="1800" dirty="0" err="1" smtClean="0"/>
              <a:t>quedaste</a:t>
            </a:r>
            <a:r>
              <a:rPr lang="en-GB" sz="1800" dirty="0" smtClean="0"/>
              <a:t>?</a:t>
            </a:r>
          </a:p>
          <a:p>
            <a:pPr>
              <a:buFont typeface="+mj-lt"/>
              <a:buAutoNum type="arabicPeriod"/>
            </a:pPr>
            <a:r>
              <a:rPr lang="en-GB" sz="1800" dirty="0" smtClean="0"/>
              <a:t>¿</a:t>
            </a:r>
            <a:r>
              <a:rPr lang="en-GB" sz="1800" dirty="0" err="1" smtClean="0"/>
              <a:t>Qué</a:t>
            </a:r>
            <a:r>
              <a:rPr lang="en-GB" sz="1800" dirty="0" smtClean="0"/>
              <a:t> </a:t>
            </a:r>
            <a:r>
              <a:rPr lang="en-GB" sz="1800" dirty="0" err="1" smtClean="0"/>
              <a:t>hiciste</a:t>
            </a:r>
            <a:r>
              <a:rPr lang="en-GB" sz="1800" dirty="0" smtClean="0"/>
              <a:t>?</a:t>
            </a:r>
          </a:p>
          <a:p>
            <a:pPr>
              <a:buFont typeface="+mj-lt"/>
              <a:buAutoNum type="arabicPeriod"/>
            </a:pPr>
            <a:r>
              <a:rPr lang="en-GB" sz="1800" dirty="0" smtClean="0"/>
              <a:t>¿ </a:t>
            </a:r>
            <a:r>
              <a:rPr lang="en-GB" sz="1800" dirty="0" err="1" smtClean="0"/>
              <a:t>Qué</a:t>
            </a:r>
            <a:r>
              <a:rPr lang="en-GB" sz="1800" dirty="0" smtClean="0"/>
              <a:t> </a:t>
            </a:r>
            <a:r>
              <a:rPr lang="en-GB" sz="1800" dirty="0" err="1" smtClean="0"/>
              <a:t>tiempo</a:t>
            </a:r>
            <a:r>
              <a:rPr lang="en-GB" sz="1800" dirty="0" smtClean="0"/>
              <a:t> </a:t>
            </a:r>
            <a:r>
              <a:rPr lang="en-GB" sz="1800" dirty="0" err="1" smtClean="0"/>
              <a:t>hizo</a:t>
            </a:r>
            <a:r>
              <a:rPr lang="en-GB" sz="1800" dirty="0" smtClean="0"/>
              <a:t>?</a:t>
            </a:r>
          </a:p>
          <a:p>
            <a:pPr>
              <a:buFont typeface="+mj-lt"/>
              <a:buAutoNum type="arabicPeriod"/>
            </a:pPr>
            <a:r>
              <a:rPr lang="en-GB" sz="1800" dirty="0" smtClean="0"/>
              <a:t>¿ </a:t>
            </a:r>
            <a:r>
              <a:rPr lang="en-GB" sz="1800" dirty="0" err="1" smtClean="0"/>
              <a:t>Qué</a:t>
            </a:r>
            <a:r>
              <a:rPr lang="en-GB" sz="1800" dirty="0" smtClean="0"/>
              <a:t> </a:t>
            </a:r>
            <a:r>
              <a:rPr lang="en-GB" sz="1800" dirty="0" err="1" smtClean="0"/>
              <a:t>es</a:t>
            </a:r>
            <a:r>
              <a:rPr lang="en-GB" sz="1800" dirty="0" smtClean="0"/>
              <a:t> lo </a:t>
            </a:r>
            <a:r>
              <a:rPr lang="en-GB" sz="1800" dirty="0" err="1" smtClean="0"/>
              <a:t>que</a:t>
            </a:r>
            <a:r>
              <a:rPr lang="en-GB" sz="1800" dirty="0" smtClean="0"/>
              <a:t> </a:t>
            </a:r>
            <a:r>
              <a:rPr lang="en-GB" sz="1800" dirty="0" err="1" smtClean="0"/>
              <a:t>más</a:t>
            </a:r>
            <a:r>
              <a:rPr lang="en-GB" sz="1800" dirty="0" smtClean="0"/>
              <a:t> </a:t>
            </a:r>
            <a:r>
              <a:rPr lang="en-GB" sz="1800" dirty="0" err="1" smtClean="0"/>
              <a:t>te</a:t>
            </a:r>
            <a:r>
              <a:rPr lang="en-GB" sz="1800" dirty="0" smtClean="0"/>
              <a:t> gusto?</a:t>
            </a:r>
          </a:p>
          <a:p>
            <a:pPr>
              <a:buFont typeface="+mj-lt"/>
              <a:buAutoNum type="arabicPeriod"/>
            </a:pPr>
            <a:r>
              <a:rPr lang="en-GB" sz="1800" dirty="0" smtClean="0"/>
              <a:t>¿Lo </a:t>
            </a:r>
            <a:r>
              <a:rPr lang="en-GB" sz="1800" dirty="0" err="1" smtClean="0"/>
              <a:t>pasaste</a:t>
            </a:r>
            <a:r>
              <a:rPr lang="en-GB" sz="1800" dirty="0" smtClean="0"/>
              <a:t> </a:t>
            </a:r>
            <a:r>
              <a:rPr lang="en-GB" sz="1800" dirty="0" err="1" smtClean="0"/>
              <a:t>bien</a:t>
            </a:r>
            <a:r>
              <a:rPr lang="en-GB" sz="1800" dirty="0" smtClean="0"/>
              <a:t>?</a:t>
            </a:r>
            <a:endParaRPr lang="en-US" sz="1800" dirty="0"/>
          </a:p>
        </p:txBody>
      </p:sp>
      <p:sp>
        <p:nvSpPr>
          <p:cNvPr id="8" name="Text Placeholder 7"/>
          <p:cNvSpPr>
            <a:spLocks noGrp="1"/>
          </p:cNvSpPr>
          <p:nvPr>
            <p:ph type="body" sz="quarter" idx="3"/>
          </p:nvPr>
        </p:nvSpPr>
        <p:spPr/>
        <p:txBody>
          <a:bodyPr/>
          <a:lstStyle/>
          <a:p>
            <a:r>
              <a:rPr lang="en-GB" dirty="0" err="1" smtClean="0"/>
              <a:t>Respuestos</a:t>
            </a:r>
            <a:r>
              <a:rPr lang="en-GB" dirty="0" smtClean="0"/>
              <a:t>:</a:t>
            </a:r>
            <a:endParaRPr lang="en-US" dirty="0"/>
          </a:p>
        </p:txBody>
      </p:sp>
      <p:sp>
        <p:nvSpPr>
          <p:cNvPr id="9" name="Content Placeholder 8"/>
          <p:cNvSpPr>
            <a:spLocks noGrp="1"/>
          </p:cNvSpPr>
          <p:nvPr>
            <p:ph sz="quarter" idx="4"/>
          </p:nvPr>
        </p:nvSpPr>
        <p:spPr/>
        <p:txBody>
          <a:bodyPr>
            <a:normAutofit/>
          </a:bodyPr>
          <a:lstStyle/>
          <a:p>
            <a:pPr>
              <a:buFont typeface="+mj-lt"/>
              <a:buAutoNum type="alphaLcParenR"/>
            </a:pPr>
            <a:r>
              <a:rPr lang="en-GB" sz="1800" dirty="0" err="1" smtClean="0"/>
              <a:t>Fui</a:t>
            </a:r>
            <a:r>
              <a:rPr lang="en-GB" sz="1800" dirty="0" smtClean="0"/>
              <a:t> con……</a:t>
            </a:r>
          </a:p>
          <a:p>
            <a:pPr>
              <a:buFont typeface="+mj-lt"/>
              <a:buAutoNum type="alphaLcParenR"/>
            </a:pPr>
            <a:r>
              <a:rPr lang="en-GB" sz="1800" dirty="0" err="1" smtClean="0"/>
              <a:t>Fui</a:t>
            </a:r>
            <a:r>
              <a:rPr lang="en-GB" sz="1800" dirty="0" smtClean="0"/>
              <a:t> en….</a:t>
            </a:r>
          </a:p>
          <a:p>
            <a:pPr>
              <a:buFont typeface="+mj-lt"/>
              <a:buAutoNum type="alphaLcParenR"/>
            </a:pPr>
            <a:r>
              <a:rPr lang="en-GB" sz="1800" dirty="0" smtClean="0"/>
              <a:t>Lo </a:t>
            </a:r>
            <a:r>
              <a:rPr lang="en-GB" sz="1800" dirty="0" err="1" smtClean="0"/>
              <a:t>que</a:t>
            </a:r>
            <a:r>
              <a:rPr lang="en-GB" sz="1800" dirty="0" smtClean="0"/>
              <a:t> </a:t>
            </a:r>
            <a:r>
              <a:rPr lang="en-GB" sz="1800" dirty="0" err="1" smtClean="0"/>
              <a:t>más</a:t>
            </a:r>
            <a:r>
              <a:rPr lang="en-GB" sz="1800" dirty="0" smtClean="0"/>
              <a:t> me gusto </a:t>
            </a:r>
            <a:r>
              <a:rPr lang="en-GB" sz="1800" dirty="0" err="1" smtClean="0"/>
              <a:t>fue</a:t>
            </a:r>
            <a:r>
              <a:rPr lang="en-GB" sz="1800" dirty="0" smtClean="0"/>
              <a:t>…..</a:t>
            </a:r>
          </a:p>
          <a:p>
            <a:pPr>
              <a:buFont typeface="+mj-lt"/>
              <a:buAutoNum type="alphaLcParenR"/>
            </a:pPr>
            <a:r>
              <a:rPr lang="en-GB" sz="1800" dirty="0" smtClean="0"/>
              <a:t>El </a:t>
            </a:r>
            <a:r>
              <a:rPr lang="en-GB" sz="1800" dirty="0" err="1" smtClean="0"/>
              <a:t>viaje</a:t>
            </a:r>
            <a:r>
              <a:rPr lang="en-GB" sz="1800" dirty="0" smtClean="0"/>
              <a:t> </a:t>
            </a:r>
            <a:r>
              <a:rPr lang="en-GB" sz="1800" dirty="0" err="1" smtClean="0"/>
              <a:t>fue</a:t>
            </a:r>
            <a:r>
              <a:rPr lang="en-GB" sz="1800" dirty="0" smtClean="0"/>
              <a:t>…./</a:t>
            </a:r>
            <a:r>
              <a:rPr lang="en-GB" sz="1800" dirty="0" err="1" smtClean="0"/>
              <a:t>salí</a:t>
            </a:r>
            <a:r>
              <a:rPr lang="en-GB" sz="1800" dirty="0" smtClean="0"/>
              <a:t> a </a:t>
            </a:r>
            <a:r>
              <a:rPr lang="en-GB" sz="1800" dirty="0" err="1" smtClean="0"/>
              <a:t>las</a:t>
            </a:r>
            <a:r>
              <a:rPr lang="en-GB" sz="1800" dirty="0" smtClean="0"/>
              <a:t>…,</a:t>
            </a:r>
            <a:r>
              <a:rPr lang="en-GB" sz="1800" dirty="0" err="1" smtClean="0"/>
              <a:t>cogí</a:t>
            </a:r>
            <a:r>
              <a:rPr lang="en-GB" sz="1800" dirty="0" smtClean="0"/>
              <a:t>…</a:t>
            </a:r>
            <a:r>
              <a:rPr lang="en-GB" sz="1800" dirty="0" err="1" smtClean="0"/>
              <a:t>volví</a:t>
            </a:r>
            <a:r>
              <a:rPr lang="en-GB" sz="1800" dirty="0" smtClean="0"/>
              <a:t>….</a:t>
            </a:r>
          </a:p>
          <a:p>
            <a:pPr>
              <a:buFont typeface="+mj-lt"/>
              <a:buAutoNum type="alphaLcParenR"/>
            </a:pPr>
            <a:r>
              <a:rPr lang="en-GB" sz="1800" dirty="0" smtClean="0"/>
              <a:t>Durante mi estancia (</a:t>
            </a:r>
            <a:r>
              <a:rPr lang="en-GB" sz="1800" dirty="0" err="1" smtClean="0"/>
              <a:t>tiempo</a:t>
            </a:r>
            <a:r>
              <a:rPr lang="en-GB" sz="1800" dirty="0" smtClean="0"/>
              <a:t>)….</a:t>
            </a:r>
          </a:p>
          <a:p>
            <a:pPr>
              <a:buFont typeface="+mj-lt"/>
              <a:buAutoNum type="alphaLcParenR"/>
            </a:pPr>
            <a:r>
              <a:rPr lang="en-GB" sz="1800" dirty="0" err="1" smtClean="0"/>
              <a:t>Fui</a:t>
            </a:r>
            <a:r>
              <a:rPr lang="en-GB" sz="1800" dirty="0" smtClean="0"/>
              <a:t> a…..</a:t>
            </a:r>
          </a:p>
          <a:p>
            <a:pPr>
              <a:buFont typeface="+mj-lt"/>
              <a:buAutoNum type="alphaLcParenR"/>
            </a:pPr>
            <a:r>
              <a:rPr lang="en-GB" sz="1800" dirty="0" smtClean="0"/>
              <a:t>Me </a:t>
            </a:r>
            <a:r>
              <a:rPr lang="en-GB" sz="1800" dirty="0" err="1" smtClean="0"/>
              <a:t>quedé</a:t>
            </a:r>
            <a:r>
              <a:rPr lang="en-GB" sz="1800" dirty="0" smtClean="0"/>
              <a:t>/</a:t>
            </a:r>
            <a:r>
              <a:rPr lang="en-GB" sz="1800" dirty="0" err="1" smtClean="0"/>
              <a:t>pasé</a:t>
            </a:r>
            <a:r>
              <a:rPr lang="en-GB" sz="1800" dirty="0" smtClean="0"/>
              <a:t>…</a:t>
            </a:r>
          </a:p>
          <a:p>
            <a:pPr>
              <a:buFont typeface="+mj-lt"/>
              <a:buAutoNum type="alphaLcParenR"/>
            </a:pPr>
            <a:r>
              <a:rPr lang="en-GB" sz="1800" dirty="0" err="1" smtClean="0"/>
              <a:t>Hicé</a:t>
            </a:r>
            <a:r>
              <a:rPr lang="en-GB" sz="1800" dirty="0" smtClean="0"/>
              <a:t>…/</a:t>
            </a:r>
            <a:r>
              <a:rPr lang="en-GB" sz="1800" dirty="0" err="1" smtClean="0"/>
              <a:t>visité</a:t>
            </a:r>
            <a:r>
              <a:rPr lang="en-GB" sz="1800" dirty="0" smtClean="0"/>
              <a:t>…/</a:t>
            </a:r>
            <a:r>
              <a:rPr lang="en-GB" sz="1800" dirty="0" err="1" smtClean="0"/>
              <a:t>compré</a:t>
            </a:r>
            <a:r>
              <a:rPr lang="en-GB" sz="1800" dirty="0" smtClean="0"/>
              <a:t>…etc.</a:t>
            </a:r>
          </a:p>
          <a:p>
            <a:pPr>
              <a:buFont typeface="+mj-lt"/>
              <a:buAutoNum type="alphaLcParenR"/>
            </a:pPr>
            <a:r>
              <a:rPr lang="en-GB" sz="1800" dirty="0" smtClean="0"/>
              <a:t>Me </a:t>
            </a:r>
            <a:r>
              <a:rPr lang="en-GB" sz="1800" dirty="0" err="1" smtClean="0"/>
              <a:t>alojé</a:t>
            </a:r>
            <a:r>
              <a:rPr lang="en-GB" sz="1800" dirty="0" smtClean="0"/>
              <a:t>….</a:t>
            </a:r>
          </a:p>
          <a:p>
            <a:pPr>
              <a:buFont typeface="+mj-lt"/>
              <a:buAutoNum type="alphaLcParenR"/>
            </a:pPr>
            <a:r>
              <a:rPr lang="en-GB" sz="1800" dirty="0" smtClean="0"/>
              <a:t>Lo </a:t>
            </a:r>
            <a:r>
              <a:rPr lang="en-GB" sz="1800" dirty="0" err="1" smtClean="0"/>
              <a:t>pasé</a:t>
            </a:r>
            <a:r>
              <a:rPr lang="en-GB" sz="1800" dirty="0" smtClean="0"/>
              <a:t>…./me </a:t>
            </a:r>
            <a:r>
              <a:rPr lang="en-GB" sz="1800" dirty="0" err="1" smtClean="0"/>
              <a:t>divertí</a:t>
            </a:r>
            <a:r>
              <a:rPr lang="en-GB" sz="1800" dirty="0" smtClean="0"/>
              <a:t>/me </a:t>
            </a:r>
            <a:r>
              <a:rPr lang="en-GB" sz="1800" dirty="0" err="1" smtClean="0"/>
              <a:t>aburrí</a:t>
            </a:r>
            <a:r>
              <a:rPr lang="en-GB" sz="1800" dirty="0" smtClean="0"/>
              <a:t>.</a:t>
            </a:r>
          </a:p>
          <a:p>
            <a:pPr>
              <a:buFont typeface="+mj-lt"/>
              <a:buAutoNum type="alphaLcParenR"/>
            </a:pPr>
            <a:endParaRPr lang="en-US" sz="1800" dirty="0"/>
          </a:p>
        </p:txBody>
      </p:sp>
      <p:pic>
        <p:nvPicPr>
          <p:cNvPr id="18434" name="Picture 2"/>
          <p:cNvPicPr>
            <a:picLocks noChangeAspect="1" noChangeArrowheads="1"/>
          </p:cNvPicPr>
          <p:nvPr/>
        </p:nvPicPr>
        <p:blipFill>
          <a:blip r:embed="rId2" cstate="print"/>
          <a:srcRect/>
          <a:stretch>
            <a:fillRect/>
          </a:stretch>
        </p:blipFill>
        <p:spPr bwMode="auto">
          <a:xfrm>
            <a:off x="6804248" y="1628800"/>
            <a:ext cx="1979265" cy="1268760"/>
          </a:xfrm>
          <a:prstGeom prst="rect">
            <a:avLst/>
          </a:prstGeom>
          <a:noFill/>
          <a:ln w="9525">
            <a:noFill/>
            <a:miter lim="800000"/>
            <a:headEnd/>
            <a:tailEnd/>
          </a:ln>
          <a:effectLst/>
        </p:spPr>
      </p:pic>
      <p:pic>
        <p:nvPicPr>
          <p:cNvPr id="18435" name="Picture 3"/>
          <p:cNvPicPr>
            <a:picLocks noChangeAspect="1" noChangeArrowheads="1"/>
          </p:cNvPicPr>
          <p:nvPr/>
        </p:nvPicPr>
        <p:blipFill>
          <a:blip r:embed="rId3" cstate="print"/>
          <a:srcRect/>
          <a:stretch>
            <a:fillRect/>
          </a:stretch>
        </p:blipFill>
        <p:spPr bwMode="auto">
          <a:xfrm>
            <a:off x="2843808" y="5301208"/>
            <a:ext cx="1798464" cy="1340768"/>
          </a:xfrm>
          <a:prstGeom prst="rect">
            <a:avLst/>
          </a:prstGeom>
          <a:noFill/>
          <a:ln w="9525">
            <a:noFill/>
            <a:miter lim="800000"/>
            <a:headEnd/>
            <a:tailEnd/>
          </a:ln>
          <a:effectLst/>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83757" y="1228980"/>
            <a:ext cx="6084168" cy="163121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dirty="0" smtClean="0">
                <a:ln>
                  <a:noFill/>
                </a:ln>
                <a:solidFill>
                  <a:schemeClr val="tx1"/>
                </a:solidFill>
                <a:effectLst/>
                <a:latin typeface="Arial" charset="0"/>
                <a:cs typeface="Arial" charset="0"/>
              </a:rPr>
              <a:t>« </a:t>
            </a:r>
            <a:r>
              <a:rPr lang="fr-FR" sz="2000" dirty="0" err="1" smtClean="0">
                <a:latin typeface="Arial" charset="0"/>
                <a:cs typeface="Arial" charset="0"/>
              </a:rPr>
              <a:t>Primero</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cuando</a:t>
            </a:r>
            <a:r>
              <a:rPr kumimoji="0" lang="fr-FR" sz="2000" b="0" i="0" u="none" strike="noStrike" cap="none" normalizeH="0" baseline="0" dirty="0" smtClean="0">
                <a:ln>
                  <a:noFill/>
                </a:ln>
                <a:solidFill>
                  <a:schemeClr val="tx1"/>
                </a:solidFill>
                <a:effectLst/>
                <a:latin typeface="Arial" charset="0"/>
                <a:cs typeface="Arial" charset="0"/>
              </a:rPr>
              <a:t> entré a mi </a:t>
            </a:r>
            <a:r>
              <a:rPr kumimoji="0" lang="fr-FR" sz="2000" b="0" i="0" u="none" strike="noStrike" cap="none" normalizeH="0" baseline="0" dirty="0" err="1" smtClean="0">
                <a:ln>
                  <a:noFill/>
                </a:ln>
                <a:solidFill>
                  <a:schemeClr val="tx1"/>
                </a:solidFill>
                <a:effectLst/>
                <a:latin typeface="Arial" charset="0"/>
                <a:cs typeface="Arial" charset="0"/>
              </a:rPr>
              <a:t>habitación</a:t>
            </a:r>
            <a:r>
              <a:rPr kumimoji="0" lang="fr-FR" sz="2000" b="0" i="0" u="none" strike="noStrike" cap="none" normalizeH="0" baseline="0" dirty="0" smtClean="0">
                <a:ln>
                  <a:noFill/>
                </a:ln>
                <a:solidFill>
                  <a:schemeClr val="tx1"/>
                </a:solidFill>
                <a:effectLst/>
                <a:latin typeface="Arial" charset="0"/>
                <a:cs typeface="Arial" charset="0"/>
              </a:rPr>
              <a:t>, las </a:t>
            </a:r>
            <a:r>
              <a:rPr kumimoji="0" lang="fr-FR" sz="2000" b="0" i="0" u="none" strike="noStrike" cap="none" normalizeH="0" baseline="0" dirty="0" err="1" smtClean="0">
                <a:ln>
                  <a:noFill/>
                </a:ln>
                <a:solidFill>
                  <a:schemeClr val="tx1"/>
                </a:solidFill>
                <a:effectLst/>
                <a:latin typeface="Arial" charset="0"/>
                <a:cs typeface="Arial" charset="0"/>
              </a:rPr>
              <a:t>sábanas</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estaban</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sucias</a:t>
            </a:r>
            <a:r>
              <a:rPr kumimoji="0" lang="fr-FR" sz="2000" b="0" i="0" u="none" strike="noStrike" cap="none" normalizeH="0" baseline="0" dirty="0" smtClean="0">
                <a:ln>
                  <a:noFill/>
                </a:ln>
                <a:solidFill>
                  <a:schemeClr val="tx1"/>
                </a:solidFill>
                <a:effectLst/>
                <a:latin typeface="Arial" charset="0"/>
                <a:cs typeface="Arial" charset="0"/>
              </a:rPr>
              <a:t>,  </a:t>
            </a:r>
            <a:r>
              <a:rPr lang="fr-FR" sz="2000" dirty="0" smtClean="0">
                <a:latin typeface="Arial" charset="0"/>
                <a:cs typeface="Arial" charset="0"/>
              </a:rPr>
              <a:t>e</a:t>
            </a:r>
            <a:r>
              <a:rPr kumimoji="0" lang="fr-FR" sz="2000" b="0" i="0" u="none" strike="noStrike" cap="none" normalizeH="0" baseline="0" dirty="0" smtClean="0">
                <a:ln>
                  <a:noFill/>
                </a:ln>
                <a:solidFill>
                  <a:schemeClr val="tx1"/>
                </a:solidFill>
                <a:effectLst/>
                <a:latin typeface="Arial" charset="0"/>
                <a:cs typeface="Arial" charset="0"/>
              </a:rPr>
              <a:t>l </a:t>
            </a:r>
            <a:r>
              <a:rPr kumimoji="0" lang="fr-FR" sz="2000" b="0" i="0" u="none" strike="noStrike" cap="none" normalizeH="0" baseline="0" dirty="0" err="1" smtClean="0">
                <a:ln>
                  <a:noFill/>
                </a:ln>
                <a:solidFill>
                  <a:schemeClr val="tx1"/>
                </a:solidFill>
                <a:effectLst/>
                <a:latin typeface="Arial" charset="0"/>
                <a:cs typeface="Arial" charset="0"/>
              </a:rPr>
              <a:t>baño</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estába</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inundado</a:t>
            </a:r>
            <a:r>
              <a:rPr lang="fr-FR" sz="2000" dirty="0" smtClean="0">
                <a:latin typeface="Arial" charset="0"/>
                <a:cs typeface="Arial" charset="0"/>
              </a:rPr>
              <a:t>. </a:t>
            </a:r>
            <a:r>
              <a:rPr lang="fr-FR" sz="2000" dirty="0" err="1" smtClean="0">
                <a:latin typeface="Arial" charset="0"/>
                <a:cs typeface="Arial" charset="0"/>
              </a:rPr>
              <a:t>También</a:t>
            </a:r>
            <a:r>
              <a:rPr kumimoji="0" lang="fr-FR" sz="2000" b="0" i="0" u="none" strike="noStrike" cap="none" normalizeH="0" baseline="0" dirty="0" smtClean="0">
                <a:ln>
                  <a:noFill/>
                </a:ln>
                <a:solidFill>
                  <a:schemeClr val="tx1"/>
                </a:solidFill>
                <a:effectLst/>
                <a:latin typeface="Arial" charset="0"/>
                <a:cs typeface="Arial" charset="0"/>
              </a:rPr>
              <a:t> no </a:t>
            </a:r>
            <a:r>
              <a:rPr kumimoji="0" lang="fr-FR" sz="2000" b="0" i="0" u="none" strike="noStrike" cap="none" normalizeH="0" baseline="0" dirty="0" err="1" smtClean="0">
                <a:ln>
                  <a:noFill/>
                </a:ln>
                <a:solidFill>
                  <a:schemeClr val="tx1"/>
                </a:solidFill>
                <a:effectLst/>
                <a:latin typeface="Arial" charset="0"/>
                <a:cs typeface="Arial" charset="0"/>
              </a:rPr>
              <a:t>había</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papel</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higiénico</a:t>
            </a:r>
            <a:r>
              <a:rPr kumimoji="0" lang="fr-FR" sz="2000" b="0" i="0" u="none" strike="noStrike" cap="none" normalizeH="0" baseline="0" dirty="0" smtClean="0">
                <a:ln>
                  <a:noFill/>
                </a:ln>
                <a:solidFill>
                  <a:schemeClr val="tx1"/>
                </a:solidFill>
                <a:effectLst/>
                <a:latin typeface="Arial" charset="0"/>
                <a:cs typeface="Arial" charset="0"/>
              </a:rPr>
              <a:t>, y </a:t>
            </a:r>
            <a:r>
              <a:rPr lang="fr-FR" sz="2000" dirty="0" smtClean="0">
                <a:latin typeface="Arial" charset="0"/>
                <a:cs typeface="Arial" charset="0"/>
              </a:rPr>
              <a:t>la </a:t>
            </a:r>
            <a:r>
              <a:rPr lang="fr-FR" sz="2000" dirty="0" err="1" smtClean="0">
                <a:latin typeface="Arial" charset="0"/>
                <a:cs typeface="Arial" charset="0"/>
              </a:rPr>
              <a:t>televisión</a:t>
            </a:r>
            <a:r>
              <a:rPr kumimoji="0" lang="fr-FR" sz="2000" b="0" i="0" u="none" strike="noStrike" cap="none" normalizeH="0" baseline="0" dirty="0" smtClean="0">
                <a:ln>
                  <a:noFill/>
                </a:ln>
                <a:solidFill>
                  <a:schemeClr val="tx1"/>
                </a:solidFill>
                <a:effectLst/>
                <a:latin typeface="Arial" charset="0"/>
                <a:cs typeface="Arial" charset="0"/>
              </a:rPr>
              <a:t> </a:t>
            </a:r>
            <a:r>
              <a:rPr lang="fr-FR" sz="2000" dirty="0" smtClean="0">
                <a:latin typeface="Arial" charset="0"/>
                <a:cs typeface="Arial" charset="0"/>
              </a:rPr>
              <a:t>no </a:t>
            </a:r>
            <a:r>
              <a:rPr lang="fr-FR" sz="2000" dirty="0" err="1" smtClean="0">
                <a:latin typeface="Arial" charset="0"/>
                <a:cs typeface="Arial" charset="0"/>
              </a:rPr>
              <a:t>funcionaba</a:t>
            </a:r>
            <a:r>
              <a:rPr lang="fr-FR" sz="2000" dirty="0" smtClean="0">
                <a:latin typeface="Arial" charset="0"/>
                <a:cs typeface="Arial" charset="0"/>
              </a:rPr>
              <a:t>. </a:t>
            </a:r>
            <a:r>
              <a:rPr kumimoji="0" lang="fr-FR" sz="2000" b="0" i="0" u="none" strike="noStrike" cap="none" normalizeH="0" baseline="0" dirty="0" smtClean="0">
                <a:ln>
                  <a:noFill/>
                </a:ln>
                <a:solidFill>
                  <a:schemeClr val="tx1"/>
                </a:solidFill>
                <a:effectLst/>
                <a:latin typeface="Arial" charset="0"/>
                <a:cs typeface="Arial" charset="0"/>
              </a:rPr>
              <a:t>No </a:t>
            </a:r>
            <a:r>
              <a:rPr kumimoji="0" lang="fr-FR" sz="2000" b="0" i="0" u="none" strike="noStrike" cap="none" normalizeH="0" baseline="0" dirty="0" err="1" smtClean="0">
                <a:ln>
                  <a:noFill/>
                </a:ln>
                <a:solidFill>
                  <a:schemeClr val="tx1"/>
                </a:solidFill>
                <a:effectLst/>
                <a:latin typeface="Arial" charset="0"/>
                <a:cs typeface="Arial" charset="0"/>
              </a:rPr>
              <a:t>pudé</a:t>
            </a:r>
            <a:r>
              <a:rPr kumimoji="0" lang="fr-FR" sz="2000" b="0" i="0" u="none" strike="noStrike" cap="none" normalizeH="0" baseline="0" dirty="0" smtClean="0">
                <a:ln>
                  <a:noFill/>
                </a:ln>
                <a:solidFill>
                  <a:schemeClr val="tx1"/>
                </a:solidFill>
                <a:effectLst/>
                <a:latin typeface="Arial" charset="0"/>
                <a:cs typeface="Arial" charset="0"/>
              </a:rPr>
              <a:t> dormir porque </a:t>
            </a:r>
            <a:r>
              <a:rPr kumimoji="0" lang="fr-FR" sz="2000" b="0" i="0" u="none" strike="noStrike" cap="none" normalizeH="0" baseline="0" dirty="0" err="1" smtClean="0">
                <a:ln>
                  <a:noFill/>
                </a:ln>
                <a:solidFill>
                  <a:schemeClr val="tx1"/>
                </a:solidFill>
                <a:effectLst/>
                <a:latin typeface="Arial" charset="0"/>
                <a:cs typeface="Arial" charset="0"/>
              </a:rPr>
              <a:t>había</a:t>
            </a:r>
            <a:r>
              <a:rPr kumimoji="0" lang="fr-FR" sz="2000" b="0" i="0" u="none" strike="noStrike" cap="none" normalizeH="0" dirty="0" smtClean="0">
                <a:ln>
                  <a:noFill/>
                </a:ln>
                <a:solidFill>
                  <a:schemeClr val="tx1"/>
                </a:solidFill>
                <a:effectLst/>
                <a:latin typeface="Arial" charset="0"/>
                <a:cs typeface="Arial" charset="0"/>
              </a:rPr>
              <a:t> </a:t>
            </a:r>
            <a:r>
              <a:rPr kumimoji="0" lang="fr-FR" sz="2000" b="0" i="0" u="none" strike="noStrike" cap="none" normalizeH="0" dirty="0" err="1" smtClean="0">
                <a:ln>
                  <a:noFill/>
                </a:ln>
                <a:solidFill>
                  <a:schemeClr val="tx1"/>
                </a:solidFill>
                <a:effectLst/>
                <a:latin typeface="Arial" charset="0"/>
                <a:cs typeface="Arial" charset="0"/>
              </a:rPr>
              <a:t>mucho</a:t>
            </a:r>
            <a:r>
              <a:rPr kumimoji="0" lang="fr-FR" sz="2000" b="0" i="0" u="none" strike="noStrike" cap="none" normalizeH="0" dirty="0" smtClean="0">
                <a:ln>
                  <a:noFill/>
                </a:ln>
                <a:solidFill>
                  <a:schemeClr val="tx1"/>
                </a:solidFill>
                <a:effectLst/>
                <a:latin typeface="Arial" charset="0"/>
                <a:cs typeface="Arial" charset="0"/>
              </a:rPr>
              <a:t> </a:t>
            </a:r>
            <a:r>
              <a:rPr kumimoji="0" lang="fr-FR" sz="2000" b="0" i="0" u="none" strike="noStrike" cap="none" normalizeH="0" dirty="0" err="1" smtClean="0">
                <a:ln>
                  <a:noFill/>
                </a:ln>
                <a:solidFill>
                  <a:schemeClr val="tx1"/>
                </a:solidFill>
                <a:effectLst/>
                <a:latin typeface="Arial" charset="0"/>
                <a:cs typeface="Arial" charset="0"/>
              </a:rPr>
              <a:t>ruido</a:t>
            </a:r>
            <a:r>
              <a:rPr kumimoji="0" lang="fr-FR" sz="2000" b="0" i="0" u="none" strike="noStrike" cap="none" normalizeH="0" dirty="0" smtClean="0">
                <a:ln>
                  <a:noFill/>
                </a:ln>
                <a:solidFill>
                  <a:schemeClr val="tx1"/>
                </a:solidFill>
                <a:effectLst/>
                <a:latin typeface="Arial" charset="0"/>
                <a:cs typeface="Arial" charset="0"/>
              </a:rPr>
              <a:t> de la </a:t>
            </a:r>
            <a:r>
              <a:rPr kumimoji="0" lang="fr-FR" sz="2000" b="0" i="0" u="none" strike="noStrike" cap="none" normalizeH="0" dirty="0" err="1" smtClean="0">
                <a:ln>
                  <a:noFill/>
                </a:ln>
                <a:solidFill>
                  <a:schemeClr val="tx1"/>
                </a:solidFill>
                <a:effectLst/>
                <a:latin typeface="Arial" charset="0"/>
                <a:cs typeface="Arial" charset="0"/>
              </a:rPr>
              <a:t>discoteca</a:t>
            </a:r>
            <a:r>
              <a:rPr kumimoji="0" lang="fr-FR" sz="2000" b="0" i="0" u="none" strike="noStrike" cap="none" normalizeH="0" dirty="0" smtClean="0">
                <a:ln>
                  <a:noFill/>
                </a:ln>
                <a:solidFill>
                  <a:schemeClr val="tx1"/>
                </a:solidFill>
                <a:effectLst/>
                <a:latin typeface="Arial" charset="0"/>
                <a:cs typeface="Arial" charset="0"/>
              </a:rPr>
              <a:t>…</a:t>
            </a:r>
            <a:endParaRPr kumimoji="0" lang="fr-FR" sz="2000" b="0" i="0" u="none" strike="noStrike" cap="none" normalizeH="0" baseline="0" dirty="0" smtClean="0">
              <a:ln>
                <a:noFill/>
              </a:ln>
              <a:solidFill>
                <a:schemeClr val="tx1"/>
              </a:solidFill>
              <a:effectLst/>
              <a:latin typeface="Arial" charset="0"/>
              <a:cs typeface="Arial" charset="0"/>
            </a:endParaRPr>
          </a:p>
        </p:txBody>
      </p:sp>
      <p:pic>
        <p:nvPicPr>
          <p:cNvPr id="1026" name="Picture 2" descr="1 de 5 estrell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823913"/>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4427984" y="2883131"/>
            <a:ext cx="4625672" cy="163121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dirty="0" smtClean="0">
                <a:ln>
                  <a:noFill/>
                </a:ln>
                <a:solidFill>
                  <a:schemeClr val="tx1"/>
                </a:solidFill>
                <a:effectLst/>
                <a:latin typeface="Arial" charset="0"/>
                <a:cs typeface="Arial" charset="0"/>
              </a:rPr>
              <a:t>« La </a:t>
            </a:r>
            <a:r>
              <a:rPr kumimoji="0" lang="fr-FR" sz="2000" b="0" i="0" u="none" strike="noStrike" cap="none" normalizeH="0" baseline="0" dirty="0" err="1" smtClean="0">
                <a:ln>
                  <a:noFill/>
                </a:ln>
                <a:solidFill>
                  <a:schemeClr val="tx1"/>
                </a:solidFill>
                <a:effectLst/>
                <a:latin typeface="Arial" charset="0"/>
                <a:cs typeface="Arial" charset="0"/>
              </a:rPr>
              <a:t>habitación</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era</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fea</a:t>
            </a:r>
            <a:r>
              <a:rPr kumimoji="0" lang="fr-FR" sz="2000" b="0" i="0" u="none" strike="noStrike" cap="none" normalizeH="0" baseline="0" dirty="0" smtClean="0">
                <a:ln>
                  <a:noFill/>
                </a:ln>
                <a:solidFill>
                  <a:schemeClr val="tx1"/>
                </a:solidFill>
                <a:effectLst/>
                <a:latin typeface="Arial" charset="0"/>
                <a:cs typeface="Arial" charset="0"/>
              </a:rPr>
              <a:t> y la cama </a:t>
            </a:r>
            <a:r>
              <a:rPr kumimoji="0" lang="fr-FR" sz="2000" b="0" i="0" u="none" strike="noStrike" cap="none" normalizeH="0" baseline="0" dirty="0" err="1" smtClean="0">
                <a:ln>
                  <a:noFill/>
                </a:ln>
                <a:solidFill>
                  <a:schemeClr val="tx1"/>
                </a:solidFill>
                <a:effectLst/>
                <a:latin typeface="Arial" charset="0"/>
                <a:cs typeface="Arial" charset="0"/>
              </a:rPr>
              <a:t>estaba</a:t>
            </a:r>
            <a:r>
              <a:rPr kumimoji="0" lang="fr-FR" sz="2000" b="0" i="0" u="none" strike="noStrike" cap="none" normalizeH="0" baseline="0" dirty="0" smtClean="0">
                <a:ln>
                  <a:noFill/>
                </a:ln>
                <a:solidFill>
                  <a:schemeClr val="tx1"/>
                </a:solidFill>
                <a:effectLst/>
                <a:latin typeface="Arial" charset="0"/>
                <a:cs typeface="Arial" charset="0"/>
              </a:rPr>
              <a:t> </a:t>
            </a:r>
            <a:r>
              <a:rPr kumimoji="0" lang="fr-FR" sz="2000" b="0" i="0" u="none" strike="noStrike" cap="none" normalizeH="0" baseline="0" dirty="0" err="1" smtClean="0">
                <a:ln>
                  <a:noFill/>
                </a:ln>
                <a:solidFill>
                  <a:schemeClr val="tx1"/>
                </a:solidFill>
                <a:effectLst/>
                <a:latin typeface="Arial" charset="0"/>
                <a:cs typeface="Arial" charset="0"/>
              </a:rPr>
              <a:t>antigua</a:t>
            </a:r>
            <a:r>
              <a:rPr kumimoji="0" lang="fr-FR" sz="2000" b="0" i="0" u="none" strike="noStrike" cap="none" normalizeH="0" baseline="0" dirty="0" smtClean="0">
                <a:ln>
                  <a:noFill/>
                </a:ln>
                <a:solidFill>
                  <a:schemeClr val="tx1"/>
                </a:solidFill>
                <a:effectLst/>
                <a:latin typeface="Arial" charset="0"/>
                <a:cs typeface="Arial" charset="0"/>
              </a:rPr>
              <a:t> y poco </a:t>
            </a:r>
            <a:r>
              <a:rPr kumimoji="0" lang="fr-FR" sz="2000" b="0" i="0" u="none" strike="noStrike" cap="none" normalizeH="0" baseline="0" dirty="0" err="1" smtClean="0">
                <a:ln>
                  <a:noFill/>
                </a:ln>
                <a:solidFill>
                  <a:schemeClr val="tx1"/>
                </a:solidFill>
                <a:effectLst/>
                <a:latin typeface="Arial" charset="0"/>
                <a:cs typeface="Arial" charset="0"/>
              </a:rPr>
              <a:t>segura</a:t>
            </a:r>
            <a:r>
              <a:rPr kumimoji="0" lang="fr-FR" sz="2000" b="0" i="0" u="none" strike="noStrike" cap="none" normalizeH="0" baseline="0" dirty="0" smtClean="0">
                <a:ln>
                  <a:noFill/>
                </a:ln>
                <a:solidFill>
                  <a:schemeClr val="tx1"/>
                </a:solidFill>
                <a:effectLst/>
                <a:latin typeface="Arial" charset="0"/>
                <a:cs typeface="Arial" charset="0"/>
              </a:rPr>
              <a:t>. Las </a:t>
            </a:r>
            <a:r>
              <a:rPr kumimoji="0" lang="fr-FR" sz="2000" b="0" i="0" u="none" strike="noStrike" cap="none" normalizeH="0" baseline="0" dirty="0" err="1" smtClean="0">
                <a:ln>
                  <a:noFill/>
                </a:ln>
                <a:solidFill>
                  <a:schemeClr val="tx1"/>
                </a:solidFill>
                <a:effectLst/>
                <a:latin typeface="Arial" charset="0"/>
                <a:cs typeface="Arial" charset="0"/>
              </a:rPr>
              <a:t>habitaciones</a:t>
            </a:r>
            <a:r>
              <a:rPr kumimoji="0" lang="fr-FR" sz="2000" b="0" i="0" u="none" strike="noStrike" cap="none" normalizeH="0" baseline="0" dirty="0" smtClean="0">
                <a:ln>
                  <a:noFill/>
                </a:ln>
                <a:solidFill>
                  <a:schemeClr val="tx1"/>
                </a:solidFill>
                <a:effectLst/>
                <a:latin typeface="Arial" charset="0"/>
                <a:cs typeface="Arial" charset="0"/>
              </a:rPr>
              <a:t> no</a:t>
            </a:r>
            <a:r>
              <a:rPr kumimoji="0" lang="fr-FR" sz="2000" b="0" i="0" u="none" strike="noStrike" cap="none" normalizeH="0" dirty="0" smtClean="0">
                <a:ln>
                  <a:noFill/>
                </a:ln>
                <a:solidFill>
                  <a:schemeClr val="tx1"/>
                </a:solidFill>
                <a:effectLst/>
                <a:latin typeface="Arial" charset="0"/>
                <a:cs typeface="Arial" charset="0"/>
              </a:rPr>
              <a:t> </a:t>
            </a:r>
            <a:r>
              <a:rPr kumimoji="0" lang="fr-FR" sz="2000" b="0" i="0" u="none" strike="noStrike" cap="none" normalizeH="0" dirty="0" err="1" smtClean="0">
                <a:ln>
                  <a:noFill/>
                </a:ln>
                <a:solidFill>
                  <a:schemeClr val="tx1"/>
                </a:solidFill>
                <a:effectLst/>
                <a:latin typeface="Arial" charset="0"/>
                <a:cs typeface="Arial" charset="0"/>
              </a:rPr>
              <a:t>tenían</a:t>
            </a:r>
            <a:r>
              <a:rPr kumimoji="0" lang="fr-FR" sz="2000" b="0" i="0" u="none" strike="noStrike" cap="none" normalizeH="0" dirty="0" smtClean="0">
                <a:ln>
                  <a:noFill/>
                </a:ln>
                <a:solidFill>
                  <a:schemeClr val="tx1"/>
                </a:solidFill>
                <a:effectLst/>
                <a:latin typeface="Arial" charset="0"/>
                <a:cs typeface="Arial" charset="0"/>
              </a:rPr>
              <a:t> </a:t>
            </a:r>
            <a:r>
              <a:rPr kumimoji="0" lang="fr-FR" sz="2000" b="0" i="0" u="none" strike="noStrike" cap="none" normalizeH="0" dirty="0" err="1" smtClean="0">
                <a:ln>
                  <a:noFill/>
                </a:ln>
                <a:solidFill>
                  <a:schemeClr val="tx1"/>
                </a:solidFill>
                <a:effectLst/>
                <a:latin typeface="Arial" charset="0"/>
                <a:cs typeface="Arial" charset="0"/>
              </a:rPr>
              <a:t>sábanas</a:t>
            </a:r>
            <a:r>
              <a:rPr lang="fr-FR" sz="2000" dirty="0" smtClean="0">
                <a:latin typeface="Arial" charset="0"/>
                <a:cs typeface="Arial" charset="0"/>
              </a:rPr>
              <a:t>.  La </a:t>
            </a:r>
            <a:r>
              <a:rPr lang="fr-FR" sz="2000" dirty="0" err="1" smtClean="0">
                <a:latin typeface="Arial" charset="0"/>
                <a:cs typeface="Arial" charset="0"/>
              </a:rPr>
              <a:t>piscina</a:t>
            </a:r>
            <a:r>
              <a:rPr lang="fr-FR" sz="2000" dirty="0" smtClean="0">
                <a:latin typeface="Arial" charset="0"/>
                <a:cs typeface="Arial" charset="0"/>
              </a:rPr>
              <a:t> </a:t>
            </a:r>
            <a:r>
              <a:rPr lang="fr-FR" sz="2000" dirty="0" err="1" smtClean="0">
                <a:latin typeface="Arial" charset="0"/>
                <a:cs typeface="Arial" charset="0"/>
              </a:rPr>
              <a:t>estaba</a:t>
            </a:r>
            <a:r>
              <a:rPr lang="fr-FR" sz="2000" dirty="0" smtClean="0">
                <a:latin typeface="Arial" charset="0"/>
                <a:cs typeface="Arial" charset="0"/>
              </a:rPr>
              <a:t> </a:t>
            </a:r>
            <a:r>
              <a:rPr lang="fr-FR" sz="2000" dirty="0" err="1" smtClean="0">
                <a:latin typeface="Arial" charset="0"/>
                <a:cs typeface="Arial" charset="0"/>
              </a:rPr>
              <a:t>sucia</a:t>
            </a:r>
            <a:r>
              <a:rPr lang="fr-FR" sz="2000" dirty="0" smtClean="0">
                <a:latin typeface="Arial" charset="0"/>
                <a:cs typeface="Arial" charset="0"/>
              </a:rPr>
              <a:t>, daba </a:t>
            </a:r>
            <a:r>
              <a:rPr lang="fr-FR" sz="2000" dirty="0" err="1" smtClean="0">
                <a:latin typeface="Arial" charset="0"/>
                <a:cs typeface="Arial" charset="0"/>
              </a:rPr>
              <a:t>asco</a:t>
            </a:r>
            <a:r>
              <a:rPr lang="fr-FR" sz="2000" dirty="0" smtClean="0">
                <a:latin typeface="Arial" charset="0"/>
                <a:cs typeface="Arial" charset="0"/>
              </a:rPr>
              <a:t>. </a:t>
            </a:r>
            <a:r>
              <a:rPr lang="fr-FR" sz="2000" dirty="0" err="1" smtClean="0">
                <a:latin typeface="Arial" charset="0"/>
                <a:cs typeface="Arial" charset="0"/>
              </a:rPr>
              <a:t>Finalmente</a:t>
            </a:r>
            <a:r>
              <a:rPr lang="fr-FR" sz="2000" dirty="0" smtClean="0">
                <a:latin typeface="Arial" charset="0"/>
                <a:cs typeface="Arial" charset="0"/>
              </a:rPr>
              <a:t>, </a:t>
            </a:r>
            <a:r>
              <a:rPr lang="fr-FR" sz="2000" dirty="0" smtClean="0">
                <a:latin typeface="Calibri"/>
                <a:cs typeface="Calibri"/>
              </a:rPr>
              <a:t>¡</a:t>
            </a:r>
            <a:r>
              <a:rPr lang="fr-FR" sz="2000" dirty="0" smtClean="0">
                <a:latin typeface="Arial" charset="0"/>
                <a:cs typeface="Arial" charset="0"/>
              </a:rPr>
              <a:t>no </a:t>
            </a:r>
            <a:r>
              <a:rPr lang="fr-FR" sz="2000" dirty="0" err="1" smtClean="0">
                <a:latin typeface="Arial" charset="0"/>
                <a:cs typeface="Arial" charset="0"/>
              </a:rPr>
              <a:t>lo</a:t>
            </a:r>
            <a:r>
              <a:rPr lang="fr-FR" sz="2000" dirty="0" smtClean="0">
                <a:latin typeface="Arial" charset="0"/>
                <a:cs typeface="Arial" charset="0"/>
              </a:rPr>
              <a:t> </a:t>
            </a:r>
            <a:r>
              <a:rPr lang="fr-FR" sz="2000" dirty="0" err="1" smtClean="0">
                <a:latin typeface="Arial" charset="0"/>
                <a:cs typeface="Arial" charset="0"/>
              </a:rPr>
              <a:t>recomiendaría</a:t>
            </a:r>
            <a:r>
              <a:rPr lang="fr-FR" sz="2000" dirty="0" smtClean="0">
                <a:latin typeface="Arial" charset="0"/>
                <a:cs typeface="Arial" charset="0"/>
              </a:rPr>
              <a:t>!</a:t>
            </a:r>
            <a:endParaRPr kumimoji="0" lang="fr-FR" sz="2000" b="0" i="0" u="none" strike="noStrike" cap="none" normalizeH="0" baseline="0" dirty="0" smtClean="0">
              <a:ln>
                <a:noFill/>
              </a:ln>
              <a:solidFill>
                <a:schemeClr val="tx1"/>
              </a:solidFill>
              <a:effectLst/>
              <a:latin typeface="Arial" charset="0"/>
              <a:cs typeface="Arial" charset="0"/>
            </a:endParaRPr>
          </a:p>
        </p:txBody>
      </p:sp>
      <p:sp>
        <p:nvSpPr>
          <p:cNvPr id="5" name="Rectangle 4"/>
          <p:cNvSpPr>
            <a:spLocks noChangeArrowheads="1"/>
          </p:cNvSpPr>
          <p:nvPr/>
        </p:nvSpPr>
        <p:spPr bwMode="auto">
          <a:xfrm>
            <a:off x="196181" y="4946105"/>
            <a:ext cx="6084168" cy="132343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s-ES" sz="2000" dirty="0" smtClean="0">
                <a:latin typeface="Arial" pitchFamily="34" charset="0"/>
                <a:cs typeface="Arial" pitchFamily="34" charset="0"/>
              </a:rPr>
              <a:t>¡</a:t>
            </a:r>
            <a:r>
              <a:rPr lang="es-ES" sz="2000" dirty="0">
                <a:latin typeface="Arial" pitchFamily="34" charset="0"/>
                <a:cs typeface="Arial" pitchFamily="34" charset="0"/>
              </a:rPr>
              <a:t>Este hotel es absolutamente </a:t>
            </a:r>
            <a:r>
              <a:rPr lang="es-ES" sz="2000" dirty="0" smtClean="0">
                <a:latin typeface="Arial" pitchFamily="34" charset="0"/>
                <a:cs typeface="Arial" pitchFamily="34" charset="0"/>
              </a:rPr>
              <a:t>horrendo! Las </a:t>
            </a:r>
            <a:r>
              <a:rPr lang="es-ES" sz="2000" dirty="0">
                <a:latin typeface="Arial" pitchFamily="34" charset="0"/>
                <a:cs typeface="Arial" pitchFamily="34" charset="0"/>
              </a:rPr>
              <a:t>habitaciones </a:t>
            </a:r>
            <a:r>
              <a:rPr lang="es-ES" sz="2000" dirty="0" smtClean="0">
                <a:latin typeface="Arial" pitchFamily="34" charset="0"/>
                <a:cs typeface="Arial" pitchFamily="34" charset="0"/>
              </a:rPr>
              <a:t>eran </a:t>
            </a:r>
            <a:r>
              <a:rPr lang="es-ES" sz="2000" dirty="0">
                <a:latin typeface="Arial" pitchFamily="34" charset="0"/>
                <a:cs typeface="Arial" pitchFamily="34" charset="0"/>
              </a:rPr>
              <a:t>pequeñas y mal diseñadas. </a:t>
            </a:r>
            <a:r>
              <a:rPr lang="es-ES" sz="2000" dirty="0" smtClean="0">
                <a:latin typeface="Arial" pitchFamily="34" charset="0"/>
                <a:cs typeface="Arial" pitchFamily="34" charset="0"/>
              </a:rPr>
              <a:t>El recepcionista me dio la llave equivocada. Además, el aseo se atascó y la luz no funcionaba también.</a:t>
            </a:r>
            <a:endParaRPr lang="fr-FR" sz="2000" dirty="0">
              <a:latin typeface="Arial" pitchFamily="34" charset="0"/>
              <a:cs typeface="Arial" pitchFamily="34" charset="0"/>
            </a:endParaRPr>
          </a:p>
        </p:txBody>
      </p:sp>
      <p:sp>
        <p:nvSpPr>
          <p:cNvPr id="3" name="Rectangle 2"/>
          <p:cNvSpPr/>
          <p:nvPr/>
        </p:nvSpPr>
        <p:spPr>
          <a:xfrm>
            <a:off x="215907" y="2996952"/>
            <a:ext cx="3996053" cy="1631216"/>
          </a:xfrm>
          <a:prstGeom prst="rect">
            <a:avLst/>
          </a:prstGeom>
          <a:ln>
            <a:solidFill>
              <a:schemeClr val="tx1"/>
            </a:solidFill>
          </a:ln>
        </p:spPr>
        <p:txBody>
          <a:bodyPr wrap="square">
            <a:spAutoFit/>
          </a:bodyPr>
          <a:lstStyle/>
          <a:p>
            <a:pPr lvl="0"/>
            <a:r>
              <a:rPr lang="es-ES" sz="2000" dirty="0" smtClean="0">
                <a:latin typeface="Arial" pitchFamily="34" charset="0"/>
                <a:cs typeface="Arial" pitchFamily="34" charset="0"/>
              </a:rPr>
              <a:t>Lo pasé fatal. En la cama había incluso cucarachas</a:t>
            </a:r>
            <a:r>
              <a:rPr lang="es-ES" sz="2000" dirty="0">
                <a:latin typeface="Arial" pitchFamily="34" charset="0"/>
                <a:cs typeface="Arial" pitchFamily="34" charset="0"/>
              </a:rPr>
              <a:t>. No </a:t>
            </a:r>
            <a:r>
              <a:rPr lang="es-ES" sz="2000" dirty="0" smtClean="0">
                <a:latin typeface="Arial" pitchFamily="34" charset="0"/>
                <a:cs typeface="Arial" pitchFamily="34" charset="0"/>
              </a:rPr>
              <a:t>había agua </a:t>
            </a:r>
            <a:r>
              <a:rPr lang="es-ES" sz="2000" dirty="0">
                <a:latin typeface="Arial" pitchFamily="34" charset="0"/>
                <a:cs typeface="Arial" pitchFamily="34" charset="0"/>
              </a:rPr>
              <a:t>en el </a:t>
            </a:r>
            <a:r>
              <a:rPr lang="es-ES" sz="2000" dirty="0" smtClean="0">
                <a:latin typeface="Arial" pitchFamily="34" charset="0"/>
                <a:cs typeface="Arial" pitchFamily="34" charset="0"/>
              </a:rPr>
              <a:t>baño. El recepcionista me pareció bastante </a:t>
            </a:r>
            <a:r>
              <a:rPr lang="es-ES" sz="2000" dirty="0" err="1" smtClean="0">
                <a:latin typeface="Arial" pitchFamily="34" charset="0"/>
                <a:cs typeface="Arial" pitchFamily="34" charset="0"/>
              </a:rPr>
              <a:t>desagreable</a:t>
            </a:r>
            <a:r>
              <a:rPr lang="es-ES" sz="2000" dirty="0" smtClean="0">
                <a:latin typeface="Arial" pitchFamily="34" charset="0"/>
                <a:cs typeface="Arial" pitchFamily="34" charset="0"/>
              </a:rPr>
              <a:t>.</a:t>
            </a:r>
            <a:endParaRPr lang="fr-FR" sz="2000" dirty="0">
              <a:latin typeface="Arial" pitchFamily="34" charset="0"/>
              <a:cs typeface="Arial" pitchFamily="34" charset="0"/>
            </a:endParaRPr>
          </a:p>
        </p:txBody>
      </p:sp>
      <p:sp>
        <p:nvSpPr>
          <p:cNvPr id="8" name="TextBox 7"/>
          <p:cNvSpPr txBox="1"/>
          <p:nvPr/>
        </p:nvSpPr>
        <p:spPr>
          <a:xfrm>
            <a:off x="467545" y="332657"/>
            <a:ext cx="8136904" cy="1015663"/>
          </a:xfrm>
          <a:prstGeom prst="rect">
            <a:avLst/>
          </a:prstGeom>
          <a:noFill/>
        </p:spPr>
        <p:txBody>
          <a:bodyPr wrap="square" rtlCol="0">
            <a:spAutoFit/>
          </a:bodyPr>
          <a:lstStyle/>
          <a:p>
            <a:pPr algn="ctr"/>
            <a:r>
              <a:rPr lang="en-GB" sz="2000" b="1" u="sng" dirty="0" smtClean="0"/>
              <a:t>ACTIVIDAD 19. ¿QUÉ LE PASA? </a:t>
            </a:r>
          </a:p>
          <a:p>
            <a:r>
              <a:rPr lang="fr-FR" sz="2000" b="1" dirty="0" smtClean="0"/>
              <a:t>Read and translate </a:t>
            </a:r>
            <a:r>
              <a:rPr lang="fr-FR" sz="2000" b="1" dirty="0" err="1" smtClean="0"/>
              <a:t>these</a:t>
            </a:r>
            <a:r>
              <a:rPr lang="fr-FR" sz="2000" b="1" dirty="0" smtClean="0"/>
              <a:t> </a:t>
            </a:r>
            <a:r>
              <a:rPr lang="fr-FR" sz="2000" b="1" dirty="0" err="1" smtClean="0"/>
              <a:t>reviews</a:t>
            </a:r>
            <a:r>
              <a:rPr lang="fr-FR" sz="2000" b="1" dirty="0" smtClean="0"/>
              <a:t>, </a:t>
            </a:r>
            <a:r>
              <a:rPr lang="fr-FR" sz="2000" b="1" dirty="0" err="1" smtClean="0"/>
              <a:t>then</a:t>
            </a:r>
            <a:r>
              <a:rPr lang="fr-FR" sz="2000" b="1" dirty="0" smtClean="0"/>
              <a:t> </a:t>
            </a:r>
            <a:r>
              <a:rPr lang="fr-FR" sz="2000" b="1" dirty="0" err="1" smtClean="0"/>
              <a:t>write</a:t>
            </a:r>
            <a:r>
              <a:rPr lang="fr-FR" sz="2000" b="1" dirty="0" smtClean="0"/>
              <a:t> </a:t>
            </a:r>
            <a:r>
              <a:rPr lang="fr-FR" sz="2000" b="1" dirty="0" err="1" smtClean="0"/>
              <a:t>your</a:t>
            </a:r>
            <a:r>
              <a:rPr lang="fr-FR" sz="2000" b="1" dirty="0" smtClean="0"/>
              <a:t> </a:t>
            </a:r>
            <a:r>
              <a:rPr lang="fr-FR" sz="2000" b="1" dirty="0" err="1" smtClean="0"/>
              <a:t>own</a:t>
            </a:r>
            <a:r>
              <a:rPr lang="fr-FR" sz="2000" b="1" dirty="0" smtClean="0"/>
              <a:t> </a:t>
            </a:r>
            <a:r>
              <a:rPr lang="fr-FR" sz="2000" b="1" dirty="0" err="1" smtClean="0"/>
              <a:t>review</a:t>
            </a:r>
            <a:r>
              <a:rPr lang="fr-FR" sz="2000" b="1" dirty="0" smtClean="0"/>
              <a:t> of a </a:t>
            </a:r>
            <a:r>
              <a:rPr lang="fr-FR" sz="2000" b="1" dirty="0" err="1" smtClean="0"/>
              <a:t>hotel</a:t>
            </a:r>
            <a:r>
              <a:rPr lang="fr-FR" sz="2000" b="1" dirty="0" smtClean="0"/>
              <a:t> </a:t>
            </a:r>
            <a:r>
              <a:rPr lang="fr-FR" sz="2000" b="1" dirty="0" err="1" smtClean="0"/>
              <a:t>from</a:t>
            </a:r>
            <a:r>
              <a:rPr lang="fr-FR" sz="2000" b="1" dirty="0" smtClean="0"/>
              <a:t> </a:t>
            </a:r>
            <a:r>
              <a:rPr lang="fr-FR" sz="2000" b="1" dirty="0" err="1" smtClean="0"/>
              <a:t>hell</a:t>
            </a:r>
            <a:r>
              <a:rPr lang="fr-FR" sz="2000" b="1" dirty="0" smtClean="0"/>
              <a:t>.</a:t>
            </a:r>
            <a:endParaRPr lang="fr-FR" sz="3200" b="1" dirty="0"/>
          </a:p>
        </p:txBody>
      </p:sp>
      <p:sp>
        <p:nvSpPr>
          <p:cNvPr id="9" name="TextBox 8"/>
          <p:cNvSpPr txBox="1"/>
          <p:nvPr/>
        </p:nvSpPr>
        <p:spPr>
          <a:xfrm>
            <a:off x="5868144" y="1124744"/>
            <a:ext cx="399781" cy="769441"/>
          </a:xfrm>
          <a:prstGeom prst="rect">
            <a:avLst/>
          </a:prstGeom>
          <a:noFill/>
        </p:spPr>
        <p:txBody>
          <a:bodyPr wrap="square" rtlCol="0">
            <a:spAutoFit/>
          </a:bodyPr>
          <a:lstStyle/>
          <a:p>
            <a:r>
              <a:rPr lang="en-GB" sz="4400" b="1" dirty="0" smtClean="0">
                <a:solidFill>
                  <a:srgbClr val="0070C0"/>
                </a:solidFill>
              </a:rPr>
              <a:t>1</a:t>
            </a:r>
            <a:endParaRPr lang="fr-FR" sz="4400" b="1" dirty="0">
              <a:solidFill>
                <a:srgbClr val="0070C0"/>
              </a:solidFill>
            </a:endParaRPr>
          </a:p>
        </p:txBody>
      </p:sp>
      <p:sp>
        <p:nvSpPr>
          <p:cNvPr id="12" name="TextBox 11"/>
          <p:cNvSpPr txBox="1"/>
          <p:nvPr/>
        </p:nvSpPr>
        <p:spPr>
          <a:xfrm>
            <a:off x="3779912" y="3883695"/>
            <a:ext cx="615805" cy="769441"/>
          </a:xfrm>
          <a:prstGeom prst="rect">
            <a:avLst/>
          </a:prstGeom>
          <a:noFill/>
        </p:spPr>
        <p:txBody>
          <a:bodyPr wrap="square" rtlCol="0">
            <a:spAutoFit/>
          </a:bodyPr>
          <a:lstStyle/>
          <a:p>
            <a:r>
              <a:rPr lang="en-GB" sz="4400" b="1" dirty="0" smtClean="0">
                <a:solidFill>
                  <a:srgbClr val="0070C0"/>
                </a:solidFill>
              </a:rPr>
              <a:t>2</a:t>
            </a:r>
            <a:endParaRPr lang="fr-FR" sz="4400" b="1" dirty="0">
              <a:solidFill>
                <a:srgbClr val="0070C0"/>
              </a:solidFill>
            </a:endParaRPr>
          </a:p>
        </p:txBody>
      </p:sp>
      <p:sp>
        <p:nvSpPr>
          <p:cNvPr id="13" name="TextBox 12"/>
          <p:cNvSpPr txBox="1"/>
          <p:nvPr/>
        </p:nvSpPr>
        <p:spPr>
          <a:xfrm>
            <a:off x="8564707" y="2852936"/>
            <a:ext cx="615805" cy="769441"/>
          </a:xfrm>
          <a:prstGeom prst="rect">
            <a:avLst/>
          </a:prstGeom>
          <a:noFill/>
        </p:spPr>
        <p:txBody>
          <a:bodyPr wrap="square" rtlCol="0">
            <a:spAutoFit/>
          </a:bodyPr>
          <a:lstStyle/>
          <a:p>
            <a:r>
              <a:rPr lang="en-GB" sz="4400" b="1" dirty="0" smtClean="0">
                <a:solidFill>
                  <a:srgbClr val="0070C0"/>
                </a:solidFill>
              </a:rPr>
              <a:t>3</a:t>
            </a:r>
            <a:endParaRPr lang="fr-FR" sz="4400" b="1" dirty="0">
              <a:solidFill>
                <a:srgbClr val="0070C0"/>
              </a:solidFill>
            </a:endParaRPr>
          </a:p>
        </p:txBody>
      </p:sp>
      <p:sp>
        <p:nvSpPr>
          <p:cNvPr id="14" name="TextBox 13"/>
          <p:cNvSpPr txBox="1"/>
          <p:nvPr/>
        </p:nvSpPr>
        <p:spPr>
          <a:xfrm>
            <a:off x="5664544" y="4797152"/>
            <a:ext cx="615805" cy="769441"/>
          </a:xfrm>
          <a:prstGeom prst="rect">
            <a:avLst/>
          </a:prstGeom>
          <a:noFill/>
        </p:spPr>
        <p:txBody>
          <a:bodyPr wrap="square" rtlCol="0">
            <a:spAutoFit/>
          </a:bodyPr>
          <a:lstStyle/>
          <a:p>
            <a:r>
              <a:rPr lang="en-GB" sz="4400" b="1" dirty="0" smtClean="0">
                <a:solidFill>
                  <a:srgbClr val="0070C0"/>
                </a:solidFill>
              </a:rPr>
              <a:t>4</a:t>
            </a:r>
            <a:endParaRPr lang="fr-FR" sz="4400" b="1" dirty="0">
              <a:solidFill>
                <a:srgbClr val="0070C0"/>
              </a:solidFill>
            </a:endParaRPr>
          </a:p>
        </p:txBody>
      </p:sp>
      <p:pic>
        <p:nvPicPr>
          <p:cNvPr id="19458" name="Picture 2"/>
          <p:cNvPicPr>
            <a:picLocks noChangeAspect="1" noChangeArrowheads="1"/>
          </p:cNvPicPr>
          <p:nvPr/>
        </p:nvPicPr>
        <p:blipFill>
          <a:blip r:embed="rId3" cstate="print"/>
          <a:srcRect/>
          <a:stretch>
            <a:fillRect/>
          </a:stretch>
        </p:blipFill>
        <p:spPr bwMode="auto">
          <a:xfrm>
            <a:off x="7164288" y="4725144"/>
            <a:ext cx="1728192" cy="2132856"/>
          </a:xfrm>
          <a:prstGeom prst="rect">
            <a:avLst/>
          </a:prstGeom>
          <a:noFill/>
          <a:ln w="9525">
            <a:noFill/>
            <a:miter lim="800000"/>
            <a:headEnd/>
            <a:tailEnd/>
          </a:ln>
          <a:effectLst/>
        </p:spPr>
      </p:pic>
      <p:pic>
        <p:nvPicPr>
          <p:cNvPr id="19459" name="Picture 3"/>
          <p:cNvPicPr>
            <a:picLocks noChangeAspect="1" noChangeArrowheads="1"/>
          </p:cNvPicPr>
          <p:nvPr/>
        </p:nvPicPr>
        <p:blipFill>
          <a:blip r:embed="rId4" cstate="print"/>
          <a:srcRect/>
          <a:stretch>
            <a:fillRect/>
          </a:stretch>
        </p:blipFill>
        <p:spPr bwMode="auto">
          <a:xfrm>
            <a:off x="6444655" y="1196752"/>
            <a:ext cx="2519833" cy="1556345"/>
          </a:xfrm>
          <a:prstGeom prst="rect">
            <a:avLst/>
          </a:prstGeom>
          <a:noFill/>
          <a:ln w="9525">
            <a:noFill/>
            <a:miter lim="800000"/>
            <a:headEnd/>
            <a:tailEnd/>
          </a:ln>
          <a:effectLst/>
        </p:spPr>
      </p:pic>
    </p:spTree>
    <p:extLst>
      <p:ext uri="{BB962C8B-B14F-4D97-AF65-F5344CB8AC3E}">
        <p14:creationId xmlns:p14="http://schemas.microsoft.com/office/powerpoint/2010/main" val="3163442912"/>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96752"/>
          </a:xfrm>
        </p:spPr>
        <p:txBody>
          <a:bodyPr>
            <a:normAutofit/>
          </a:bodyPr>
          <a:lstStyle/>
          <a:p>
            <a:r>
              <a:rPr lang="en-GB" sz="2400" b="1" u="sng" dirty="0" smtClean="0"/>
              <a:t>ACTIVIDAD 20. ¿QUÉ TAL LO PASASTE?</a:t>
            </a:r>
            <a:br>
              <a:rPr lang="en-GB" sz="2400" b="1" u="sng" dirty="0" smtClean="0"/>
            </a:br>
            <a:r>
              <a:rPr lang="en-GB" sz="2000" b="1" dirty="0" smtClean="0"/>
              <a:t>Read the text, make notes on </a:t>
            </a:r>
            <a:r>
              <a:rPr lang="en-GB" sz="2000" b="1" dirty="0" err="1" smtClean="0"/>
              <a:t>Nico’s</a:t>
            </a:r>
            <a:r>
              <a:rPr lang="en-GB" sz="2000" b="1" dirty="0" smtClean="0"/>
              <a:t> holiday, then adapt this text so that it will be finishing with one of these: ¡Un </a:t>
            </a:r>
            <a:r>
              <a:rPr lang="en-GB" sz="2000" b="1" dirty="0" err="1" smtClean="0"/>
              <a:t>desastre</a:t>
            </a:r>
            <a:r>
              <a:rPr lang="en-GB" sz="2000" b="1" dirty="0" smtClean="0"/>
              <a:t>! or ¡</a:t>
            </a:r>
            <a:r>
              <a:rPr lang="en-GB" sz="2000" b="1" dirty="0" err="1" smtClean="0"/>
              <a:t>Nunca</a:t>
            </a:r>
            <a:r>
              <a:rPr lang="en-GB" sz="2000" b="1" dirty="0" smtClean="0"/>
              <a:t> </a:t>
            </a:r>
            <a:r>
              <a:rPr lang="en-GB" sz="2000" b="1" dirty="0" err="1" smtClean="0"/>
              <a:t>más</a:t>
            </a:r>
            <a:r>
              <a:rPr lang="en-GB" sz="2000" b="1" dirty="0" smtClean="0"/>
              <a:t>!</a:t>
            </a:r>
            <a:endParaRPr lang="en-US" sz="2000" dirty="0"/>
          </a:p>
        </p:txBody>
      </p:sp>
      <p:sp>
        <p:nvSpPr>
          <p:cNvPr id="3" name="Content Placeholder 2"/>
          <p:cNvSpPr>
            <a:spLocks noGrp="1"/>
          </p:cNvSpPr>
          <p:nvPr>
            <p:ph idx="1"/>
          </p:nvPr>
        </p:nvSpPr>
        <p:spPr>
          <a:xfrm>
            <a:off x="0" y="1124744"/>
            <a:ext cx="9144000" cy="5001419"/>
          </a:xfrm>
        </p:spPr>
        <p:txBody>
          <a:bodyPr>
            <a:normAutofit/>
          </a:bodyPr>
          <a:lstStyle/>
          <a:p>
            <a:pPr>
              <a:buNone/>
            </a:pPr>
            <a:r>
              <a:rPr lang="en-GB" sz="1600" b="1" dirty="0" smtClean="0"/>
              <a:t>NICO:  </a:t>
            </a:r>
            <a:r>
              <a:rPr lang="en-GB" sz="1600" dirty="0" err="1" smtClean="0"/>
              <a:t>Voy</a:t>
            </a:r>
            <a:r>
              <a:rPr lang="en-GB" sz="1600" dirty="0" smtClean="0"/>
              <a:t> a </a:t>
            </a:r>
            <a:r>
              <a:rPr lang="en-GB" sz="1600" dirty="0" err="1" smtClean="0"/>
              <a:t>contarte</a:t>
            </a:r>
            <a:r>
              <a:rPr lang="en-GB" sz="1600" dirty="0" smtClean="0"/>
              <a:t> de </a:t>
            </a:r>
            <a:r>
              <a:rPr lang="en-GB" sz="1600" dirty="0" err="1" smtClean="0"/>
              <a:t>mis</a:t>
            </a:r>
            <a:r>
              <a:rPr lang="en-GB" sz="1600" dirty="0" smtClean="0"/>
              <a:t> </a:t>
            </a:r>
            <a:r>
              <a:rPr lang="en-GB" sz="1600" dirty="0" err="1" smtClean="0"/>
              <a:t>vacaciones</a:t>
            </a:r>
            <a:r>
              <a:rPr lang="en-GB" sz="1600" dirty="0" smtClean="0"/>
              <a:t> – </a:t>
            </a:r>
            <a:r>
              <a:rPr lang="en-GB" sz="1600" dirty="0" err="1" smtClean="0"/>
              <a:t>normalmente</a:t>
            </a:r>
            <a:r>
              <a:rPr lang="en-GB" sz="1600" dirty="0" smtClean="0"/>
              <a:t> </a:t>
            </a:r>
            <a:r>
              <a:rPr lang="en-GB" sz="1600" dirty="0" err="1" smtClean="0"/>
              <a:t>prefiero</a:t>
            </a:r>
            <a:r>
              <a:rPr lang="en-GB" sz="1600" dirty="0" smtClean="0"/>
              <a:t> </a:t>
            </a:r>
            <a:r>
              <a:rPr lang="en-GB" sz="1600" dirty="0" err="1" smtClean="0"/>
              <a:t>ir</a:t>
            </a:r>
            <a:r>
              <a:rPr lang="en-GB" sz="1600" dirty="0" smtClean="0"/>
              <a:t> de </a:t>
            </a:r>
            <a:r>
              <a:rPr lang="en-GB" sz="1600" dirty="0" err="1" smtClean="0"/>
              <a:t>vacaciones</a:t>
            </a:r>
            <a:r>
              <a:rPr lang="en-GB" sz="1600" dirty="0" smtClean="0"/>
              <a:t> de </a:t>
            </a:r>
            <a:r>
              <a:rPr lang="en-GB" sz="1600" dirty="0" err="1" smtClean="0"/>
              <a:t>verano</a:t>
            </a:r>
            <a:r>
              <a:rPr lang="en-GB" sz="1600" dirty="0" smtClean="0"/>
              <a:t> a </a:t>
            </a:r>
            <a:r>
              <a:rPr lang="en-GB" sz="1600" dirty="0" err="1" smtClean="0"/>
              <a:t>Estados</a:t>
            </a:r>
            <a:r>
              <a:rPr lang="en-GB" sz="1600" dirty="0" smtClean="0"/>
              <a:t> </a:t>
            </a:r>
          </a:p>
          <a:p>
            <a:pPr>
              <a:buNone/>
            </a:pPr>
            <a:r>
              <a:rPr lang="en-GB" sz="1600" dirty="0" err="1" smtClean="0"/>
              <a:t>Unidos</a:t>
            </a:r>
            <a:r>
              <a:rPr lang="en-GB" sz="1600" dirty="0" smtClean="0"/>
              <a:t> </a:t>
            </a:r>
            <a:r>
              <a:rPr lang="en-GB" sz="1600" dirty="0" err="1" smtClean="0"/>
              <a:t>porque</a:t>
            </a:r>
            <a:r>
              <a:rPr lang="en-GB" sz="1600" dirty="0" smtClean="0"/>
              <a:t> </a:t>
            </a:r>
            <a:r>
              <a:rPr lang="en-GB" sz="1600" dirty="0" err="1" smtClean="0"/>
              <a:t>hablo</a:t>
            </a:r>
            <a:r>
              <a:rPr lang="en-GB" sz="1600" dirty="0" smtClean="0"/>
              <a:t> </a:t>
            </a:r>
            <a:r>
              <a:rPr lang="en-GB" sz="1600" dirty="0" err="1" smtClean="0"/>
              <a:t>bien</a:t>
            </a:r>
            <a:r>
              <a:rPr lang="en-GB" sz="1600" dirty="0" smtClean="0"/>
              <a:t> </a:t>
            </a:r>
            <a:r>
              <a:rPr lang="en-GB" sz="1600" dirty="0" err="1" smtClean="0"/>
              <a:t>inglés</a:t>
            </a:r>
            <a:r>
              <a:rPr lang="en-GB" sz="1600" dirty="0" smtClean="0"/>
              <a:t> y me gusto la </a:t>
            </a:r>
            <a:r>
              <a:rPr lang="en-GB" sz="1600" dirty="0" err="1" smtClean="0"/>
              <a:t>cultura</a:t>
            </a:r>
            <a:r>
              <a:rPr lang="en-GB" sz="1600" dirty="0" smtClean="0"/>
              <a:t> </a:t>
            </a:r>
            <a:r>
              <a:rPr lang="en-GB" sz="1600" dirty="0" err="1" smtClean="0"/>
              <a:t>también</a:t>
            </a:r>
            <a:r>
              <a:rPr lang="en-GB" sz="1600" dirty="0" smtClean="0"/>
              <a:t>.  </a:t>
            </a:r>
            <a:r>
              <a:rPr lang="en-GB" sz="1600" dirty="0" err="1" smtClean="0"/>
              <a:t>Pero</a:t>
            </a:r>
            <a:r>
              <a:rPr lang="en-GB" sz="1600" dirty="0" smtClean="0"/>
              <a:t>, </a:t>
            </a:r>
            <a:r>
              <a:rPr lang="en-GB" sz="1600" dirty="0" err="1" smtClean="0"/>
              <a:t>decidé</a:t>
            </a:r>
            <a:r>
              <a:rPr lang="en-GB" sz="1600" dirty="0" smtClean="0"/>
              <a:t> de </a:t>
            </a:r>
            <a:r>
              <a:rPr lang="en-GB" sz="1600" dirty="0" err="1" smtClean="0"/>
              <a:t>elegir</a:t>
            </a:r>
            <a:r>
              <a:rPr lang="en-GB" sz="1600" dirty="0" smtClean="0"/>
              <a:t> un </a:t>
            </a:r>
            <a:r>
              <a:rPr lang="en-GB" sz="1600" dirty="0" err="1" smtClean="0"/>
              <a:t>otro</a:t>
            </a:r>
            <a:r>
              <a:rPr lang="en-GB" sz="1600" dirty="0" smtClean="0"/>
              <a:t> </a:t>
            </a:r>
            <a:r>
              <a:rPr lang="en-GB" sz="1600" dirty="0" err="1" smtClean="0"/>
              <a:t>destino</a:t>
            </a:r>
            <a:r>
              <a:rPr lang="en-GB" sz="1600" dirty="0" smtClean="0"/>
              <a:t>, y </a:t>
            </a:r>
          </a:p>
          <a:p>
            <a:pPr>
              <a:buNone/>
            </a:pPr>
            <a:r>
              <a:rPr lang="en-GB" sz="1600" dirty="0" err="1" smtClean="0"/>
              <a:t>para</a:t>
            </a:r>
            <a:r>
              <a:rPr lang="en-GB" sz="1600" dirty="0" smtClean="0"/>
              <a:t> </a:t>
            </a:r>
            <a:r>
              <a:rPr lang="en-GB" sz="1600" dirty="0" err="1" smtClean="0"/>
              <a:t>variar</a:t>
            </a:r>
            <a:r>
              <a:rPr lang="en-GB" sz="1600" dirty="0" smtClean="0"/>
              <a:t>, el </a:t>
            </a:r>
            <a:r>
              <a:rPr lang="en-GB" sz="1600" dirty="0" err="1" smtClean="0"/>
              <a:t>mes</a:t>
            </a:r>
            <a:r>
              <a:rPr lang="en-GB" sz="1600" dirty="0" smtClean="0"/>
              <a:t> </a:t>
            </a:r>
            <a:r>
              <a:rPr lang="en-GB" sz="1600" dirty="0" err="1" smtClean="0"/>
              <a:t>pasado</a:t>
            </a:r>
            <a:r>
              <a:rPr lang="en-GB" sz="1600" dirty="0" smtClean="0"/>
              <a:t> </a:t>
            </a:r>
            <a:r>
              <a:rPr lang="en-GB" sz="1600" dirty="0" err="1" smtClean="0"/>
              <a:t>fui</a:t>
            </a:r>
            <a:r>
              <a:rPr lang="en-GB" sz="1600" dirty="0" smtClean="0"/>
              <a:t> solo a Santa Cruz de Tenerife me </a:t>
            </a:r>
            <a:r>
              <a:rPr lang="en-GB" sz="1600" dirty="0" err="1" smtClean="0"/>
              <a:t>quedé</a:t>
            </a:r>
            <a:r>
              <a:rPr lang="en-GB" sz="1600" dirty="0" smtClean="0"/>
              <a:t> </a:t>
            </a:r>
            <a:r>
              <a:rPr lang="en-GB" sz="1600" dirty="0" err="1" smtClean="0"/>
              <a:t>una</a:t>
            </a:r>
            <a:r>
              <a:rPr lang="en-GB" sz="1600" dirty="0" smtClean="0"/>
              <a:t> </a:t>
            </a:r>
            <a:r>
              <a:rPr lang="en-GB" sz="1600" dirty="0" err="1" smtClean="0"/>
              <a:t>semana</a:t>
            </a:r>
            <a:r>
              <a:rPr lang="en-GB" sz="1600" dirty="0" smtClean="0"/>
              <a:t>. </a:t>
            </a:r>
          </a:p>
          <a:p>
            <a:pPr>
              <a:buNone/>
            </a:pPr>
            <a:endParaRPr lang="en-GB" sz="1600" dirty="0" smtClean="0"/>
          </a:p>
          <a:p>
            <a:pPr>
              <a:buNone/>
            </a:pPr>
            <a:r>
              <a:rPr lang="en-GB" sz="1600" dirty="0" smtClean="0"/>
              <a:t>Me </a:t>
            </a:r>
            <a:r>
              <a:rPr lang="en-GB" sz="1600" dirty="0" err="1" smtClean="0"/>
              <a:t>alojé</a:t>
            </a:r>
            <a:r>
              <a:rPr lang="en-GB" sz="1600" dirty="0" smtClean="0"/>
              <a:t> en un hotel de </a:t>
            </a:r>
            <a:r>
              <a:rPr lang="en-GB" sz="1600" dirty="0" err="1" smtClean="0"/>
              <a:t>cinco</a:t>
            </a:r>
            <a:r>
              <a:rPr lang="en-GB" sz="1600" dirty="0" smtClean="0"/>
              <a:t> </a:t>
            </a:r>
            <a:r>
              <a:rPr lang="en-GB" sz="1600" dirty="0" err="1" smtClean="0"/>
              <a:t>estrellas</a:t>
            </a:r>
            <a:r>
              <a:rPr lang="en-GB" sz="1600" dirty="0" smtClean="0"/>
              <a:t>  </a:t>
            </a:r>
            <a:r>
              <a:rPr lang="en-GB" sz="1600" dirty="0" err="1" smtClean="0"/>
              <a:t>que</a:t>
            </a:r>
            <a:r>
              <a:rPr lang="en-GB" sz="1600" dirty="0" smtClean="0"/>
              <a:t> </a:t>
            </a:r>
            <a:r>
              <a:rPr lang="en-GB" sz="1600" dirty="0" err="1" smtClean="0"/>
              <a:t>estaba</a:t>
            </a:r>
            <a:r>
              <a:rPr lang="en-GB" sz="1600" dirty="0" smtClean="0"/>
              <a:t> en el </a:t>
            </a:r>
            <a:r>
              <a:rPr lang="en-GB" sz="1600" dirty="0" err="1" smtClean="0"/>
              <a:t>centro</a:t>
            </a:r>
            <a:r>
              <a:rPr lang="en-GB" sz="1600" dirty="0" smtClean="0"/>
              <a:t> de la ciudad </a:t>
            </a:r>
            <a:r>
              <a:rPr lang="en-GB" sz="1600" dirty="0" err="1" smtClean="0"/>
              <a:t>cerca</a:t>
            </a:r>
            <a:r>
              <a:rPr lang="en-GB" sz="1600" dirty="0" smtClean="0"/>
              <a:t> de la </a:t>
            </a:r>
            <a:r>
              <a:rPr lang="en-GB" sz="1600" dirty="0" err="1" smtClean="0"/>
              <a:t>costa</a:t>
            </a:r>
            <a:r>
              <a:rPr lang="en-GB" sz="1600" dirty="0" smtClean="0"/>
              <a:t>. Era </a:t>
            </a:r>
            <a:r>
              <a:rPr lang="en-GB" sz="1600" dirty="0" err="1" smtClean="0"/>
              <a:t>también</a:t>
            </a:r>
            <a:r>
              <a:rPr lang="en-GB" sz="1600" dirty="0" smtClean="0"/>
              <a:t> </a:t>
            </a:r>
          </a:p>
          <a:p>
            <a:pPr>
              <a:buNone/>
            </a:pPr>
            <a:r>
              <a:rPr lang="en-GB" sz="1600" dirty="0" err="1" smtClean="0"/>
              <a:t>nuevo</a:t>
            </a:r>
            <a:r>
              <a:rPr lang="en-GB" sz="1600" dirty="0" smtClean="0"/>
              <a:t>, </a:t>
            </a:r>
            <a:r>
              <a:rPr lang="en-GB" sz="1600" dirty="0" err="1" smtClean="0"/>
              <a:t>cómodo</a:t>
            </a:r>
            <a:r>
              <a:rPr lang="en-GB" sz="1600" dirty="0" smtClean="0"/>
              <a:t> y </a:t>
            </a:r>
            <a:r>
              <a:rPr lang="en-GB" sz="1600" dirty="0" err="1" smtClean="0"/>
              <a:t>tranquilo</a:t>
            </a:r>
            <a:r>
              <a:rPr lang="en-GB" sz="1600" dirty="0" smtClean="0"/>
              <a:t> </a:t>
            </a:r>
            <a:r>
              <a:rPr lang="en-GB" sz="1600" dirty="0" err="1" smtClean="0"/>
              <a:t>como</a:t>
            </a:r>
            <a:r>
              <a:rPr lang="en-GB" sz="1600" dirty="0" smtClean="0"/>
              <a:t> me </a:t>
            </a:r>
            <a:r>
              <a:rPr lang="en-GB" sz="1600" dirty="0" err="1" smtClean="0"/>
              <a:t>gusta</a:t>
            </a:r>
            <a:r>
              <a:rPr lang="en-GB" sz="1600" dirty="0" smtClean="0"/>
              <a:t> mucho. </a:t>
            </a:r>
          </a:p>
          <a:p>
            <a:pPr>
              <a:buNone/>
            </a:pPr>
            <a:endParaRPr lang="en-GB" sz="1600" dirty="0" smtClean="0"/>
          </a:p>
          <a:p>
            <a:pPr>
              <a:buNone/>
            </a:pPr>
            <a:r>
              <a:rPr lang="en-GB" sz="1600" dirty="0" err="1" smtClean="0"/>
              <a:t>Hizo</a:t>
            </a:r>
            <a:r>
              <a:rPr lang="en-GB" sz="1600" dirty="0" smtClean="0"/>
              <a:t> </a:t>
            </a:r>
            <a:r>
              <a:rPr lang="en-GB" sz="1600" dirty="0" err="1" smtClean="0"/>
              <a:t>buen</a:t>
            </a:r>
            <a:r>
              <a:rPr lang="en-GB" sz="1600" dirty="0" smtClean="0"/>
              <a:t> </a:t>
            </a:r>
            <a:r>
              <a:rPr lang="en-GB" sz="1600" dirty="0" err="1" smtClean="0"/>
              <a:t>tiempo</a:t>
            </a:r>
            <a:r>
              <a:rPr lang="en-GB" sz="1600" dirty="0" smtClean="0"/>
              <a:t> </a:t>
            </a:r>
            <a:r>
              <a:rPr lang="en-GB" sz="1600" dirty="0" err="1" smtClean="0"/>
              <a:t>toda</a:t>
            </a:r>
            <a:r>
              <a:rPr lang="en-GB" sz="1600" dirty="0" smtClean="0"/>
              <a:t> la </a:t>
            </a:r>
            <a:r>
              <a:rPr lang="en-GB" sz="1600" dirty="0" err="1" smtClean="0"/>
              <a:t>semana</a:t>
            </a:r>
            <a:r>
              <a:rPr lang="en-GB" sz="1600" dirty="0" smtClean="0"/>
              <a:t>.  </a:t>
            </a:r>
          </a:p>
          <a:p>
            <a:pPr>
              <a:buNone/>
            </a:pPr>
            <a:endParaRPr lang="en-GB" sz="1600" dirty="0" smtClean="0"/>
          </a:p>
          <a:p>
            <a:pPr>
              <a:buNone/>
            </a:pPr>
            <a:r>
              <a:rPr lang="en-GB" sz="1600" dirty="0" err="1" smtClean="0"/>
              <a:t>Primero</a:t>
            </a:r>
            <a:r>
              <a:rPr lang="en-GB" sz="1600" dirty="0" smtClean="0"/>
              <a:t>, </a:t>
            </a:r>
            <a:r>
              <a:rPr lang="en-GB" sz="1600" dirty="0" err="1" smtClean="0"/>
              <a:t>durante</a:t>
            </a:r>
            <a:r>
              <a:rPr lang="en-GB" sz="1600" dirty="0" smtClean="0"/>
              <a:t> el </a:t>
            </a:r>
            <a:r>
              <a:rPr lang="en-GB" sz="1600" dirty="0" err="1" smtClean="0"/>
              <a:t>día</a:t>
            </a:r>
            <a:r>
              <a:rPr lang="en-GB" sz="1600" dirty="0" smtClean="0"/>
              <a:t> </a:t>
            </a:r>
            <a:r>
              <a:rPr lang="en-GB" sz="1600" dirty="0" err="1" smtClean="0"/>
              <a:t>fui</a:t>
            </a:r>
            <a:r>
              <a:rPr lang="en-GB" sz="1600" dirty="0" smtClean="0"/>
              <a:t> de </a:t>
            </a:r>
            <a:r>
              <a:rPr lang="en-GB" sz="1600" dirty="0" err="1" smtClean="0"/>
              <a:t>excursión</a:t>
            </a:r>
            <a:r>
              <a:rPr lang="en-GB" sz="1600" dirty="0" smtClean="0"/>
              <a:t>, </a:t>
            </a:r>
            <a:r>
              <a:rPr lang="en-GB" sz="1600" dirty="0" err="1" smtClean="0"/>
              <a:t>visité</a:t>
            </a:r>
            <a:r>
              <a:rPr lang="en-GB" sz="1600" dirty="0" smtClean="0"/>
              <a:t> </a:t>
            </a:r>
            <a:r>
              <a:rPr lang="en-GB" sz="1600" dirty="0" err="1" smtClean="0"/>
              <a:t>monumentos</a:t>
            </a:r>
            <a:r>
              <a:rPr lang="en-GB" sz="1600" dirty="0" smtClean="0"/>
              <a:t> y </a:t>
            </a:r>
            <a:r>
              <a:rPr lang="en-GB" sz="1600" dirty="0" err="1" smtClean="0"/>
              <a:t>iglesias</a:t>
            </a:r>
            <a:r>
              <a:rPr lang="en-GB" sz="1600" dirty="0" smtClean="0"/>
              <a:t>, </a:t>
            </a:r>
            <a:r>
              <a:rPr lang="en-GB" sz="1600" dirty="0" err="1" smtClean="0"/>
              <a:t>escalé</a:t>
            </a:r>
            <a:r>
              <a:rPr lang="en-GB" sz="1600" dirty="0" smtClean="0"/>
              <a:t> el </a:t>
            </a:r>
            <a:r>
              <a:rPr lang="en-GB" sz="1600" dirty="0" err="1" smtClean="0"/>
              <a:t>volcán</a:t>
            </a:r>
            <a:r>
              <a:rPr lang="en-GB" sz="1600" dirty="0" smtClean="0"/>
              <a:t> de </a:t>
            </a:r>
            <a:r>
              <a:rPr lang="en-GB" sz="1600" dirty="0" err="1" smtClean="0"/>
              <a:t>Teide</a:t>
            </a:r>
            <a:r>
              <a:rPr lang="en-GB" sz="1600" dirty="0" smtClean="0"/>
              <a:t> y </a:t>
            </a:r>
            <a:r>
              <a:rPr lang="en-GB" sz="1600" dirty="0" err="1" smtClean="0"/>
              <a:t>saqué</a:t>
            </a:r>
            <a:endParaRPr lang="en-GB" sz="1600" dirty="0" smtClean="0"/>
          </a:p>
          <a:p>
            <a:pPr>
              <a:buNone/>
            </a:pPr>
            <a:r>
              <a:rPr lang="en-GB" sz="1600" dirty="0" err="1" smtClean="0"/>
              <a:t>muchas</a:t>
            </a:r>
            <a:r>
              <a:rPr lang="en-GB" sz="1600" dirty="0" smtClean="0"/>
              <a:t> </a:t>
            </a:r>
            <a:r>
              <a:rPr lang="en-GB" sz="1600" dirty="0" err="1" smtClean="0"/>
              <a:t>fotos</a:t>
            </a:r>
            <a:r>
              <a:rPr lang="en-GB" sz="1600" dirty="0" smtClean="0"/>
              <a:t>. </a:t>
            </a:r>
            <a:r>
              <a:rPr lang="en-GB" sz="1600" dirty="0" err="1" smtClean="0"/>
              <a:t>Después</a:t>
            </a:r>
            <a:r>
              <a:rPr lang="en-GB" sz="1600" dirty="0" smtClean="0"/>
              <a:t>, el </a:t>
            </a:r>
            <a:r>
              <a:rPr lang="en-GB" sz="1600" dirty="0" err="1" smtClean="0"/>
              <a:t>resto</a:t>
            </a:r>
            <a:r>
              <a:rPr lang="en-GB" sz="1600" dirty="0" smtClean="0"/>
              <a:t> de </a:t>
            </a:r>
            <a:r>
              <a:rPr lang="en-GB" sz="1600" dirty="0" err="1" smtClean="0"/>
              <a:t>mis</a:t>
            </a:r>
            <a:r>
              <a:rPr lang="en-GB" sz="1600" dirty="0" smtClean="0"/>
              <a:t> </a:t>
            </a:r>
            <a:r>
              <a:rPr lang="en-GB" sz="1600" dirty="0" err="1" smtClean="0"/>
              <a:t>vacaciones</a:t>
            </a:r>
            <a:r>
              <a:rPr lang="en-GB" sz="1600" dirty="0" smtClean="0"/>
              <a:t>, </a:t>
            </a:r>
            <a:r>
              <a:rPr lang="en-GB" sz="1600" dirty="0" err="1" smtClean="0"/>
              <a:t>nadé</a:t>
            </a:r>
            <a:r>
              <a:rPr lang="en-GB" sz="1600" dirty="0" smtClean="0"/>
              <a:t> y </a:t>
            </a:r>
            <a:r>
              <a:rPr lang="en-GB" sz="1600" dirty="0" err="1" smtClean="0"/>
              <a:t>tomé</a:t>
            </a:r>
            <a:r>
              <a:rPr lang="en-GB" sz="1600" dirty="0" smtClean="0"/>
              <a:t> el sol en la playa.</a:t>
            </a:r>
          </a:p>
          <a:p>
            <a:pPr>
              <a:buNone/>
            </a:pPr>
            <a:endParaRPr lang="en-GB" sz="1600" dirty="0" smtClean="0"/>
          </a:p>
          <a:p>
            <a:pPr>
              <a:buNone/>
            </a:pPr>
            <a:r>
              <a:rPr lang="en-GB" sz="1600" dirty="0" smtClean="0"/>
              <a:t>Mi </a:t>
            </a:r>
            <a:r>
              <a:rPr lang="en-GB" sz="1600" dirty="0" err="1" smtClean="0"/>
              <a:t>habitación</a:t>
            </a:r>
            <a:r>
              <a:rPr lang="en-GB" sz="1600" dirty="0" smtClean="0"/>
              <a:t> </a:t>
            </a:r>
            <a:r>
              <a:rPr lang="en-GB" sz="1600" dirty="0" err="1" smtClean="0"/>
              <a:t>estaba</a:t>
            </a:r>
            <a:r>
              <a:rPr lang="en-GB" sz="1600" dirty="0" smtClean="0"/>
              <a:t> </a:t>
            </a:r>
            <a:r>
              <a:rPr lang="en-GB" sz="1600" dirty="0" err="1" smtClean="0"/>
              <a:t>muy</a:t>
            </a:r>
            <a:r>
              <a:rPr lang="en-GB" sz="1600" dirty="0" smtClean="0"/>
              <a:t> </a:t>
            </a:r>
            <a:r>
              <a:rPr lang="en-GB" sz="1600" dirty="0" err="1" smtClean="0"/>
              <a:t>limpia</a:t>
            </a:r>
            <a:r>
              <a:rPr lang="en-GB" sz="1600" dirty="0" smtClean="0"/>
              <a:t> con </a:t>
            </a:r>
            <a:r>
              <a:rPr lang="en-GB" sz="1600" dirty="0" err="1" smtClean="0"/>
              <a:t>baño</a:t>
            </a:r>
            <a:r>
              <a:rPr lang="en-GB" sz="1600" dirty="0" smtClean="0"/>
              <a:t> , </a:t>
            </a:r>
            <a:r>
              <a:rPr lang="en-GB" sz="1600" dirty="0" err="1" smtClean="0"/>
              <a:t>una</a:t>
            </a:r>
            <a:r>
              <a:rPr lang="en-GB" sz="1600" dirty="0" smtClean="0"/>
              <a:t> vista al mar y no </a:t>
            </a:r>
            <a:r>
              <a:rPr lang="en-GB" sz="1600" dirty="0" err="1" smtClean="0"/>
              <a:t>había</a:t>
            </a:r>
            <a:r>
              <a:rPr lang="en-GB" sz="1600" dirty="0" smtClean="0"/>
              <a:t> mucho </a:t>
            </a:r>
            <a:r>
              <a:rPr lang="en-GB" sz="1600" dirty="0" err="1" smtClean="0"/>
              <a:t>ruido</a:t>
            </a:r>
            <a:r>
              <a:rPr lang="en-GB" sz="1600" dirty="0" smtClean="0"/>
              <a:t> </a:t>
            </a:r>
            <a:r>
              <a:rPr lang="en-GB" sz="1600" dirty="0" err="1" smtClean="0"/>
              <a:t>tampoco</a:t>
            </a:r>
            <a:r>
              <a:rPr lang="en-GB" sz="1600" dirty="0" smtClean="0"/>
              <a:t> </a:t>
            </a:r>
            <a:r>
              <a:rPr lang="en-GB" sz="1600" dirty="0" err="1" smtClean="0"/>
              <a:t>aunque</a:t>
            </a:r>
            <a:r>
              <a:rPr lang="en-GB" sz="1600" dirty="0" smtClean="0"/>
              <a:t> </a:t>
            </a:r>
            <a:r>
              <a:rPr lang="en-GB" sz="1600" dirty="0" err="1" smtClean="0"/>
              <a:t>estaba</a:t>
            </a:r>
            <a:r>
              <a:rPr lang="en-GB" sz="1600" dirty="0" smtClean="0"/>
              <a:t> </a:t>
            </a:r>
          </a:p>
          <a:p>
            <a:pPr>
              <a:buNone/>
            </a:pPr>
            <a:r>
              <a:rPr lang="en-GB" sz="1600" dirty="0" smtClean="0"/>
              <a:t>en el </a:t>
            </a:r>
            <a:r>
              <a:rPr lang="en-GB" sz="1600" dirty="0" err="1" smtClean="0"/>
              <a:t>centro</a:t>
            </a:r>
            <a:r>
              <a:rPr lang="en-GB" sz="1600" dirty="0" smtClean="0"/>
              <a:t>.  El hotel </a:t>
            </a:r>
            <a:r>
              <a:rPr lang="en-GB" sz="1600" dirty="0" err="1" smtClean="0"/>
              <a:t>tenía</a:t>
            </a:r>
            <a:r>
              <a:rPr lang="en-GB" sz="1600" dirty="0" smtClean="0"/>
              <a:t> un </a:t>
            </a:r>
            <a:r>
              <a:rPr lang="en-GB" sz="1600" dirty="0" err="1" smtClean="0"/>
              <a:t>restaurante</a:t>
            </a:r>
            <a:r>
              <a:rPr lang="en-GB" sz="1600" dirty="0" smtClean="0"/>
              <a:t>, </a:t>
            </a:r>
            <a:r>
              <a:rPr lang="en-GB" sz="1600" dirty="0" err="1" smtClean="0"/>
              <a:t>una</a:t>
            </a:r>
            <a:r>
              <a:rPr lang="en-GB" sz="1600" dirty="0" smtClean="0"/>
              <a:t> </a:t>
            </a:r>
            <a:r>
              <a:rPr lang="en-GB" sz="1600" dirty="0" err="1" smtClean="0"/>
              <a:t>piscina</a:t>
            </a:r>
            <a:r>
              <a:rPr lang="en-GB" sz="1600" dirty="0" smtClean="0"/>
              <a:t> y </a:t>
            </a:r>
            <a:r>
              <a:rPr lang="en-GB" sz="1600" dirty="0" err="1" smtClean="0"/>
              <a:t>una</a:t>
            </a:r>
            <a:r>
              <a:rPr lang="en-GB" sz="1600" dirty="0" smtClean="0"/>
              <a:t> </a:t>
            </a:r>
            <a:r>
              <a:rPr lang="en-GB" sz="1600" dirty="0" err="1" smtClean="0"/>
              <a:t>discoteca</a:t>
            </a:r>
            <a:r>
              <a:rPr lang="en-GB" sz="1600" dirty="0" smtClean="0"/>
              <a:t>. Lo </a:t>
            </a:r>
            <a:r>
              <a:rPr lang="en-GB" sz="1600" dirty="0" err="1" smtClean="0"/>
              <a:t>mejor</a:t>
            </a:r>
            <a:r>
              <a:rPr lang="en-GB" sz="1600" dirty="0" smtClean="0"/>
              <a:t> era </a:t>
            </a:r>
            <a:r>
              <a:rPr lang="en-GB" sz="1600" dirty="0" err="1" smtClean="0"/>
              <a:t>que</a:t>
            </a:r>
            <a:r>
              <a:rPr lang="en-GB" sz="1600" dirty="0" smtClean="0"/>
              <a:t> </a:t>
            </a:r>
            <a:r>
              <a:rPr lang="en-GB" sz="1600" dirty="0" err="1" smtClean="0"/>
              <a:t>había</a:t>
            </a:r>
            <a:r>
              <a:rPr lang="en-GB" sz="1600" dirty="0" smtClean="0"/>
              <a:t> </a:t>
            </a:r>
            <a:r>
              <a:rPr lang="en-GB" sz="1600" dirty="0" err="1" smtClean="0"/>
              <a:t>una</a:t>
            </a:r>
            <a:r>
              <a:rPr lang="en-GB" sz="1600" dirty="0" smtClean="0"/>
              <a:t> sauna. </a:t>
            </a:r>
          </a:p>
          <a:p>
            <a:pPr>
              <a:buNone/>
            </a:pPr>
            <a:r>
              <a:rPr lang="en-GB" sz="1600" dirty="0" smtClean="0"/>
              <a:t>¡Lo </a:t>
            </a:r>
            <a:r>
              <a:rPr lang="en-GB" sz="1600" dirty="0" err="1" smtClean="0"/>
              <a:t>pasé</a:t>
            </a:r>
            <a:r>
              <a:rPr lang="en-GB" sz="1600" dirty="0" smtClean="0"/>
              <a:t> </a:t>
            </a:r>
            <a:r>
              <a:rPr lang="en-GB" sz="1600" dirty="0" err="1" smtClean="0"/>
              <a:t>fenomenal</a:t>
            </a:r>
            <a:r>
              <a:rPr lang="en-GB" sz="1600" dirty="0" smtClean="0"/>
              <a:t>!</a:t>
            </a:r>
            <a:endParaRPr lang="en-US" sz="1600" b="1" dirty="0"/>
          </a:p>
        </p:txBody>
      </p:sp>
      <p:pic>
        <p:nvPicPr>
          <p:cNvPr id="20482" name="Picture 2"/>
          <p:cNvPicPr>
            <a:picLocks noChangeAspect="1" noChangeArrowheads="1"/>
          </p:cNvPicPr>
          <p:nvPr/>
        </p:nvPicPr>
        <p:blipFill>
          <a:blip r:embed="rId2" cstate="print"/>
          <a:srcRect/>
          <a:stretch>
            <a:fillRect/>
          </a:stretch>
        </p:blipFill>
        <p:spPr bwMode="auto">
          <a:xfrm>
            <a:off x="5508104" y="5517232"/>
            <a:ext cx="2592467" cy="1196752"/>
          </a:xfrm>
          <a:prstGeom prst="rect">
            <a:avLst/>
          </a:prstGeom>
          <a:noFill/>
          <a:ln w="9525">
            <a:noFill/>
            <a:miter lim="800000"/>
            <a:headEnd/>
            <a:tailEnd/>
          </a:ln>
          <a:effectLst/>
        </p:spPr>
      </p:pic>
      <p:pic>
        <p:nvPicPr>
          <p:cNvPr id="20483" name="Picture 3"/>
          <p:cNvPicPr>
            <a:picLocks noChangeAspect="1" noChangeArrowheads="1"/>
          </p:cNvPicPr>
          <p:nvPr/>
        </p:nvPicPr>
        <p:blipFill>
          <a:blip r:embed="rId3" cstate="print"/>
          <a:srcRect/>
          <a:stretch>
            <a:fillRect/>
          </a:stretch>
        </p:blipFill>
        <p:spPr bwMode="auto">
          <a:xfrm>
            <a:off x="1691680" y="5517232"/>
            <a:ext cx="2448272" cy="1230372"/>
          </a:xfrm>
          <a:prstGeom prst="rect">
            <a:avLst/>
          </a:prstGeom>
          <a:noFill/>
          <a:ln w="9525">
            <a:noFill/>
            <a:miter lim="800000"/>
            <a:headEnd/>
            <a:tailEnd/>
          </a:ln>
          <a:effec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GB" sz="2700" b="1" u="sng" dirty="0" smtClean="0">
                <a:latin typeface="Calibri" pitchFamily="34" charset="0"/>
                <a:cs typeface="Calibri" pitchFamily="34" charset="0"/>
              </a:rPr>
              <a:t>TOPIC 5. OTROS PAÍSES.</a:t>
            </a:r>
            <a:r>
              <a:rPr lang="en-GB" b="1" u="sng" dirty="0" smtClean="0">
                <a:latin typeface="Calibri" pitchFamily="34" charset="0"/>
                <a:cs typeface="Calibri" pitchFamily="34" charset="0"/>
              </a:rPr>
              <a:t/>
            </a:r>
            <a:br>
              <a:rPr lang="en-GB" b="1" u="sng" dirty="0" smtClean="0">
                <a:latin typeface="Calibri" pitchFamily="34" charset="0"/>
                <a:cs typeface="Calibri" pitchFamily="34" charset="0"/>
              </a:rPr>
            </a:br>
            <a:endParaRPr lang="en-US" dirty="0"/>
          </a:p>
        </p:txBody>
      </p:sp>
      <p:sp>
        <p:nvSpPr>
          <p:cNvPr id="3" name="Content Placeholder 2"/>
          <p:cNvSpPr>
            <a:spLocks noGrp="1"/>
          </p:cNvSpPr>
          <p:nvPr>
            <p:ph idx="1"/>
          </p:nvPr>
        </p:nvSpPr>
        <p:spPr/>
        <p:txBody>
          <a:bodyPr>
            <a:noAutofit/>
          </a:bodyPr>
          <a:lstStyle/>
          <a:p>
            <a:pPr marL="457200" indent="-457200">
              <a:buAutoNum type="arabicPeriod"/>
            </a:pPr>
            <a:endParaRPr lang="en-GB" sz="2400" dirty="0" smtClean="0">
              <a:latin typeface="Calibri" pitchFamily="34" charset="0"/>
              <a:cs typeface="Calibri" pitchFamily="34" charset="0"/>
            </a:endParaRPr>
          </a:p>
          <a:p>
            <a:pPr algn="ctr">
              <a:buNone/>
            </a:pPr>
            <a:endParaRPr lang="en-GB" sz="2400" dirty="0" smtClean="0">
              <a:latin typeface="Comic Sans MS" pitchFamily="66" charset="0"/>
            </a:endParaRPr>
          </a:p>
          <a:p>
            <a:pPr>
              <a:buNone/>
            </a:pPr>
            <a:endParaRPr lang="en-GB" sz="2400" dirty="0" smtClean="0">
              <a:latin typeface="Comic Sans MS" pitchFamily="66" charset="0"/>
            </a:endParaRPr>
          </a:p>
          <a:p>
            <a:pPr>
              <a:buNone/>
            </a:pPr>
            <a:endParaRPr lang="en-GB" sz="2400" dirty="0" smtClean="0">
              <a:latin typeface="Comic Sans MS" pitchFamily="66" charset="0"/>
            </a:endParaRPr>
          </a:p>
          <a:p>
            <a:pPr>
              <a:buNone/>
            </a:pPr>
            <a:endParaRPr lang="en-GB" sz="2400" dirty="0" smtClean="0">
              <a:latin typeface="Comic Sans MS" pitchFamily="66" charset="0"/>
            </a:endParaRPr>
          </a:p>
          <a:p>
            <a:pPr algn="ctr">
              <a:buNone/>
            </a:pPr>
            <a:endParaRPr lang="en-GB" sz="2400" dirty="0" smtClean="0">
              <a:latin typeface="Comic Sans MS" pitchFamily="66" charset="0"/>
            </a:endParaRPr>
          </a:p>
          <a:p>
            <a:pPr>
              <a:buNone/>
            </a:pPr>
            <a:endParaRPr lang="en-GB" dirty="0"/>
          </a:p>
        </p:txBody>
      </p:sp>
      <p:pic>
        <p:nvPicPr>
          <p:cNvPr id="21506" name="Picture 2"/>
          <p:cNvPicPr>
            <a:picLocks noChangeAspect="1" noChangeArrowheads="1"/>
          </p:cNvPicPr>
          <p:nvPr/>
        </p:nvPicPr>
        <p:blipFill>
          <a:blip r:embed="rId2" cstate="print"/>
          <a:srcRect/>
          <a:stretch>
            <a:fillRect/>
          </a:stretch>
        </p:blipFill>
        <p:spPr bwMode="auto">
          <a:xfrm>
            <a:off x="323528" y="764704"/>
            <a:ext cx="3275409" cy="2420441"/>
          </a:xfrm>
          <a:prstGeom prst="rect">
            <a:avLst/>
          </a:prstGeom>
          <a:noFill/>
          <a:ln w="9525">
            <a:noFill/>
            <a:miter lim="800000"/>
            <a:headEnd/>
            <a:tailEnd/>
          </a:ln>
          <a:effectLst/>
        </p:spPr>
      </p:pic>
      <p:pic>
        <p:nvPicPr>
          <p:cNvPr id="21507" name="Picture 3"/>
          <p:cNvPicPr>
            <a:picLocks noChangeAspect="1" noChangeArrowheads="1"/>
          </p:cNvPicPr>
          <p:nvPr/>
        </p:nvPicPr>
        <p:blipFill>
          <a:blip r:embed="rId3" cstate="print"/>
          <a:srcRect/>
          <a:stretch>
            <a:fillRect/>
          </a:stretch>
        </p:blipFill>
        <p:spPr bwMode="auto">
          <a:xfrm>
            <a:off x="6300192" y="4869160"/>
            <a:ext cx="2587625" cy="1722437"/>
          </a:xfrm>
          <a:prstGeom prst="rect">
            <a:avLst/>
          </a:prstGeom>
          <a:noFill/>
          <a:ln w="9525">
            <a:noFill/>
            <a:miter lim="800000"/>
            <a:headEnd/>
            <a:tailEnd/>
          </a:ln>
          <a:effectLst/>
        </p:spPr>
      </p:pic>
      <p:pic>
        <p:nvPicPr>
          <p:cNvPr id="21508" name="Picture 4"/>
          <p:cNvPicPr>
            <a:picLocks noChangeAspect="1" noChangeArrowheads="1"/>
          </p:cNvPicPr>
          <p:nvPr/>
        </p:nvPicPr>
        <p:blipFill>
          <a:blip r:embed="rId4" cstate="print"/>
          <a:srcRect/>
          <a:stretch>
            <a:fillRect/>
          </a:stretch>
        </p:blipFill>
        <p:spPr bwMode="auto">
          <a:xfrm>
            <a:off x="5364088" y="1052736"/>
            <a:ext cx="3284537" cy="2122487"/>
          </a:xfrm>
          <a:prstGeom prst="rect">
            <a:avLst/>
          </a:prstGeom>
          <a:noFill/>
          <a:ln w="9525">
            <a:noFill/>
            <a:miter lim="800000"/>
            <a:headEnd/>
            <a:tailEnd/>
          </a:ln>
          <a:effectLst/>
        </p:spPr>
      </p:pic>
      <p:pic>
        <p:nvPicPr>
          <p:cNvPr id="21509" name="Picture 5"/>
          <p:cNvPicPr>
            <a:picLocks noChangeAspect="1" noChangeArrowheads="1"/>
          </p:cNvPicPr>
          <p:nvPr/>
        </p:nvPicPr>
        <p:blipFill>
          <a:blip r:embed="rId5" cstate="print"/>
          <a:srcRect/>
          <a:stretch>
            <a:fillRect/>
          </a:stretch>
        </p:blipFill>
        <p:spPr bwMode="auto">
          <a:xfrm>
            <a:off x="179512" y="4725144"/>
            <a:ext cx="4032448" cy="1909986"/>
          </a:xfrm>
          <a:prstGeom prst="rect">
            <a:avLst/>
          </a:prstGeom>
          <a:noFill/>
          <a:ln w="9525">
            <a:noFill/>
            <a:miter lim="800000"/>
            <a:headEnd/>
            <a:tailEnd/>
          </a:ln>
          <a:effectLst/>
        </p:spPr>
      </p:pic>
      <p:pic>
        <p:nvPicPr>
          <p:cNvPr id="21510" name="Picture 6" descr="D:\Documents and Settings\Ina.SN101063640308\My Documents\Downloads\MC900161670.WMF"/>
          <p:cNvPicPr>
            <a:picLocks noChangeAspect="1" noChangeArrowheads="1"/>
          </p:cNvPicPr>
          <p:nvPr/>
        </p:nvPicPr>
        <p:blipFill>
          <a:blip r:embed="rId6" cstate="print"/>
          <a:srcRect/>
          <a:stretch>
            <a:fillRect/>
          </a:stretch>
        </p:blipFill>
        <p:spPr bwMode="auto">
          <a:xfrm>
            <a:off x="1835696" y="2780928"/>
            <a:ext cx="4672013" cy="2933626"/>
          </a:xfrm>
          <a:prstGeom prst="rect">
            <a:avLst/>
          </a:prstGeom>
          <a:noFill/>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2000" b="1" u="sng" dirty="0" smtClean="0"/>
              <a:t>ACTIVIDAD 21. EL MUNDO HISPANO.</a:t>
            </a:r>
            <a:br>
              <a:rPr lang="en-GB" sz="2000" b="1" u="sng" dirty="0" smtClean="0"/>
            </a:br>
            <a:r>
              <a:rPr lang="en-GB" sz="2000" b="1" u="sng" dirty="0" smtClean="0"/>
              <a:t/>
            </a:r>
            <a:br>
              <a:rPr lang="en-GB" sz="2000" b="1" u="sng" dirty="0" smtClean="0"/>
            </a:br>
            <a:r>
              <a:rPr lang="en-GB" sz="2000" b="1" dirty="0" smtClean="0"/>
              <a:t>Check your geography skills can you work out which countries are Spanish speaking countries.</a:t>
            </a:r>
            <a:r>
              <a:rPr lang="en-GB" sz="2000" b="1" u="sng" dirty="0" smtClean="0"/>
              <a:t/>
            </a:r>
            <a:br>
              <a:rPr lang="en-GB" sz="2000" b="1" u="sng" dirty="0" smtClean="0"/>
            </a:br>
            <a:endParaRPr lang="en-US" sz="2000" dirty="0"/>
          </a:p>
        </p:txBody>
      </p:sp>
      <p:sp>
        <p:nvSpPr>
          <p:cNvPr id="4" name="Content Placeholder 3"/>
          <p:cNvSpPr>
            <a:spLocks noGrp="1"/>
          </p:cNvSpPr>
          <p:nvPr>
            <p:ph sz="half" idx="1"/>
          </p:nvPr>
        </p:nvSpPr>
        <p:spPr/>
        <p:txBody>
          <a:bodyPr>
            <a:normAutofit/>
          </a:bodyPr>
          <a:lstStyle/>
          <a:p>
            <a:r>
              <a:rPr lang="en-GB" sz="2400" b="1" dirty="0" err="1" smtClean="0"/>
              <a:t>América</a:t>
            </a:r>
            <a:r>
              <a:rPr lang="en-GB" sz="2400" b="1" dirty="0" smtClean="0"/>
              <a:t> (</a:t>
            </a:r>
            <a:r>
              <a:rPr lang="en-GB" sz="2400" b="1" dirty="0" err="1" smtClean="0"/>
              <a:t>Latinoamérica</a:t>
            </a:r>
            <a:r>
              <a:rPr lang="en-GB" sz="2400" b="1" dirty="0" smtClean="0"/>
              <a:t>):</a:t>
            </a:r>
          </a:p>
          <a:p>
            <a:r>
              <a:rPr lang="en-GB" sz="2400" i="1" dirty="0" err="1" smtClean="0"/>
              <a:t>Sudamérica</a:t>
            </a:r>
            <a:r>
              <a:rPr lang="en-GB" sz="2400" i="1" dirty="0" smtClean="0"/>
              <a:t> </a:t>
            </a:r>
            <a:r>
              <a:rPr lang="en-GB" sz="2400" dirty="0" smtClean="0"/>
              <a:t>– C………  V………., E……, P…, B……., A……., C….., P…….. y U…...</a:t>
            </a:r>
          </a:p>
          <a:p>
            <a:r>
              <a:rPr lang="en-GB" sz="2400" i="1" dirty="0" err="1" smtClean="0"/>
              <a:t>Norteamérica</a:t>
            </a:r>
            <a:r>
              <a:rPr lang="en-GB" sz="2400" i="1" dirty="0" smtClean="0"/>
              <a:t> </a:t>
            </a:r>
            <a:r>
              <a:rPr lang="en-GB" sz="2400" dirty="0" smtClean="0"/>
              <a:t>– M……</a:t>
            </a:r>
          </a:p>
          <a:p>
            <a:r>
              <a:rPr lang="en-GB" sz="2400" i="1" dirty="0" err="1" smtClean="0"/>
              <a:t>Centroamérica</a:t>
            </a:r>
            <a:r>
              <a:rPr lang="en-GB" sz="2400" i="1" dirty="0" smtClean="0"/>
              <a:t> </a:t>
            </a:r>
            <a:r>
              <a:rPr lang="en-GB" sz="2400" dirty="0" smtClean="0"/>
              <a:t>– G………, El Salvador, H………., P……, Costa Rica, C…, Puerto Rico y </a:t>
            </a:r>
            <a:r>
              <a:rPr lang="en-GB" sz="2400" dirty="0" err="1" smtClean="0"/>
              <a:t>República</a:t>
            </a:r>
            <a:r>
              <a:rPr lang="en-GB" sz="2400" dirty="0" smtClean="0"/>
              <a:t> </a:t>
            </a:r>
            <a:r>
              <a:rPr lang="en-GB" sz="2400" dirty="0" err="1" smtClean="0"/>
              <a:t>Dominicana</a:t>
            </a:r>
            <a:r>
              <a:rPr lang="en-GB" sz="2400" dirty="0" smtClean="0"/>
              <a:t>.</a:t>
            </a:r>
            <a:endParaRPr lang="en-US" sz="2400" dirty="0"/>
          </a:p>
        </p:txBody>
      </p:sp>
      <p:sp>
        <p:nvSpPr>
          <p:cNvPr id="5" name="Content Placeholder 4"/>
          <p:cNvSpPr>
            <a:spLocks noGrp="1"/>
          </p:cNvSpPr>
          <p:nvPr>
            <p:ph sz="half" idx="2"/>
          </p:nvPr>
        </p:nvSpPr>
        <p:spPr/>
        <p:txBody>
          <a:bodyPr>
            <a:normAutofit/>
          </a:bodyPr>
          <a:lstStyle/>
          <a:p>
            <a:r>
              <a:rPr lang="en-US" sz="2400" b="1" dirty="0" err="1" smtClean="0"/>
              <a:t>África</a:t>
            </a:r>
            <a:r>
              <a:rPr lang="en-US" sz="2400" dirty="0" smtClean="0"/>
              <a:t> – </a:t>
            </a:r>
            <a:r>
              <a:rPr lang="en-US" sz="2400" dirty="0" err="1" smtClean="0"/>
              <a:t>ciudades</a:t>
            </a:r>
            <a:r>
              <a:rPr lang="en-US" sz="2400" dirty="0" smtClean="0"/>
              <a:t> de Ceuta y Melilla y Guinea </a:t>
            </a:r>
            <a:r>
              <a:rPr lang="en-US" sz="2400" dirty="0" err="1" smtClean="0"/>
              <a:t>Ecuatorial</a:t>
            </a:r>
            <a:endParaRPr lang="en-US" sz="2400" dirty="0" smtClean="0"/>
          </a:p>
          <a:p>
            <a:endParaRPr lang="en-GB" sz="2400" dirty="0" smtClean="0"/>
          </a:p>
          <a:p>
            <a:r>
              <a:rPr lang="en-GB" sz="2400" b="1" dirty="0" err="1" smtClean="0"/>
              <a:t>Europa</a:t>
            </a:r>
            <a:r>
              <a:rPr lang="en-GB" sz="2400" dirty="0" smtClean="0"/>
              <a:t> – E……</a:t>
            </a:r>
            <a:endParaRPr lang="en-US" sz="2400" dirty="0"/>
          </a:p>
        </p:txBody>
      </p:sp>
      <p:pic>
        <p:nvPicPr>
          <p:cNvPr id="22530" name="Picture 2"/>
          <p:cNvPicPr>
            <a:picLocks noChangeAspect="1" noChangeArrowheads="1"/>
          </p:cNvPicPr>
          <p:nvPr/>
        </p:nvPicPr>
        <p:blipFill>
          <a:blip r:embed="rId2" cstate="print"/>
          <a:srcRect/>
          <a:stretch>
            <a:fillRect/>
          </a:stretch>
        </p:blipFill>
        <p:spPr bwMode="auto">
          <a:xfrm>
            <a:off x="4860032" y="3501008"/>
            <a:ext cx="3059385" cy="3068513"/>
          </a:xfrm>
          <a:prstGeom prst="rect">
            <a:avLst/>
          </a:prstGeom>
          <a:noFill/>
          <a:ln w="9525">
            <a:noFill/>
            <a:miter lim="800000"/>
            <a:headEnd/>
            <a:tailEnd/>
          </a:ln>
          <a:effec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7901014" cy="288032"/>
          </a:xfrm>
        </p:spPr>
        <p:txBody>
          <a:bodyPr>
            <a:normAutofit fontScale="90000"/>
          </a:bodyPr>
          <a:lstStyle/>
          <a:p>
            <a:r>
              <a:rPr lang="fr-FR" b="1" u="sng" dirty="0" smtClean="0">
                <a:latin typeface="Comic Sans MS" pitchFamily="66" charset="0"/>
              </a:rPr>
              <a:t/>
            </a:r>
            <a:br>
              <a:rPr lang="fr-FR" b="1" u="sng" dirty="0" smtClean="0">
                <a:latin typeface="Comic Sans MS" pitchFamily="66" charset="0"/>
              </a:rPr>
            </a:br>
            <a:r>
              <a:rPr lang="fr-FR" b="1" u="sng" dirty="0" smtClean="0">
                <a:latin typeface="Comic Sans MS" pitchFamily="66" charset="0"/>
              </a:rPr>
              <a:t/>
            </a:r>
            <a:br>
              <a:rPr lang="fr-FR" b="1" u="sng" dirty="0" smtClean="0">
                <a:latin typeface="Comic Sans MS" pitchFamily="66" charset="0"/>
              </a:rPr>
            </a:br>
            <a:r>
              <a:rPr lang="fr-FR" b="1" u="sng" dirty="0" smtClean="0">
                <a:latin typeface="Comic Sans MS" pitchFamily="66" charset="0"/>
              </a:rPr>
              <a:t/>
            </a:r>
            <a:br>
              <a:rPr lang="fr-FR" b="1" u="sng" dirty="0" smtClean="0">
                <a:latin typeface="Comic Sans MS" pitchFamily="66" charset="0"/>
              </a:rPr>
            </a:br>
            <a:r>
              <a:rPr lang="en-GB" b="1" u="sng" dirty="0" smtClean="0">
                <a:latin typeface="Calibri" pitchFamily="34" charset="0"/>
                <a:cs typeface="Calibri" pitchFamily="34" charset="0"/>
              </a:rPr>
              <a:t>UNIT 5: DE VACACIONES</a:t>
            </a:r>
            <a:r>
              <a:rPr lang="en-GB" b="1" u="sng" dirty="0" smtClean="0">
                <a:latin typeface="Comic Sans MS" pitchFamily="66" charset="0"/>
              </a:rPr>
              <a:t/>
            </a:r>
            <a:br>
              <a:rPr lang="en-GB" b="1" u="sng" dirty="0" smtClean="0">
                <a:latin typeface="Comic Sans MS" pitchFamily="66" charset="0"/>
              </a:rPr>
            </a:br>
            <a:r>
              <a:rPr lang="en-GB" dirty="0" smtClean="0"/>
              <a:t/>
            </a:r>
            <a:br>
              <a:rPr lang="en-GB" dirty="0" smtClean="0"/>
            </a:br>
            <a:r>
              <a:rPr lang="en-GB" dirty="0"/>
              <a:t/>
            </a:r>
            <a:br>
              <a:rPr lang="en-GB" dirty="0"/>
            </a:br>
            <a:endParaRPr lang="en-GB" dirty="0"/>
          </a:p>
        </p:txBody>
      </p:sp>
      <p:sp>
        <p:nvSpPr>
          <p:cNvPr id="3" name="Content Placeholder 2"/>
          <p:cNvSpPr>
            <a:spLocks noGrp="1"/>
          </p:cNvSpPr>
          <p:nvPr>
            <p:ph idx="1"/>
          </p:nvPr>
        </p:nvSpPr>
        <p:spPr>
          <a:xfrm>
            <a:off x="0" y="4214818"/>
            <a:ext cx="8929718" cy="2643182"/>
          </a:xfrm>
        </p:spPr>
        <p:txBody>
          <a:bodyPr>
            <a:normAutofit fontScale="85000" lnSpcReduction="20000"/>
          </a:bodyPr>
          <a:lstStyle/>
          <a:p>
            <a:pPr algn="ctr">
              <a:buNone/>
            </a:pPr>
            <a:endParaRPr lang="en-GB" sz="2400" b="1" dirty="0" smtClean="0">
              <a:latin typeface="Comic Sans MS" pitchFamily="66" charset="0"/>
            </a:endParaRPr>
          </a:p>
          <a:p>
            <a:pPr algn="ctr">
              <a:buNone/>
            </a:pPr>
            <a:r>
              <a:rPr lang="en-GB" sz="2400" b="1" dirty="0" smtClean="0">
                <a:latin typeface="Calibri" pitchFamily="34" charset="0"/>
                <a:cs typeface="Calibri" pitchFamily="34" charset="0"/>
              </a:rPr>
              <a:t>Topics:</a:t>
            </a:r>
          </a:p>
          <a:p>
            <a:pPr algn="ctr">
              <a:buNone/>
            </a:pPr>
            <a:endParaRPr lang="en-GB" sz="2400" dirty="0" smtClean="0">
              <a:latin typeface="Calibri" pitchFamily="34" charset="0"/>
              <a:cs typeface="Calibri" pitchFamily="34" charset="0"/>
            </a:endParaRPr>
          </a:p>
          <a:p>
            <a:pPr marL="0" indent="0" algn="ctr">
              <a:buNone/>
            </a:pPr>
            <a:r>
              <a:rPr lang="en-GB" sz="2400" b="1" dirty="0" smtClean="0">
                <a:latin typeface="Calibri" pitchFamily="34" charset="0"/>
                <a:cs typeface="Calibri" pitchFamily="34" charset="0"/>
              </a:rPr>
              <a:t>1. De </a:t>
            </a:r>
            <a:r>
              <a:rPr lang="en-GB" sz="2400" b="1" dirty="0" err="1" smtClean="0">
                <a:latin typeface="Calibri" pitchFamily="34" charset="0"/>
                <a:cs typeface="Calibri" pitchFamily="34" charset="0"/>
              </a:rPr>
              <a:t>viaje</a:t>
            </a:r>
            <a:endParaRPr lang="en-GB" sz="2400" b="1" dirty="0" smtClean="0">
              <a:latin typeface="Calibri" pitchFamily="34" charset="0"/>
              <a:cs typeface="Calibri" pitchFamily="34" charset="0"/>
            </a:endParaRPr>
          </a:p>
          <a:p>
            <a:pPr marL="457200" indent="-457200" algn="ctr">
              <a:buNone/>
            </a:pPr>
            <a:r>
              <a:rPr lang="en-GB" sz="2400" b="1" dirty="0" smtClean="0">
                <a:latin typeface="Calibri" pitchFamily="34" charset="0"/>
                <a:cs typeface="Calibri" pitchFamily="34" charset="0"/>
              </a:rPr>
              <a:t>2. </a:t>
            </a:r>
            <a:r>
              <a:rPr lang="en-GB" sz="2400" b="1" dirty="0" err="1" smtClean="0">
                <a:latin typeface="Calibri" pitchFamily="34" charset="0"/>
                <a:cs typeface="Calibri" pitchFamily="34" charset="0"/>
              </a:rPr>
              <a:t>Buenas</a:t>
            </a:r>
            <a:r>
              <a:rPr lang="en-GB" sz="2400" b="1" dirty="0" smtClean="0">
                <a:latin typeface="Calibri" pitchFamily="34" charset="0"/>
                <a:cs typeface="Calibri" pitchFamily="34" charset="0"/>
              </a:rPr>
              <a:t> </a:t>
            </a:r>
            <a:r>
              <a:rPr lang="en-GB" sz="2400" b="1" dirty="0" err="1" smtClean="0">
                <a:latin typeface="Calibri" pitchFamily="34" charset="0"/>
                <a:cs typeface="Calibri" pitchFamily="34" charset="0"/>
              </a:rPr>
              <a:t>vacaciones</a:t>
            </a:r>
            <a:endParaRPr lang="en-GB" sz="2400" b="1" dirty="0" smtClean="0">
              <a:latin typeface="Calibri" pitchFamily="34" charset="0"/>
              <a:cs typeface="Calibri" pitchFamily="34" charset="0"/>
            </a:endParaRPr>
          </a:p>
          <a:p>
            <a:pPr marL="457200" indent="-457200" algn="ctr">
              <a:buNone/>
            </a:pPr>
            <a:r>
              <a:rPr lang="en-GB" sz="2400" b="1" dirty="0" smtClean="0">
                <a:latin typeface="Calibri" pitchFamily="34" charset="0"/>
                <a:cs typeface="Calibri" pitchFamily="34" charset="0"/>
              </a:rPr>
              <a:t>3. ¿</a:t>
            </a:r>
            <a:r>
              <a:rPr lang="en-GB" sz="2400" b="1" dirty="0" err="1" smtClean="0">
                <a:latin typeface="Calibri" pitchFamily="34" charset="0"/>
                <a:cs typeface="Calibri" pitchFamily="34" charset="0"/>
              </a:rPr>
              <a:t>Por</a:t>
            </a:r>
            <a:r>
              <a:rPr lang="en-GB" sz="2400" b="1" dirty="0" smtClean="0">
                <a:latin typeface="Calibri" pitchFamily="34" charset="0"/>
                <a:cs typeface="Calibri" pitchFamily="34" charset="0"/>
              </a:rPr>
              <a:t> </a:t>
            </a:r>
            <a:r>
              <a:rPr lang="en-GB" sz="2400" b="1" dirty="0" err="1" smtClean="0">
                <a:latin typeface="Calibri" pitchFamily="34" charset="0"/>
                <a:cs typeface="Calibri" pitchFamily="34" charset="0"/>
              </a:rPr>
              <a:t>qué</a:t>
            </a:r>
            <a:r>
              <a:rPr lang="en-GB" sz="2400" b="1" dirty="0" smtClean="0">
                <a:latin typeface="Calibri" pitchFamily="34" charset="0"/>
                <a:cs typeface="Calibri" pitchFamily="34" charset="0"/>
              </a:rPr>
              <a:t> </a:t>
            </a:r>
            <a:r>
              <a:rPr lang="es-ES" sz="2400" b="1" dirty="0" smtClean="0"/>
              <a:t>aprender un idioma extranjero?</a:t>
            </a:r>
            <a:endParaRPr lang="en-GB" sz="2400" b="1" dirty="0" smtClean="0">
              <a:latin typeface="Calibri" pitchFamily="34" charset="0"/>
              <a:cs typeface="Calibri" pitchFamily="34" charset="0"/>
            </a:endParaRPr>
          </a:p>
          <a:p>
            <a:pPr marL="457200" indent="-457200" algn="ctr">
              <a:buNone/>
            </a:pPr>
            <a:r>
              <a:rPr lang="en-GB" sz="2400" b="1" dirty="0" smtClean="0">
                <a:latin typeface="Calibri" pitchFamily="34" charset="0"/>
                <a:cs typeface="Calibri" pitchFamily="34" charset="0"/>
              </a:rPr>
              <a:t>4.  </a:t>
            </a:r>
            <a:r>
              <a:rPr lang="en-GB" sz="2400" b="1" dirty="0" err="1" smtClean="0">
                <a:latin typeface="Calibri" pitchFamily="34" charset="0"/>
                <a:cs typeface="Calibri" pitchFamily="34" charset="0"/>
              </a:rPr>
              <a:t>Vacaciones</a:t>
            </a:r>
            <a:r>
              <a:rPr lang="en-GB" sz="2400" b="1" dirty="0" smtClean="0">
                <a:latin typeface="Calibri" pitchFamily="34" charset="0"/>
                <a:cs typeface="Calibri" pitchFamily="34" charset="0"/>
              </a:rPr>
              <a:t> </a:t>
            </a:r>
            <a:r>
              <a:rPr lang="en-GB" sz="2400" b="1" dirty="0" err="1" smtClean="0">
                <a:latin typeface="Calibri" pitchFamily="34" charset="0"/>
                <a:cs typeface="Calibri" pitchFamily="34" charset="0"/>
              </a:rPr>
              <a:t>pasadas</a:t>
            </a:r>
            <a:endParaRPr lang="en-GB" sz="2400" b="1" dirty="0" smtClean="0">
              <a:latin typeface="Calibri" pitchFamily="34" charset="0"/>
              <a:cs typeface="Calibri" pitchFamily="34" charset="0"/>
            </a:endParaRPr>
          </a:p>
          <a:p>
            <a:pPr marL="457200" indent="-457200" algn="ctr">
              <a:buNone/>
            </a:pPr>
            <a:r>
              <a:rPr lang="en-GB" sz="2400" b="1" dirty="0" smtClean="0">
                <a:latin typeface="Calibri" pitchFamily="34" charset="0"/>
                <a:cs typeface="Calibri" pitchFamily="34" charset="0"/>
              </a:rPr>
              <a:t>5. </a:t>
            </a:r>
            <a:r>
              <a:rPr lang="en-GB" sz="2400" b="1" dirty="0" err="1" smtClean="0">
                <a:latin typeface="Calibri" pitchFamily="34" charset="0"/>
                <a:cs typeface="Calibri" pitchFamily="34" charset="0"/>
              </a:rPr>
              <a:t>Otros</a:t>
            </a:r>
            <a:r>
              <a:rPr lang="en-GB" sz="2400" b="1" dirty="0" smtClean="0">
                <a:latin typeface="Calibri" pitchFamily="34" charset="0"/>
                <a:cs typeface="Calibri" pitchFamily="34" charset="0"/>
              </a:rPr>
              <a:t> </a:t>
            </a:r>
            <a:r>
              <a:rPr lang="en-GB" sz="2400" b="1" dirty="0" err="1" smtClean="0">
                <a:latin typeface="Calibri" pitchFamily="34" charset="0"/>
                <a:cs typeface="Calibri" pitchFamily="34" charset="0"/>
              </a:rPr>
              <a:t>países</a:t>
            </a:r>
            <a:endParaRPr lang="en-GB" sz="2400" b="1" dirty="0" smtClean="0">
              <a:latin typeface="Calibri" pitchFamily="34" charset="0"/>
              <a:cs typeface="Calibri" pitchFamily="34" charset="0"/>
            </a:endParaRPr>
          </a:p>
          <a:p>
            <a:pPr>
              <a:buNone/>
            </a:pPr>
            <a:endParaRPr lang="en-GB" dirty="0">
              <a:latin typeface="Comic Sans MS" pitchFamily="66" charset="0"/>
            </a:endParaRPr>
          </a:p>
        </p:txBody>
      </p:sp>
      <p:pic>
        <p:nvPicPr>
          <p:cNvPr id="1026" name="Picture 2"/>
          <p:cNvPicPr>
            <a:picLocks noChangeAspect="1" noChangeArrowheads="1"/>
          </p:cNvPicPr>
          <p:nvPr/>
        </p:nvPicPr>
        <p:blipFill>
          <a:blip r:embed="rId2" cstate="print"/>
          <a:srcRect/>
          <a:stretch>
            <a:fillRect/>
          </a:stretch>
        </p:blipFill>
        <p:spPr bwMode="auto">
          <a:xfrm>
            <a:off x="539552" y="3140968"/>
            <a:ext cx="2457450" cy="2433464"/>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5076056" y="1196752"/>
            <a:ext cx="3657600" cy="1800200"/>
          </a:xfrm>
          <a:prstGeom prst="rect">
            <a:avLst/>
          </a:prstGeom>
          <a:noFill/>
          <a:ln w="9525">
            <a:noFill/>
            <a:miter lim="800000"/>
            <a:headEnd/>
            <a:tailEnd/>
          </a:ln>
          <a:effectLst/>
        </p:spPr>
      </p:pic>
      <p:pic>
        <p:nvPicPr>
          <p:cNvPr id="1028" name="Picture 4" descr="D:\Documents and Settings\Ina.SN101063640308\My Documents\Downloads\MC900286893.WMF"/>
          <p:cNvPicPr>
            <a:picLocks noChangeAspect="1" noChangeArrowheads="1"/>
          </p:cNvPicPr>
          <p:nvPr/>
        </p:nvPicPr>
        <p:blipFill>
          <a:blip r:embed="rId4" cstate="print"/>
          <a:srcRect/>
          <a:stretch>
            <a:fillRect/>
          </a:stretch>
        </p:blipFill>
        <p:spPr bwMode="auto">
          <a:xfrm>
            <a:off x="6876256" y="3645024"/>
            <a:ext cx="2057400" cy="2312987"/>
          </a:xfrm>
          <a:prstGeom prst="rect">
            <a:avLst/>
          </a:prstGeom>
          <a:noFill/>
        </p:spPr>
      </p:pic>
      <p:pic>
        <p:nvPicPr>
          <p:cNvPr id="1029" name="Picture 5"/>
          <p:cNvPicPr>
            <a:picLocks noChangeAspect="1" noChangeArrowheads="1"/>
          </p:cNvPicPr>
          <p:nvPr/>
        </p:nvPicPr>
        <p:blipFill>
          <a:blip r:embed="rId5" cstate="print"/>
          <a:srcRect/>
          <a:stretch>
            <a:fillRect/>
          </a:stretch>
        </p:blipFill>
        <p:spPr bwMode="auto">
          <a:xfrm>
            <a:off x="144463" y="1052736"/>
            <a:ext cx="3275409" cy="1728192"/>
          </a:xfrm>
          <a:prstGeom prst="rect">
            <a:avLst/>
          </a:prstGeom>
          <a:noFill/>
          <a:ln w="9525">
            <a:noFill/>
            <a:miter lim="800000"/>
            <a:headEnd/>
            <a:tailEnd/>
          </a:ln>
          <a:effectLst/>
        </p:spPr>
      </p:pic>
      <p:pic>
        <p:nvPicPr>
          <p:cNvPr id="1031" name="Picture 7"/>
          <p:cNvPicPr>
            <a:picLocks noChangeAspect="1" noChangeArrowheads="1"/>
          </p:cNvPicPr>
          <p:nvPr/>
        </p:nvPicPr>
        <p:blipFill>
          <a:blip r:embed="rId6" cstate="print"/>
          <a:srcRect/>
          <a:stretch>
            <a:fillRect/>
          </a:stretch>
        </p:blipFill>
        <p:spPr bwMode="auto">
          <a:xfrm>
            <a:off x="3347864" y="3068960"/>
            <a:ext cx="2888992" cy="1368152"/>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2000" b="1" u="sng" dirty="0" smtClean="0"/>
              <a:t>ACTIVIDAD 21 CONT. EL MUNDO HISPANO.</a:t>
            </a:r>
            <a:br>
              <a:rPr lang="en-GB" sz="2000" b="1" u="sng" dirty="0" smtClean="0"/>
            </a:br>
            <a:r>
              <a:rPr lang="en-GB" sz="2000" b="1" u="sng" dirty="0" smtClean="0"/>
              <a:t/>
            </a:r>
            <a:br>
              <a:rPr lang="en-GB" sz="2000" b="1" u="sng" dirty="0" smtClean="0"/>
            </a:br>
            <a:r>
              <a:rPr lang="en-GB" sz="2000" b="1" dirty="0" smtClean="0"/>
              <a:t>Check your geography skills can you work out which countries are Spanish speaking countries.</a:t>
            </a:r>
            <a:br>
              <a:rPr lang="en-GB" sz="2000" b="1" dirty="0" smtClean="0"/>
            </a:br>
            <a:r>
              <a:rPr lang="en-GB" sz="2000" b="1" dirty="0" smtClean="0"/>
              <a:t>ANSWERS:</a:t>
            </a:r>
            <a:r>
              <a:rPr lang="en-GB" sz="2000" b="1" u="sng" dirty="0" smtClean="0"/>
              <a:t/>
            </a:r>
            <a:br>
              <a:rPr lang="en-GB" sz="2000" b="1" u="sng" dirty="0" smtClean="0"/>
            </a:br>
            <a:endParaRPr lang="en-US" sz="2000" dirty="0"/>
          </a:p>
        </p:txBody>
      </p:sp>
      <p:sp>
        <p:nvSpPr>
          <p:cNvPr id="4" name="Content Placeholder 3"/>
          <p:cNvSpPr>
            <a:spLocks noGrp="1"/>
          </p:cNvSpPr>
          <p:nvPr>
            <p:ph sz="half" idx="1"/>
          </p:nvPr>
        </p:nvSpPr>
        <p:spPr/>
        <p:txBody>
          <a:bodyPr>
            <a:normAutofit/>
          </a:bodyPr>
          <a:lstStyle/>
          <a:p>
            <a:r>
              <a:rPr lang="en-GB" sz="2000" b="1" dirty="0" err="1" smtClean="0"/>
              <a:t>América</a:t>
            </a:r>
            <a:r>
              <a:rPr lang="en-GB" sz="2000" b="1" dirty="0" smtClean="0"/>
              <a:t> (</a:t>
            </a:r>
            <a:r>
              <a:rPr lang="en-GB" sz="2000" b="1" dirty="0" err="1" smtClean="0"/>
              <a:t>Latinoamérica</a:t>
            </a:r>
            <a:r>
              <a:rPr lang="en-GB" sz="2000" b="1" dirty="0" smtClean="0"/>
              <a:t>):</a:t>
            </a:r>
          </a:p>
          <a:p>
            <a:r>
              <a:rPr lang="en-GB" sz="2000" i="1" dirty="0" err="1" smtClean="0"/>
              <a:t>Sudamérica</a:t>
            </a:r>
            <a:r>
              <a:rPr lang="en-GB" sz="2000" i="1" dirty="0" smtClean="0"/>
              <a:t> </a:t>
            </a:r>
            <a:r>
              <a:rPr lang="en-GB" sz="2000" dirty="0" smtClean="0"/>
              <a:t>– Colombia, Venezuela, Ecuador, </a:t>
            </a:r>
            <a:r>
              <a:rPr lang="en-GB" sz="2000" dirty="0" err="1" smtClean="0"/>
              <a:t>Perú</a:t>
            </a:r>
            <a:r>
              <a:rPr lang="en-GB" sz="2000" dirty="0" smtClean="0"/>
              <a:t>, Bolivia, Argentina, Chile, Paraguay y Uruguay.</a:t>
            </a:r>
          </a:p>
          <a:p>
            <a:r>
              <a:rPr lang="en-GB" sz="2000" i="1" dirty="0" err="1" smtClean="0"/>
              <a:t>Norteamérica</a:t>
            </a:r>
            <a:r>
              <a:rPr lang="en-GB" sz="2000" i="1" dirty="0" smtClean="0"/>
              <a:t> </a:t>
            </a:r>
            <a:r>
              <a:rPr lang="en-GB" sz="2000" dirty="0" smtClean="0"/>
              <a:t>– México.</a:t>
            </a:r>
          </a:p>
          <a:p>
            <a:r>
              <a:rPr lang="en-GB" sz="2000" i="1" dirty="0" err="1" smtClean="0"/>
              <a:t>Centroamérica</a:t>
            </a:r>
            <a:r>
              <a:rPr lang="en-GB" sz="2000" i="1" dirty="0" smtClean="0"/>
              <a:t> </a:t>
            </a:r>
            <a:r>
              <a:rPr lang="en-GB" sz="2000" dirty="0" smtClean="0"/>
              <a:t>– Guatemala, El Salvador, Honduras, Panamá, Costa Rica, Cuba, Puerto Rico y </a:t>
            </a:r>
            <a:r>
              <a:rPr lang="en-GB" sz="2000" dirty="0" err="1" smtClean="0"/>
              <a:t>República</a:t>
            </a:r>
            <a:r>
              <a:rPr lang="en-GB" sz="2000" dirty="0" smtClean="0"/>
              <a:t> </a:t>
            </a:r>
            <a:r>
              <a:rPr lang="en-GB" sz="2000" dirty="0" err="1" smtClean="0"/>
              <a:t>Dominicana</a:t>
            </a:r>
            <a:r>
              <a:rPr lang="en-GB" sz="2000" dirty="0" smtClean="0"/>
              <a:t>.</a:t>
            </a:r>
            <a:endParaRPr lang="en-US" sz="2000" dirty="0"/>
          </a:p>
        </p:txBody>
      </p:sp>
      <p:sp>
        <p:nvSpPr>
          <p:cNvPr id="5" name="Content Placeholder 4"/>
          <p:cNvSpPr>
            <a:spLocks noGrp="1"/>
          </p:cNvSpPr>
          <p:nvPr>
            <p:ph sz="half" idx="2"/>
          </p:nvPr>
        </p:nvSpPr>
        <p:spPr/>
        <p:txBody>
          <a:bodyPr>
            <a:normAutofit/>
          </a:bodyPr>
          <a:lstStyle/>
          <a:p>
            <a:r>
              <a:rPr lang="en-US" sz="2000" b="1" dirty="0" err="1" smtClean="0"/>
              <a:t>África</a:t>
            </a:r>
            <a:r>
              <a:rPr lang="en-US" sz="2000" dirty="0" smtClean="0"/>
              <a:t> – </a:t>
            </a:r>
            <a:r>
              <a:rPr lang="en-US" sz="2000" dirty="0" err="1" smtClean="0"/>
              <a:t>ciudades</a:t>
            </a:r>
            <a:r>
              <a:rPr lang="en-US" sz="2000" dirty="0" smtClean="0"/>
              <a:t> de Ceuta y Melilla y Guinea </a:t>
            </a:r>
            <a:r>
              <a:rPr lang="en-US" sz="2000" dirty="0" err="1" smtClean="0"/>
              <a:t>Ecuatorial</a:t>
            </a:r>
            <a:endParaRPr lang="en-US" sz="2000" dirty="0" smtClean="0"/>
          </a:p>
          <a:p>
            <a:endParaRPr lang="en-GB" sz="2000" dirty="0" smtClean="0"/>
          </a:p>
          <a:p>
            <a:r>
              <a:rPr lang="en-GB" sz="2000" b="1" dirty="0" err="1" smtClean="0"/>
              <a:t>Europa</a:t>
            </a:r>
            <a:r>
              <a:rPr lang="en-GB" sz="2000" dirty="0" smtClean="0"/>
              <a:t> - </a:t>
            </a:r>
            <a:r>
              <a:rPr lang="en-GB" sz="2000" dirty="0" err="1" smtClean="0"/>
              <a:t>España</a:t>
            </a:r>
            <a:endParaRPr lang="en-US" sz="2000" dirty="0"/>
          </a:p>
        </p:txBody>
      </p:sp>
      <p:pic>
        <p:nvPicPr>
          <p:cNvPr id="23554" name="Picture 2"/>
          <p:cNvPicPr>
            <a:picLocks noChangeAspect="1" noChangeArrowheads="1"/>
          </p:cNvPicPr>
          <p:nvPr/>
        </p:nvPicPr>
        <p:blipFill>
          <a:blip r:embed="rId2" cstate="print"/>
          <a:srcRect/>
          <a:stretch>
            <a:fillRect/>
          </a:stretch>
        </p:blipFill>
        <p:spPr bwMode="auto">
          <a:xfrm>
            <a:off x="4355976" y="3212976"/>
            <a:ext cx="4032448" cy="3240360"/>
          </a:xfrm>
          <a:prstGeom prst="rect">
            <a:avLst/>
          </a:prstGeom>
          <a:noFill/>
          <a:ln w="9525">
            <a:noFill/>
            <a:miter lim="800000"/>
            <a:headEnd/>
            <a:tailEnd/>
          </a:ln>
          <a:effec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71400"/>
            <a:ext cx="8229600" cy="1417638"/>
          </a:xfrm>
        </p:spPr>
        <p:txBody>
          <a:bodyPr>
            <a:normAutofit/>
          </a:bodyPr>
          <a:lstStyle/>
          <a:p>
            <a:pPr algn="r"/>
            <a:r>
              <a:rPr lang="en-GB" sz="1800" b="1" u="sng" dirty="0" smtClean="0"/>
              <a:t>ACTIVIDAD 22. PERÚ.</a:t>
            </a:r>
            <a:br>
              <a:rPr lang="en-GB" sz="1800" b="1" u="sng" dirty="0" smtClean="0"/>
            </a:br>
            <a:r>
              <a:rPr lang="en-GB" sz="1800" b="1" u="sng" dirty="0" smtClean="0"/>
              <a:t/>
            </a:r>
            <a:br>
              <a:rPr lang="en-GB" sz="1800" b="1" u="sng" dirty="0" smtClean="0"/>
            </a:br>
            <a:r>
              <a:rPr lang="en-GB" sz="1800" b="1" dirty="0" smtClean="0"/>
              <a:t>Read and create an identity card for this country in English.</a:t>
            </a:r>
            <a:endParaRPr lang="en-US" sz="1800" dirty="0"/>
          </a:p>
        </p:txBody>
      </p:sp>
      <p:sp>
        <p:nvSpPr>
          <p:cNvPr id="3" name="Content Placeholder 2"/>
          <p:cNvSpPr>
            <a:spLocks noGrp="1"/>
          </p:cNvSpPr>
          <p:nvPr>
            <p:ph idx="1"/>
          </p:nvPr>
        </p:nvSpPr>
        <p:spPr/>
        <p:txBody>
          <a:bodyPr>
            <a:normAutofit/>
          </a:bodyPr>
          <a:lstStyle/>
          <a:p>
            <a:r>
              <a:rPr lang="en-GB" sz="1800" dirty="0" err="1" smtClean="0"/>
              <a:t>Perú</a:t>
            </a:r>
            <a:r>
              <a:rPr lang="en-GB" sz="1800" dirty="0" smtClean="0"/>
              <a:t> </a:t>
            </a:r>
            <a:r>
              <a:rPr lang="en-GB" sz="1800" dirty="0" err="1" smtClean="0"/>
              <a:t>limita</a:t>
            </a:r>
            <a:r>
              <a:rPr lang="en-GB" sz="1800" dirty="0" smtClean="0"/>
              <a:t> con Ecuador y Colombia, con </a:t>
            </a:r>
            <a:r>
              <a:rPr lang="en-GB" sz="1800" dirty="0" err="1" smtClean="0"/>
              <a:t>Brasil</a:t>
            </a:r>
            <a:r>
              <a:rPr lang="en-GB" sz="1800" dirty="0" smtClean="0"/>
              <a:t> y Bolivia, con Chile y el </a:t>
            </a:r>
            <a:r>
              <a:rPr lang="en-GB" sz="1800" dirty="0" err="1" smtClean="0"/>
              <a:t>Océano</a:t>
            </a:r>
            <a:r>
              <a:rPr lang="en-GB" sz="1800" dirty="0" smtClean="0"/>
              <a:t> </a:t>
            </a:r>
            <a:r>
              <a:rPr lang="en-GB" sz="1800" dirty="0" err="1" smtClean="0"/>
              <a:t>Pacífico</a:t>
            </a:r>
            <a:r>
              <a:rPr lang="en-GB" sz="1800" dirty="0" smtClean="0"/>
              <a:t>. </a:t>
            </a:r>
          </a:p>
          <a:p>
            <a:r>
              <a:rPr lang="en-GB" sz="1800" dirty="0" err="1" smtClean="0"/>
              <a:t>Zonas</a:t>
            </a:r>
            <a:r>
              <a:rPr lang="en-GB" sz="1800" dirty="0" smtClean="0"/>
              <a:t>: la Costa, la Sierra y la Amazonia.</a:t>
            </a:r>
          </a:p>
          <a:p>
            <a:r>
              <a:rPr lang="en-GB" sz="1800" dirty="0" err="1" smtClean="0"/>
              <a:t>Montañas</a:t>
            </a:r>
            <a:r>
              <a:rPr lang="en-GB" sz="1800" dirty="0" smtClean="0"/>
              <a:t>: Cordillera de los Andes.</a:t>
            </a:r>
          </a:p>
          <a:p>
            <a:r>
              <a:rPr lang="en-GB" sz="1800" dirty="0" smtClean="0"/>
              <a:t>Ríos: </a:t>
            </a:r>
            <a:r>
              <a:rPr lang="en-GB" sz="1800" dirty="0" err="1" smtClean="0"/>
              <a:t>las</a:t>
            </a:r>
            <a:r>
              <a:rPr lang="en-GB" sz="1800" dirty="0" smtClean="0"/>
              <a:t> Amazonas y el </a:t>
            </a:r>
            <a:r>
              <a:rPr lang="en-GB" sz="1800" dirty="0" err="1" smtClean="0"/>
              <a:t>lago</a:t>
            </a:r>
            <a:r>
              <a:rPr lang="en-GB" sz="1800" dirty="0" smtClean="0"/>
              <a:t> Titicaca (</a:t>
            </a:r>
            <a:r>
              <a:rPr lang="en-GB" sz="1800" dirty="0" err="1" smtClean="0"/>
              <a:t>más</a:t>
            </a:r>
            <a:r>
              <a:rPr lang="en-GB" sz="1800" dirty="0" smtClean="0"/>
              <a:t> alto del </a:t>
            </a:r>
            <a:r>
              <a:rPr lang="en-GB" sz="1800" dirty="0" err="1" smtClean="0"/>
              <a:t>mundo</a:t>
            </a:r>
            <a:r>
              <a:rPr lang="en-GB" sz="1800" dirty="0" smtClean="0"/>
              <a:t> 3.812m)</a:t>
            </a:r>
          </a:p>
          <a:p>
            <a:r>
              <a:rPr lang="en-GB" sz="1800" dirty="0" smtClean="0"/>
              <a:t>El </a:t>
            </a:r>
            <a:r>
              <a:rPr lang="en-GB" sz="1800" dirty="0" err="1" smtClean="0"/>
              <a:t>clima</a:t>
            </a:r>
            <a:r>
              <a:rPr lang="en-GB" sz="1800" dirty="0" smtClean="0"/>
              <a:t> - </a:t>
            </a:r>
            <a:r>
              <a:rPr lang="en-GB" sz="1800" dirty="0" err="1" smtClean="0"/>
              <a:t>muy</a:t>
            </a:r>
            <a:r>
              <a:rPr lang="en-GB" sz="1800" dirty="0" smtClean="0"/>
              <a:t> </a:t>
            </a:r>
            <a:r>
              <a:rPr lang="en-GB" sz="1800" dirty="0" err="1" smtClean="0"/>
              <a:t>variado</a:t>
            </a:r>
            <a:r>
              <a:rPr lang="en-GB" sz="1800" dirty="0" smtClean="0"/>
              <a:t>: en la </a:t>
            </a:r>
            <a:r>
              <a:rPr lang="en-GB" sz="1800" dirty="0" err="1" smtClean="0"/>
              <a:t>costa</a:t>
            </a:r>
            <a:r>
              <a:rPr lang="en-GB" sz="1800" dirty="0" smtClean="0"/>
              <a:t> – </a:t>
            </a:r>
            <a:r>
              <a:rPr lang="en-GB" sz="1800" dirty="0" err="1" smtClean="0"/>
              <a:t>seco</a:t>
            </a:r>
            <a:r>
              <a:rPr lang="en-GB" sz="1800" dirty="0" smtClean="0"/>
              <a:t>, en el </a:t>
            </a:r>
            <a:r>
              <a:rPr lang="en-GB" sz="1800" dirty="0" err="1" smtClean="0"/>
              <a:t>norte</a:t>
            </a:r>
            <a:r>
              <a:rPr lang="en-GB" sz="1800" dirty="0" smtClean="0"/>
              <a:t> y </a:t>
            </a:r>
            <a:r>
              <a:rPr lang="en-GB" sz="1800" dirty="0" err="1" smtClean="0"/>
              <a:t>sur</a:t>
            </a:r>
            <a:r>
              <a:rPr lang="en-GB" sz="1800" dirty="0" smtClean="0"/>
              <a:t> – </a:t>
            </a:r>
            <a:r>
              <a:rPr lang="en-GB" sz="1800" dirty="0" err="1" smtClean="0"/>
              <a:t>desertico</a:t>
            </a:r>
            <a:r>
              <a:rPr lang="en-GB" sz="1800" dirty="0" smtClean="0"/>
              <a:t>, en la Amazonia – </a:t>
            </a:r>
            <a:r>
              <a:rPr lang="en-GB" sz="1800" dirty="0" err="1" smtClean="0"/>
              <a:t>cálido</a:t>
            </a:r>
            <a:r>
              <a:rPr lang="en-GB" sz="1800" dirty="0" smtClean="0"/>
              <a:t> y </a:t>
            </a:r>
            <a:r>
              <a:rPr lang="en-GB" sz="1800" dirty="0" err="1" smtClean="0"/>
              <a:t>húmedo</a:t>
            </a:r>
            <a:r>
              <a:rPr lang="en-GB" sz="1800" dirty="0" smtClean="0"/>
              <a:t>, en la Cordillera – </a:t>
            </a:r>
            <a:r>
              <a:rPr lang="en-GB" sz="1800" dirty="0" err="1" smtClean="0"/>
              <a:t>frío</a:t>
            </a:r>
            <a:r>
              <a:rPr lang="en-GB" sz="1800" dirty="0" smtClean="0"/>
              <a:t> y </a:t>
            </a:r>
            <a:r>
              <a:rPr lang="en-GB" sz="1800" dirty="0" err="1" smtClean="0"/>
              <a:t>seco</a:t>
            </a:r>
            <a:r>
              <a:rPr lang="en-GB" sz="1800" dirty="0" smtClean="0"/>
              <a:t>.</a:t>
            </a:r>
          </a:p>
          <a:p>
            <a:r>
              <a:rPr lang="en-GB" sz="1800" dirty="0" smtClean="0"/>
              <a:t>Hay 24 </a:t>
            </a:r>
            <a:r>
              <a:rPr lang="en-GB" sz="1800" dirty="0" err="1" smtClean="0"/>
              <a:t>departamentos</a:t>
            </a:r>
            <a:r>
              <a:rPr lang="en-GB" sz="1800" dirty="0" smtClean="0"/>
              <a:t> con Lima </a:t>
            </a:r>
            <a:r>
              <a:rPr lang="en-GB" sz="1800" dirty="0" err="1" smtClean="0"/>
              <a:t>como</a:t>
            </a:r>
            <a:r>
              <a:rPr lang="en-GB" sz="1800" dirty="0" smtClean="0"/>
              <a:t> capital. </a:t>
            </a:r>
          </a:p>
          <a:p>
            <a:r>
              <a:rPr lang="en-GB" sz="1800" dirty="0" smtClean="0"/>
              <a:t>Los </a:t>
            </a:r>
            <a:r>
              <a:rPr lang="en-GB" sz="1800" dirty="0" err="1" smtClean="0"/>
              <a:t>idiomas</a:t>
            </a:r>
            <a:r>
              <a:rPr lang="en-GB" sz="1800" dirty="0" smtClean="0"/>
              <a:t> </a:t>
            </a:r>
            <a:r>
              <a:rPr lang="en-GB" sz="1800" dirty="0" err="1" smtClean="0"/>
              <a:t>oficiales</a:t>
            </a:r>
            <a:r>
              <a:rPr lang="en-GB" sz="1800" dirty="0" smtClean="0"/>
              <a:t>  - el </a:t>
            </a:r>
            <a:r>
              <a:rPr lang="en-GB" sz="1800" dirty="0" err="1" smtClean="0"/>
              <a:t>español</a:t>
            </a:r>
            <a:r>
              <a:rPr lang="en-GB" sz="1800" dirty="0" smtClean="0"/>
              <a:t>, el </a:t>
            </a:r>
            <a:r>
              <a:rPr lang="en-GB" sz="1800" dirty="0" err="1" smtClean="0"/>
              <a:t>quechua</a:t>
            </a:r>
            <a:r>
              <a:rPr lang="en-GB" sz="1800" dirty="0" smtClean="0"/>
              <a:t>, el </a:t>
            </a:r>
            <a:r>
              <a:rPr lang="en-GB" sz="1800" dirty="0" err="1" smtClean="0"/>
              <a:t>aymara</a:t>
            </a:r>
            <a:r>
              <a:rPr lang="en-GB" sz="1800" dirty="0" smtClean="0"/>
              <a:t>. </a:t>
            </a:r>
          </a:p>
          <a:p>
            <a:r>
              <a:rPr lang="en-GB" sz="1800" dirty="0" err="1" smtClean="0"/>
              <a:t>Habitantes</a:t>
            </a:r>
            <a:r>
              <a:rPr lang="en-GB" sz="1800" dirty="0" smtClean="0"/>
              <a:t> – 32000000 </a:t>
            </a:r>
            <a:r>
              <a:rPr lang="en-GB" sz="1800" dirty="0" err="1" smtClean="0"/>
              <a:t>peruanos</a:t>
            </a:r>
            <a:r>
              <a:rPr lang="en-GB" sz="1800" dirty="0" smtClean="0"/>
              <a:t>.</a:t>
            </a:r>
          </a:p>
          <a:p>
            <a:r>
              <a:rPr lang="en-GB" sz="1800" dirty="0" err="1" smtClean="0"/>
              <a:t>Moneda</a:t>
            </a:r>
            <a:r>
              <a:rPr lang="en-GB" sz="1800" dirty="0" smtClean="0"/>
              <a:t>: el sol.</a:t>
            </a:r>
          </a:p>
          <a:p>
            <a:r>
              <a:rPr lang="en-GB" sz="1800" dirty="0" err="1" smtClean="0"/>
              <a:t>Exportación</a:t>
            </a:r>
            <a:r>
              <a:rPr lang="en-GB" sz="1800" dirty="0" smtClean="0"/>
              <a:t>: </a:t>
            </a:r>
            <a:r>
              <a:rPr lang="en-GB" sz="1800" dirty="0" err="1" smtClean="0"/>
              <a:t>cobre</a:t>
            </a:r>
            <a:r>
              <a:rPr lang="en-GB" sz="1800" dirty="0" smtClean="0"/>
              <a:t>, </a:t>
            </a:r>
            <a:r>
              <a:rPr lang="en-GB" sz="1800" dirty="0" err="1" smtClean="0"/>
              <a:t>plata</a:t>
            </a:r>
            <a:r>
              <a:rPr lang="en-GB" sz="1800" dirty="0" smtClean="0"/>
              <a:t>, </a:t>
            </a:r>
            <a:r>
              <a:rPr lang="en-GB" sz="1800" dirty="0" err="1" smtClean="0"/>
              <a:t>caña</a:t>
            </a:r>
            <a:r>
              <a:rPr lang="en-GB" sz="1800" dirty="0" smtClean="0"/>
              <a:t> de </a:t>
            </a:r>
            <a:r>
              <a:rPr lang="en-GB" sz="1800" dirty="0" err="1" smtClean="0"/>
              <a:t>azucar</a:t>
            </a:r>
            <a:r>
              <a:rPr lang="en-GB" sz="1800" dirty="0" smtClean="0"/>
              <a:t>, cacao y café.</a:t>
            </a:r>
            <a:endParaRPr lang="en-US" sz="1800" dirty="0"/>
          </a:p>
        </p:txBody>
      </p:sp>
      <p:pic>
        <p:nvPicPr>
          <p:cNvPr id="24578" name="Picture 2"/>
          <p:cNvPicPr>
            <a:picLocks noChangeAspect="1" noChangeArrowheads="1"/>
          </p:cNvPicPr>
          <p:nvPr/>
        </p:nvPicPr>
        <p:blipFill>
          <a:blip r:embed="rId2" cstate="print"/>
          <a:srcRect/>
          <a:stretch>
            <a:fillRect/>
          </a:stretch>
        </p:blipFill>
        <p:spPr bwMode="auto">
          <a:xfrm>
            <a:off x="0" y="0"/>
            <a:ext cx="2915816" cy="1556792"/>
          </a:xfrm>
          <a:prstGeom prst="rect">
            <a:avLst/>
          </a:prstGeom>
          <a:noFill/>
          <a:ln w="9525">
            <a:noFill/>
            <a:miter lim="800000"/>
            <a:headEnd/>
            <a:tailEnd/>
          </a:ln>
          <a:effectLst/>
        </p:spPr>
      </p:pic>
      <p:pic>
        <p:nvPicPr>
          <p:cNvPr id="24579" name="Picture 3" descr="D:\Documents and Settings\Ina.SN101063640308\My Documents\Downloads\MC900361964.WMF"/>
          <p:cNvPicPr>
            <a:picLocks noChangeAspect="1" noChangeArrowheads="1"/>
          </p:cNvPicPr>
          <p:nvPr/>
        </p:nvPicPr>
        <p:blipFill>
          <a:blip r:embed="rId3" cstate="print"/>
          <a:srcRect/>
          <a:stretch>
            <a:fillRect/>
          </a:stretch>
        </p:blipFill>
        <p:spPr bwMode="auto">
          <a:xfrm>
            <a:off x="5940152" y="5049837"/>
            <a:ext cx="1247775" cy="1808163"/>
          </a:xfrm>
          <a:prstGeom prst="rect">
            <a:avLst/>
          </a:prstGeom>
          <a:noFill/>
        </p:spPr>
      </p:pic>
      <p:pic>
        <p:nvPicPr>
          <p:cNvPr id="24580" name="Picture 4"/>
          <p:cNvPicPr>
            <a:picLocks noChangeAspect="1" noChangeArrowheads="1"/>
          </p:cNvPicPr>
          <p:nvPr/>
        </p:nvPicPr>
        <p:blipFill>
          <a:blip r:embed="rId4" cstate="print"/>
          <a:srcRect/>
          <a:stretch>
            <a:fillRect/>
          </a:stretch>
        </p:blipFill>
        <p:spPr bwMode="auto">
          <a:xfrm>
            <a:off x="6300192" y="3789040"/>
            <a:ext cx="2843808" cy="1268760"/>
          </a:xfrm>
          <a:prstGeom prst="rect">
            <a:avLst/>
          </a:prstGeom>
          <a:noFill/>
          <a:ln w="9525">
            <a:noFill/>
            <a:miter lim="800000"/>
            <a:headEnd/>
            <a:tailEnd/>
          </a:ln>
          <a:effec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15200" cy="908720"/>
          </a:xfrm>
        </p:spPr>
        <p:txBody>
          <a:bodyPr>
            <a:normAutofit fontScale="90000"/>
          </a:bodyPr>
          <a:lstStyle/>
          <a:p>
            <a:pPr algn="r"/>
            <a:r>
              <a:rPr lang="en-GB" sz="1800" b="1" u="sng" dirty="0" smtClean="0"/>
              <a:t>ACTIVIDAD 23. CHILE.</a:t>
            </a:r>
            <a:br>
              <a:rPr lang="en-GB" sz="1800" b="1" u="sng" dirty="0" smtClean="0"/>
            </a:br>
            <a:r>
              <a:rPr lang="en-GB" sz="1800" b="1" u="sng" dirty="0" smtClean="0"/>
              <a:t/>
            </a:r>
            <a:br>
              <a:rPr lang="en-GB" sz="1800" b="1" u="sng" dirty="0" smtClean="0"/>
            </a:br>
            <a:r>
              <a:rPr lang="en-GB" sz="1800" b="1" dirty="0" smtClean="0"/>
              <a:t>Put the information under the appropriate heading:</a:t>
            </a:r>
            <a:endParaRPr lang="en-US" sz="1800" dirty="0"/>
          </a:p>
        </p:txBody>
      </p:sp>
      <p:sp>
        <p:nvSpPr>
          <p:cNvPr id="4" name="Content Placeholder 3"/>
          <p:cNvSpPr>
            <a:spLocks noGrp="1"/>
          </p:cNvSpPr>
          <p:nvPr>
            <p:ph idx="1"/>
          </p:nvPr>
        </p:nvSpPr>
        <p:spPr>
          <a:xfrm>
            <a:off x="3575050" y="1340768"/>
            <a:ext cx="5111750" cy="4785395"/>
          </a:xfrm>
        </p:spPr>
        <p:txBody>
          <a:bodyPr>
            <a:normAutofit/>
          </a:bodyPr>
          <a:lstStyle/>
          <a:p>
            <a:pPr>
              <a:buFont typeface="+mj-lt"/>
              <a:buAutoNum type="alphaLcPeriod"/>
            </a:pPr>
            <a:r>
              <a:rPr lang="en-GB" sz="1800" dirty="0" smtClean="0"/>
              <a:t>Santiago de Chile</a:t>
            </a:r>
          </a:p>
          <a:p>
            <a:pPr>
              <a:buFont typeface="+mj-lt"/>
              <a:buAutoNum type="alphaLcPeriod"/>
            </a:pPr>
            <a:r>
              <a:rPr lang="en-GB" sz="1800" dirty="0" smtClean="0"/>
              <a:t>Peso</a:t>
            </a:r>
          </a:p>
          <a:p>
            <a:pPr>
              <a:buFont typeface="+mj-lt"/>
              <a:buAutoNum type="alphaLcPeriod"/>
            </a:pPr>
            <a:r>
              <a:rPr lang="en-GB" sz="1800" dirty="0" smtClean="0"/>
              <a:t>18 </a:t>
            </a:r>
            <a:r>
              <a:rPr lang="en-GB" sz="1800" dirty="0" err="1" smtClean="0"/>
              <a:t>milliones</a:t>
            </a:r>
            <a:endParaRPr lang="en-GB" sz="1800" dirty="0" smtClean="0"/>
          </a:p>
          <a:p>
            <a:pPr>
              <a:buFont typeface="+mj-lt"/>
              <a:buAutoNum type="alphaLcPeriod"/>
            </a:pPr>
            <a:r>
              <a:rPr lang="en-GB" sz="1800" dirty="0" err="1" smtClean="0"/>
              <a:t>Muy</a:t>
            </a:r>
            <a:r>
              <a:rPr lang="en-GB" sz="1800" dirty="0" smtClean="0"/>
              <a:t> </a:t>
            </a:r>
            <a:r>
              <a:rPr lang="en-GB" sz="1800" dirty="0" err="1" smtClean="0"/>
              <a:t>variado</a:t>
            </a:r>
            <a:endParaRPr lang="en-GB" sz="1800" dirty="0" smtClean="0"/>
          </a:p>
          <a:p>
            <a:pPr>
              <a:buFont typeface="+mj-lt"/>
              <a:buAutoNum type="alphaLcPeriod"/>
            </a:pPr>
            <a:r>
              <a:rPr lang="en-GB" sz="1800" dirty="0" smtClean="0"/>
              <a:t>Hay </a:t>
            </a:r>
            <a:r>
              <a:rPr lang="en-GB" sz="1800" dirty="0" err="1" smtClean="0"/>
              <a:t>regiones</a:t>
            </a:r>
            <a:r>
              <a:rPr lang="en-GB" sz="1800" dirty="0" smtClean="0"/>
              <a:t> </a:t>
            </a:r>
            <a:r>
              <a:rPr lang="en-GB" sz="1800" dirty="0" err="1" smtClean="0"/>
              <a:t>como</a:t>
            </a:r>
            <a:r>
              <a:rPr lang="en-GB" sz="1800" dirty="0" smtClean="0"/>
              <a:t> el </a:t>
            </a:r>
            <a:r>
              <a:rPr lang="en-GB" sz="1800" dirty="0" err="1" smtClean="0"/>
              <a:t>desierto</a:t>
            </a:r>
            <a:r>
              <a:rPr lang="en-GB" sz="1800" dirty="0" smtClean="0"/>
              <a:t> de Atacama, la Patagonia, la </a:t>
            </a:r>
            <a:r>
              <a:rPr lang="en-GB" sz="1800" dirty="0" err="1" smtClean="0"/>
              <a:t>tierra</a:t>
            </a:r>
            <a:r>
              <a:rPr lang="en-GB" sz="1800" dirty="0" smtClean="0"/>
              <a:t> del Fuego, </a:t>
            </a:r>
            <a:r>
              <a:rPr lang="en-GB" sz="1800" dirty="0" err="1" smtClean="0"/>
              <a:t>isla</a:t>
            </a:r>
            <a:r>
              <a:rPr lang="en-GB" sz="1800" dirty="0" smtClean="0"/>
              <a:t> de </a:t>
            </a:r>
            <a:r>
              <a:rPr lang="en-GB" sz="1800" dirty="0" err="1" smtClean="0"/>
              <a:t>Pasqua</a:t>
            </a:r>
            <a:r>
              <a:rPr lang="en-GB" sz="1800" dirty="0" smtClean="0"/>
              <a:t>.</a:t>
            </a:r>
          </a:p>
          <a:p>
            <a:pPr>
              <a:buFont typeface="+mj-lt"/>
              <a:buAutoNum type="alphaLcPeriod"/>
            </a:pPr>
            <a:r>
              <a:rPr lang="en-GB" sz="1800" dirty="0" smtClean="0"/>
              <a:t>Este </a:t>
            </a:r>
            <a:r>
              <a:rPr lang="en-GB" sz="1800" dirty="0" err="1" smtClean="0"/>
              <a:t>país</a:t>
            </a:r>
            <a:r>
              <a:rPr lang="en-GB" sz="1800" dirty="0" smtClean="0"/>
              <a:t> </a:t>
            </a:r>
            <a:r>
              <a:rPr lang="en-GB" sz="1800" dirty="0" err="1" smtClean="0"/>
              <a:t>tiene</a:t>
            </a:r>
            <a:r>
              <a:rPr lang="en-GB" sz="1800" dirty="0" smtClean="0"/>
              <a:t> </a:t>
            </a:r>
            <a:r>
              <a:rPr lang="en-GB" sz="1800" dirty="0" err="1" smtClean="0"/>
              <a:t>casi</a:t>
            </a:r>
            <a:r>
              <a:rPr lang="en-GB" sz="1800" dirty="0" smtClean="0"/>
              <a:t> 757 km2.</a:t>
            </a:r>
          </a:p>
          <a:p>
            <a:pPr>
              <a:buFont typeface="+mj-lt"/>
              <a:buAutoNum type="alphaLcPeriod"/>
            </a:pPr>
            <a:r>
              <a:rPr lang="en-GB" sz="1800" dirty="0" smtClean="0"/>
              <a:t>La Cordillera de los Andes.</a:t>
            </a:r>
          </a:p>
          <a:p>
            <a:pPr>
              <a:buFont typeface="+mj-lt"/>
              <a:buAutoNum type="alphaLcPeriod"/>
            </a:pPr>
            <a:r>
              <a:rPr lang="en-GB" sz="1800" dirty="0" err="1" smtClean="0"/>
              <a:t>Pescado</a:t>
            </a:r>
            <a:r>
              <a:rPr lang="en-GB" sz="1800" dirty="0" smtClean="0"/>
              <a:t>, </a:t>
            </a:r>
            <a:r>
              <a:rPr lang="en-GB" sz="1800" dirty="0" err="1" smtClean="0"/>
              <a:t>vinos</a:t>
            </a:r>
            <a:r>
              <a:rPr lang="en-GB" sz="1800" dirty="0" smtClean="0"/>
              <a:t>, </a:t>
            </a:r>
            <a:r>
              <a:rPr lang="en-GB" sz="1800" dirty="0" err="1" smtClean="0"/>
              <a:t>papel</a:t>
            </a:r>
            <a:r>
              <a:rPr lang="en-GB" sz="1800" dirty="0" smtClean="0"/>
              <a:t> y </a:t>
            </a:r>
            <a:r>
              <a:rPr lang="en-GB" sz="1800" dirty="0" err="1" smtClean="0"/>
              <a:t>minería</a:t>
            </a:r>
            <a:r>
              <a:rPr lang="en-GB" sz="1800" dirty="0" smtClean="0"/>
              <a:t> – </a:t>
            </a:r>
            <a:r>
              <a:rPr lang="en-GB" sz="1800" dirty="0" err="1" smtClean="0"/>
              <a:t>cobre</a:t>
            </a:r>
            <a:r>
              <a:rPr lang="en-GB" sz="1800" dirty="0" smtClean="0"/>
              <a:t>, </a:t>
            </a:r>
            <a:r>
              <a:rPr lang="en-GB" sz="1800" dirty="0" err="1" smtClean="0"/>
              <a:t>plata</a:t>
            </a:r>
            <a:r>
              <a:rPr lang="en-GB" sz="1800" dirty="0" smtClean="0"/>
              <a:t> y </a:t>
            </a:r>
            <a:r>
              <a:rPr lang="en-GB" sz="1800" dirty="0" err="1" smtClean="0"/>
              <a:t>oro</a:t>
            </a:r>
            <a:r>
              <a:rPr lang="en-GB" sz="1800" dirty="0" smtClean="0"/>
              <a:t>.</a:t>
            </a:r>
          </a:p>
          <a:p>
            <a:pPr>
              <a:buFont typeface="+mj-lt"/>
              <a:buAutoNum type="alphaLcPeriod"/>
            </a:pPr>
            <a:r>
              <a:rPr lang="en-GB" sz="1800" dirty="0" err="1" smtClean="0"/>
              <a:t>Español</a:t>
            </a:r>
            <a:endParaRPr lang="en-GB" sz="1800" dirty="0" smtClean="0"/>
          </a:p>
          <a:p>
            <a:pPr>
              <a:buFont typeface="+mj-lt"/>
              <a:buAutoNum type="alphaLcPeriod"/>
            </a:pPr>
            <a:r>
              <a:rPr lang="en-GB" sz="1800" dirty="0" smtClean="0"/>
              <a:t>La </a:t>
            </a:r>
            <a:r>
              <a:rPr lang="en-GB" sz="1800" dirty="0" err="1" smtClean="0"/>
              <a:t>República</a:t>
            </a:r>
            <a:r>
              <a:rPr lang="en-GB" sz="1800" dirty="0" smtClean="0"/>
              <a:t> de Chile </a:t>
            </a:r>
            <a:r>
              <a:rPr lang="en-GB" sz="1800" dirty="0" err="1" smtClean="0"/>
              <a:t>es</a:t>
            </a:r>
            <a:r>
              <a:rPr lang="en-GB" sz="1800" dirty="0" smtClean="0"/>
              <a:t> un </a:t>
            </a:r>
            <a:r>
              <a:rPr lang="en-GB" sz="1800" dirty="0" err="1" smtClean="0"/>
              <a:t>país</a:t>
            </a:r>
            <a:r>
              <a:rPr lang="en-GB" sz="1800" dirty="0" smtClean="0"/>
              <a:t> </a:t>
            </a:r>
            <a:r>
              <a:rPr lang="en-GB" sz="1800" dirty="0" err="1" smtClean="0"/>
              <a:t>hispanohablante</a:t>
            </a:r>
            <a:r>
              <a:rPr lang="en-GB" sz="1800" dirty="0" smtClean="0"/>
              <a:t>. Chile </a:t>
            </a:r>
            <a:r>
              <a:rPr lang="en-GB" sz="1800" dirty="0" err="1" smtClean="0"/>
              <a:t>limita</a:t>
            </a:r>
            <a:r>
              <a:rPr lang="en-GB" sz="1800" dirty="0" smtClean="0"/>
              <a:t> con </a:t>
            </a:r>
            <a:r>
              <a:rPr lang="en-GB" sz="1800" dirty="0" err="1" smtClean="0"/>
              <a:t>Perú</a:t>
            </a:r>
            <a:r>
              <a:rPr lang="en-GB" sz="1800" dirty="0" smtClean="0"/>
              <a:t>, Bolivia y Argentina y </a:t>
            </a:r>
            <a:r>
              <a:rPr lang="en-GB" sz="1800" dirty="0" err="1" smtClean="0"/>
              <a:t>tambien</a:t>
            </a:r>
            <a:r>
              <a:rPr lang="en-GB" sz="1800" dirty="0" smtClean="0"/>
              <a:t> con los </a:t>
            </a:r>
            <a:r>
              <a:rPr lang="en-GB" sz="1800" dirty="0" err="1" smtClean="0"/>
              <a:t>Océanos</a:t>
            </a:r>
            <a:r>
              <a:rPr lang="en-GB" sz="1800" dirty="0" smtClean="0"/>
              <a:t> </a:t>
            </a:r>
            <a:r>
              <a:rPr lang="en-GB" sz="1800" dirty="0" err="1" smtClean="0"/>
              <a:t>Pacífico</a:t>
            </a:r>
            <a:r>
              <a:rPr lang="en-GB" sz="1800" dirty="0" smtClean="0"/>
              <a:t> y Atlántico.</a:t>
            </a:r>
          </a:p>
          <a:p>
            <a:pPr>
              <a:buFont typeface="+mj-lt"/>
              <a:buAutoNum type="alphaLcPeriod"/>
            </a:pPr>
            <a:endParaRPr lang="en-GB" sz="1800" dirty="0" smtClean="0"/>
          </a:p>
          <a:p>
            <a:pPr>
              <a:buFont typeface="+mj-lt"/>
              <a:buAutoNum type="alphaLcPeriod"/>
            </a:pPr>
            <a:endParaRPr lang="en-US" sz="1800" dirty="0"/>
          </a:p>
        </p:txBody>
      </p:sp>
      <p:sp>
        <p:nvSpPr>
          <p:cNvPr id="5" name="Text Placeholder 4"/>
          <p:cNvSpPr>
            <a:spLocks noGrp="1"/>
          </p:cNvSpPr>
          <p:nvPr>
            <p:ph type="body" sz="half" idx="2"/>
          </p:nvPr>
        </p:nvSpPr>
        <p:spPr/>
        <p:txBody>
          <a:bodyPr>
            <a:normAutofit/>
          </a:bodyPr>
          <a:lstStyle/>
          <a:p>
            <a:pPr marL="342900" indent="-342900">
              <a:buFont typeface="+mj-lt"/>
              <a:buAutoNum type="arabicPeriod"/>
            </a:pPr>
            <a:r>
              <a:rPr lang="en-GB" sz="1800" dirty="0" err="1" smtClean="0"/>
              <a:t>Geografía</a:t>
            </a:r>
            <a:endParaRPr lang="en-GB" sz="1800" dirty="0" smtClean="0"/>
          </a:p>
          <a:p>
            <a:pPr marL="342900" indent="-342900">
              <a:buFont typeface="+mj-lt"/>
              <a:buAutoNum type="arabicPeriod"/>
            </a:pPr>
            <a:r>
              <a:rPr lang="en-GB" sz="1800" dirty="0" err="1" smtClean="0"/>
              <a:t>Territorio</a:t>
            </a:r>
            <a:endParaRPr lang="en-GB" sz="1800" dirty="0" smtClean="0"/>
          </a:p>
          <a:p>
            <a:pPr marL="342900" indent="-342900">
              <a:buFont typeface="+mj-lt"/>
              <a:buAutoNum type="arabicPeriod"/>
            </a:pPr>
            <a:r>
              <a:rPr lang="en-GB" sz="1800" dirty="0" err="1" smtClean="0"/>
              <a:t>Montañas</a:t>
            </a:r>
            <a:endParaRPr lang="en-GB" sz="1800" dirty="0" smtClean="0"/>
          </a:p>
          <a:p>
            <a:pPr marL="342900" indent="-342900">
              <a:buFont typeface="+mj-lt"/>
              <a:buAutoNum type="arabicPeriod"/>
            </a:pPr>
            <a:r>
              <a:rPr lang="en-GB" sz="1800" dirty="0" err="1" smtClean="0"/>
              <a:t>Clima</a:t>
            </a:r>
            <a:endParaRPr lang="en-GB" sz="1800" dirty="0" smtClean="0"/>
          </a:p>
          <a:p>
            <a:pPr marL="342900" indent="-342900">
              <a:buFont typeface="+mj-lt"/>
              <a:buAutoNum type="arabicPeriod"/>
            </a:pPr>
            <a:r>
              <a:rPr lang="en-GB" sz="1800" dirty="0" err="1" smtClean="0"/>
              <a:t>Regiones</a:t>
            </a:r>
            <a:endParaRPr lang="en-GB" sz="1800" dirty="0" smtClean="0"/>
          </a:p>
          <a:p>
            <a:pPr marL="342900" indent="-342900">
              <a:buFont typeface="+mj-lt"/>
              <a:buAutoNum type="arabicPeriod"/>
            </a:pPr>
            <a:r>
              <a:rPr lang="en-GB" sz="1800" dirty="0" err="1" smtClean="0"/>
              <a:t>Habitantes</a:t>
            </a:r>
            <a:endParaRPr lang="en-GB" sz="1800" dirty="0" smtClean="0"/>
          </a:p>
          <a:p>
            <a:pPr marL="342900" indent="-342900">
              <a:buFont typeface="+mj-lt"/>
              <a:buAutoNum type="arabicPeriod"/>
            </a:pPr>
            <a:r>
              <a:rPr lang="en-GB" sz="1800" dirty="0" smtClean="0"/>
              <a:t>Capital</a:t>
            </a:r>
          </a:p>
          <a:p>
            <a:pPr marL="342900" indent="-342900">
              <a:buFont typeface="+mj-lt"/>
              <a:buAutoNum type="arabicPeriod"/>
            </a:pPr>
            <a:r>
              <a:rPr lang="en-GB" sz="1800" dirty="0" err="1" smtClean="0"/>
              <a:t>Exportación</a:t>
            </a:r>
            <a:endParaRPr lang="en-GB" sz="1800" dirty="0" smtClean="0"/>
          </a:p>
          <a:p>
            <a:pPr marL="342900" indent="-342900">
              <a:buFont typeface="+mj-lt"/>
              <a:buAutoNum type="arabicPeriod"/>
            </a:pPr>
            <a:r>
              <a:rPr lang="en-GB" sz="1800" dirty="0" err="1" smtClean="0"/>
              <a:t>Idioma</a:t>
            </a:r>
            <a:endParaRPr lang="en-GB" sz="1800" dirty="0" smtClean="0"/>
          </a:p>
          <a:p>
            <a:pPr marL="342900" indent="-342900">
              <a:buFont typeface="+mj-lt"/>
              <a:buAutoNum type="arabicPeriod"/>
            </a:pPr>
            <a:r>
              <a:rPr lang="en-GB" sz="1800" dirty="0" err="1" smtClean="0"/>
              <a:t>Moneda</a:t>
            </a:r>
            <a:endParaRPr lang="en-GB" sz="1800" dirty="0" smtClean="0"/>
          </a:p>
          <a:p>
            <a:pPr marL="342900" indent="-342900"/>
            <a:endParaRPr lang="en-GB" sz="1800" dirty="0" smtClean="0"/>
          </a:p>
          <a:p>
            <a:endParaRPr lang="en-GB" sz="1800" dirty="0" smtClean="0"/>
          </a:p>
          <a:p>
            <a:endParaRPr lang="en-US" sz="1800" dirty="0"/>
          </a:p>
        </p:txBody>
      </p:sp>
      <p:pic>
        <p:nvPicPr>
          <p:cNvPr id="25602" name="Picture 2"/>
          <p:cNvPicPr>
            <a:picLocks noChangeAspect="1" noChangeArrowheads="1"/>
          </p:cNvPicPr>
          <p:nvPr/>
        </p:nvPicPr>
        <p:blipFill>
          <a:blip r:embed="rId2" cstate="print"/>
          <a:srcRect/>
          <a:stretch>
            <a:fillRect/>
          </a:stretch>
        </p:blipFill>
        <p:spPr bwMode="auto">
          <a:xfrm>
            <a:off x="5796136" y="908720"/>
            <a:ext cx="3096344" cy="1691605"/>
          </a:xfrm>
          <a:prstGeom prst="rect">
            <a:avLst/>
          </a:prstGeom>
          <a:noFill/>
          <a:ln w="9525">
            <a:noFill/>
            <a:miter lim="800000"/>
            <a:headEnd/>
            <a:tailEnd/>
          </a:ln>
          <a:effectLst/>
        </p:spPr>
      </p:pic>
      <p:pic>
        <p:nvPicPr>
          <p:cNvPr id="25603" name="Picture 3"/>
          <p:cNvPicPr>
            <a:picLocks noChangeAspect="1" noChangeArrowheads="1"/>
          </p:cNvPicPr>
          <p:nvPr/>
        </p:nvPicPr>
        <p:blipFill>
          <a:blip r:embed="rId3" cstate="print"/>
          <a:srcRect/>
          <a:stretch>
            <a:fillRect/>
          </a:stretch>
        </p:blipFill>
        <p:spPr bwMode="auto">
          <a:xfrm>
            <a:off x="1" y="0"/>
            <a:ext cx="2123728" cy="1484337"/>
          </a:xfrm>
          <a:prstGeom prst="rect">
            <a:avLst/>
          </a:prstGeom>
          <a:noFill/>
          <a:ln w="9525">
            <a:noFill/>
            <a:miter lim="800000"/>
            <a:headEnd/>
            <a:tailEnd/>
          </a:ln>
          <a:effectLst/>
        </p:spPr>
      </p:pic>
      <p:pic>
        <p:nvPicPr>
          <p:cNvPr id="25604" name="Picture 4"/>
          <p:cNvPicPr>
            <a:picLocks noChangeAspect="1" noChangeArrowheads="1"/>
          </p:cNvPicPr>
          <p:nvPr/>
        </p:nvPicPr>
        <p:blipFill>
          <a:blip r:embed="rId4" cstate="print"/>
          <a:srcRect/>
          <a:stretch>
            <a:fillRect/>
          </a:stretch>
        </p:blipFill>
        <p:spPr bwMode="auto">
          <a:xfrm>
            <a:off x="0" y="5013176"/>
            <a:ext cx="3235325" cy="1844824"/>
          </a:xfrm>
          <a:prstGeom prst="rect">
            <a:avLst/>
          </a:prstGeom>
          <a:noFill/>
          <a:ln w="9525">
            <a:noFill/>
            <a:miter lim="800000"/>
            <a:headEnd/>
            <a:tailEnd/>
          </a:ln>
          <a:effec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228998"/>
          </a:xfrm>
        </p:spPr>
        <p:txBody>
          <a:bodyPr>
            <a:normAutofit fontScale="90000"/>
          </a:bodyPr>
          <a:lstStyle/>
          <a:p>
            <a:r>
              <a:rPr lang="en-GB" sz="2000" b="1" u="sng" dirty="0" smtClean="0"/>
              <a:t>ACTIVIDAD 24. PAÍSES HISPANOHABLANTES.</a:t>
            </a:r>
            <a:br>
              <a:rPr lang="en-GB" sz="2000" b="1" u="sng" dirty="0" smtClean="0"/>
            </a:br>
            <a:r>
              <a:rPr lang="en-GB" sz="2000" b="1" u="sng" dirty="0" smtClean="0"/>
              <a:t/>
            </a:r>
            <a:br>
              <a:rPr lang="en-GB" sz="2000" b="1" u="sng" dirty="0" smtClean="0"/>
            </a:br>
            <a:r>
              <a:rPr lang="en-GB" sz="2000" b="1" dirty="0" smtClean="0"/>
              <a:t>Research and create an identity card in Spanish about any Spanish speaking country and  report to the class. Points to look for:</a:t>
            </a:r>
            <a:endParaRPr lang="en-US" sz="2000" dirty="0"/>
          </a:p>
        </p:txBody>
      </p:sp>
      <p:sp>
        <p:nvSpPr>
          <p:cNvPr id="3" name="Content Placeholder 2"/>
          <p:cNvSpPr>
            <a:spLocks noGrp="1"/>
          </p:cNvSpPr>
          <p:nvPr>
            <p:ph idx="1"/>
          </p:nvPr>
        </p:nvSpPr>
        <p:spPr/>
        <p:txBody>
          <a:bodyPr>
            <a:normAutofit lnSpcReduction="10000"/>
          </a:bodyPr>
          <a:lstStyle/>
          <a:p>
            <a:pPr>
              <a:buFont typeface="+mj-lt"/>
              <a:buAutoNum type="arabicPeriod"/>
            </a:pPr>
            <a:r>
              <a:rPr lang="en-GB" sz="2000" dirty="0" err="1" smtClean="0"/>
              <a:t>Geografía</a:t>
            </a:r>
            <a:endParaRPr lang="en-GB" sz="2000" dirty="0" smtClean="0"/>
          </a:p>
          <a:p>
            <a:pPr>
              <a:buFont typeface="+mj-lt"/>
              <a:buAutoNum type="arabicPeriod"/>
            </a:pPr>
            <a:r>
              <a:rPr lang="en-GB" sz="2000" dirty="0" err="1" smtClean="0"/>
              <a:t>Territorio</a:t>
            </a:r>
            <a:endParaRPr lang="en-GB" sz="2000" dirty="0" smtClean="0"/>
          </a:p>
          <a:p>
            <a:pPr>
              <a:buFont typeface="+mj-lt"/>
              <a:buAutoNum type="arabicPeriod"/>
            </a:pPr>
            <a:r>
              <a:rPr lang="en-GB" sz="2000" dirty="0" err="1" smtClean="0"/>
              <a:t>Montañas</a:t>
            </a:r>
            <a:endParaRPr lang="en-GB" sz="2000" dirty="0" smtClean="0"/>
          </a:p>
          <a:p>
            <a:pPr>
              <a:buFont typeface="+mj-lt"/>
              <a:buAutoNum type="arabicPeriod"/>
            </a:pPr>
            <a:r>
              <a:rPr lang="en-GB" sz="2000" dirty="0" smtClean="0"/>
              <a:t>Ríos</a:t>
            </a:r>
          </a:p>
          <a:p>
            <a:pPr>
              <a:buFont typeface="+mj-lt"/>
              <a:buAutoNum type="arabicPeriod"/>
            </a:pPr>
            <a:r>
              <a:rPr lang="en-GB" sz="2000" dirty="0" err="1" smtClean="0"/>
              <a:t>Clima</a:t>
            </a:r>
            <a:endParaRPr lang="en-GB" sz="2000" dirty="0" smtClean="0"/>
          </a:p>
          <a:p>
            <a:pPr>
              <a:buFont typeface="+mj-lt"/>
              <a:buAutoNum type="arabicPeriod"/>
            </a:pPr>
            <a:r>
              <a:rPr lang="en-GB" sz="2000" dirty="0" err="1" smtClean="0"/>
              <a:t>Regiones</a:t>
            </a:r>
            <a:endParaRPr lang="en-GB" sz="2000" dirty="0" smtClean="0"/>
          </a:p>
          <a:p>
            <a:pPr>
              <a:buFont typeface="+mj-lt"/>
              <a:buAutoNum type="arabicPeriod"/>
            </a:pPr>
            <a:r>
              <a:rPr lang="en-GB" sz="2000" dirty="0" err="1" smtClean="0"/>
              <a:t>Habitantes</a:t>
            </a:r>
            <a:endParaRPr lang="en-GB" sz="2000" dirty="0" smtClean="0"/>
          </a:p>
          <a:p>
            <a:pPr>
              <a:buFont typeface="+mj-lt"/>
              <a:buAutoNum type="arabicPeriod"/>
            </a:pPr>
            <a:r>
              <a:rPr lang="en-GB" sz="2000" dirty="0" smtClean="0"/>
              <a:t>Capital</a:t>
            </a:r>
          </a:p>
          <a:p>
            <a:pPr>
              <a:buFont typeface="+mj-lt"/>
              <a:buAutoNum type="arabicPeriod"/>
            </a:pPr>
            <a:r>
              <a:rPr lang="en-GB" sz="2000" dirty="0" err="1" smtClean="0"/>
              <a:t>Lugares</a:t>
            </a:r>
            <a:r>
              <a:rPr lang="en-GB" sz="2000" dirty="0" smtClean="0"/>
              <a:t> </a:t>
            </a:r>
            <a:r>
              <a:rPr lang="en-GB" sz="2000" dirty="0" err="1" smtClean="0"/>
              <a:t>importantes</a:t>
            </a:r>
            <a:endParaRPr lang="en-GB" sz="2000" dirty="0" smtClean="0"/>
          </a:p>
          <a:p>
            <a:pPr>
              <a:buFont typeface="+mj-lt"/>
              <a:buAutoNum type="arabicPeriod"/>
            </a:pPr>
            <a:r>
              <a:rPr lang="en-GB" sz="2000" dirty="0" err="1" smtClean="0"/>
              <a:t>Exportación</a:t>
            </a:r>
            <a:endParaRPr lang="en-GB" sz="2000" dirty="0" smtClean="0"/>
          </a:p>
          <a:p>
            <a:pPr>
              <a:buFont typeface="+mj-lt"/>
              <a:buAutoNum type="arabicPeriod"/>
            </a:pPr>
            <a:r>
              <a:rPr lang="en-GB" sz="2000" dirty="0" err="1" smtClean="0"/>
              <a:t>Idioma</a:t>
            </a:r>
            <a:endParaRPr lang="en-GB" sz="2000" dirty="0" smtClean="0"/>
          </a:p>
          <a:p>
            <a:pPr>
              <a:buFont typeface="+mj-lt"/>
              <a:buAutoNum type="arabicPeriod"/>
            </a:pPr>
            <a:r>
              <a:rPr lang="en-GB" sz="2000" dirty="0" err="1" smtClean="0"/>
              <a:t>Moneda</a:t>
            </a:r>
            <a:endParaRPr lang="en-GB" sz="2000" dirty="0" smtClean="0"/>
          </a:p>
          <a:p>
            <a:pPr>
              <a:buFont typeface="+mj-lt"/>
              <a:buAutoNum type="arabicPeriod"/>
            </a:pPr>
            <a:r>
              <a:rPr lang="en-GB" sz="2000" dirty="0" smtClean="0"/>
              <a:t>¿Lo </a:t>
            </a:r>
            <a:r>
              <a:rPr lang="en-GB" sz="2000" dirty="0" err="1" smtClean="0"/>
              <a:t>sabe</a:t>
            </a:r>
            <a:r>
              <a:rPr lang="en-GB" sz="2000" dirty="0" smtClean="0"/>
              <a:t>?</a:t>
            </a:r>
          </a:p>
          <a:p>
            <a:endParaRPr lang="en-US" sz="2000" dirty="0"/>
          </a:p>
        </p:txBody>
      </p:sp>
      <p:pic>
        <p:nvPicPr>
          <p:cNvPr id="26626" name="Picture 2"/>
          <p:cNvPicPr>
            <a:picLocks noChangeAspect="1" noChangeArrowheads="1"/>
          </p:cNvPicPr>
          <p:nvPr/>
        </p:nvPicPr>
        <p:blipFill>
          <a:blip r:embed="rId2" cstate="print"/>
          <a:srcRect/>
          <a:stretch>
            <a:fillRect/>
          </a:stretch>
        </p:blipFill>
        <p:spPr bwMode="auto">
          <a:xfrm>
            <a:off x="2267744" y="1484784"/>
            <a:ext cx="1331193" cy="836265"/>
          </a:xfrm>
          <a:prstGeom prst="rect">
            <a:avLst/>
          </a:prstGeom>
          <a:noFill/>
          <a:ln w="9525">
            <a:noFill/>
            <a:miter lim="800000"/>
            <a:headEnd/>
            <a:tailEnd/>
          </a:ln>
          <a:effectLst/>
        </p:spPr>
      </p:pic>
      <p:pic>
        <p:nvPicPr>
          <p:cNvPr id="26627" name="Picture 3"/>
          <p:cNvPicPr>
            <a:picLocks noChangeAspect="1" noChangeArrowheads="1"/>
          </p:cNvPicPr>
          <p:nvPr/>
        </p:nvPicPr>
        <p:blipFill>
          <a:blip r:embed="rId3" cstate="print"/>
          <a:srcRect/>
          <a:stretch>
            <a:fillRect/>
          </a:stretch>
        </p:blipFill>
        <p:spPr bwMode="auto">
          <a:xfrm>
            <a:off x="6372200" y="3068960"/>
            <a:ext cx="1763241" cy="1124297"/>
          </a:xfrm>
          <a:prstGeom prst="rect">
            <a:avLst/>
          </a:prstGeom>
          <a:noFill/>
          <a:ln w="9525">
            <a:noFill/>
            <a:miter lim="800000"/>
            <a:headEnd/>
            <a:tailEnd/>
          </a:ln>
          <a:effectLst/>
        </p:spPr>
      </p:pic>
      <p:pic>
        <p:nvPicPr>
          <p:cNvPr id="26628" name="Picture 4"/>
          <p:cNvPicPr>
            <a:picLocks noChangeAspect="1" noChangeArrowheads="1"/>
          </p:cNvPicPr>
          <p:nvPr/>
        </p:nvPicPr>
        <p:blipFill>
          <a:blip r:embed="rId4" cstate="print"/>
          <a:srcRect/>
          <a:stretch>
            <a:fillRect/>
          </a:stretch>
        </p:blipFill>
        <p:spPr bwMode="auto">
          <a:xfrm>
            <a:off x="5436096" y="1484784"/>
            <a:ext cx="1835249" cy="1224136"/>
          </a:xfrm>
          <a:prstGeom prst="rect">
            <a:avLst/>
          </a:prstGeom>
          <a:noFill/>
          <a:ln w="9525">
            <a:noFill/>
            <a:miter lim="800000"/>
            <a:headEnd/>
            <a:tailEnd/>
          </a:ln>
          <a:effectLst/>
        </p:spPr>
      </p:pic>
      <p:pic>
        <p:nvPicPr>
          <p:cNvPr id="26629" name="Picture 5" descr="D:\Documents and Settings\Ina.SN101063640308\My Documents\Downloads\MC900025682.WMF"/>
          <p:cNvPicPr>
            <a:picLocks noChangeAspect="1" noChangeArrowheads="1"/>
          </p:cNvPicPr>
          <p:nvPr/>
        </p:nvPicPr>
        <p:blipFill>
          <a:blip r:embed="rId5" cstate="print"/>
          <a:srcRect/>
          <a:stretch>
            <a:fillRect/>
          </a:stretch>
        </p:blipFill>
        <p:spPr bwMode="auto">
          <a:xfrm>
            <a:off x="6588224" y="4653136"/>
            <a:ext cx="2213943" cy="1728192"/>
          </a:xfrm>
          <a:prstGeom prst="rect">
            <a:avLst/>
          </a:prstGeom>
          <a:noFill/>
        </p:spPr>
      </p:pic>
      <p:pic>
        <p:nvPicPr>
          <p:cNvPr id="26630" name="Picture 6"/>
          <p:cNvPicPr>
            <a:picLocks noChangeAspect="1" noChangeArrowheads="1"/>
          </p:cNvPicPr>
          <p:nvPr/>
        </p:nvPicPr>
        <p:blipFill>
          <a:blip r:embed="rId6" cstate="print"/>
          <a:srcRect/>
          <a:stretch>
            <a:fillRect/>
          </a:stretch>
        </p:blipFill>
        <p:spPr bwMode="auto">
          <a:xfrm>
            <a:off x="3275856" y="2924944"/>
            <a:ext cx="2155825" cy="3230562"/>
          </a:xfrm>
          <a:prstGeom prst="rect">
            <a:avLst/>
          </a:prstGeom>
          <a:noFill/>
          <a:ln w="9525">
            <a:noFill/>
            <a:miter lim="800000"/>
            <a:headEnd/>
            <a:tailEnd/>
          </a:ln>
          <a:effec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2000" b="1" u="sng" dirty="0" smtClean="0"/>
              <a:t>ACTIVIDAD 25.¿LO SABE?</a:t>
            </a:r>
            <a:br>
              <a:rPr lang="en-GB" sz="2000" b="1" u="sng" dirty="0" smtClean="0"/>
            </a:br>
            <a:r>
              <a:rPr lang="en-GB" sz="2000" b="1" u="sng" dirty="0" smtClean="0"/>
              <a:t/>
            </a:r>
            <a:br>
              <a:rPr lang="en-GB" sz="2000" b="1" u="sng" dirty="0" smtClean="0"/>
            </a:br>
            <a:r>
              <a:rPr lang="en-GB" sz="2000" b="1" u="sng" dirty="0" smtClean="0"/>
              <a:t>Decide if these statements are true or false. If false,  can you give the correct answer?</a:t>
            </a:r>
            <a:endParaRPr lang="en-US" sz="2000" dirty="0"/>
          </a:p>
        </p:txBody>
      </p:sp>
      <p:sp>
        <p:nvSpPr>
          <p:cNvPr id="3" name="Content Placeholder 2"/>
          <p:cNvSpPr>
            <a:spLocks noGrp="1"/>
          </p:cNvSpPr>
          <p:nvPr>
            <p:ph idx="1"/>
          </p:nvPr>
        </p:nvSpPr>
        <p:spPr/>
        <p:txBody>
          <a:bodyPr>
            <a:normAutofit/>
          </a:bodyPr>
          <a:lstStyle/>
          <a:p>
            <a:pPr marL="514350" indent="-514350">
              <a:buFont typeface="+mj-lt"/>
              <a:buAutoNum type="alphaUcPeriod"/>
            </a:pPr>
            <a:r>
              <a:rPr lang="en-GB" sz="2000" dirty="0" smtClean="0"/>
              <a:t>El </a:t>
            </a:r>
            <a:r>
              <a:rPr lang="en-GB" sz="2000" dirty="0" err="1" smtClean="0"/>
              <a:t>español</a:t>
            </a:r>
            <a:r>
              <a:rPr lang="en-GB" sz="2000" dirty="0" smtClean="0"/>
              <a:t> </a:t>
            </a:r>
            <a:r>
              <a:rPr lang="en-GB" sz="2000" dirty="0" err="1" smtClean="0"/>
              <a:t>es</a:t>
            </a:r>
            <a:r>
              <a:rPr lang="en-GB" sz="2000" dirty="0" smtClean="0"/>
              <a:t> la </a:t>
            </a:r>
            <a:r>
              <a:rPr lang="en-GB" sz="2000" dirty="0" err="1" smtClean="0"/>
              <a:t>tercera</a:t>
            </a:r>
            <a:r>
              <a:rPr lang="en-GB" sz="2000" dirty="0" smtClean="0"/>
              <a:t> </a:t>
            </a:r>
            <a:r>
              <a:rPr lang="en-GB" sz="2000" dirty="0" err="1" smtClean="0"/>
              <a:t>lengua</a:t>
            </a:r>
            <a:r>
              <a:rPr lang="en-GB" sz="2000" dirty="0" smtClean="0"/>
              <a:t> </a:t>
            </a:r>
            <a:r>
              <a:rPr lang="en-GB" sz="2000" dirty="0" err="1" smtClean="0"/>
              <a:t>más</a:t>
            </a:r>
            <a:r>
              <a:rPr lang="en-GB" sz="2000" dirty="0" smtClean="0"/>
              <a:t> </a:t>
            </a:r>
            <a:r>
              <a:rPr lang="en-GB" sz="2000" dirty="0" err="1" smtClean="0"/>
              <a:t>hablada</a:t>
            </a:r>
            <a:r>
              <a:rPr lang="en-GB" sz="2000" dirty="0" smtClean="0"/>
              <a:t> del </a:t>
            </a:r>
            <a:r>
              <a:rPr lang="en-GB" sz="2000" dirty="0" err="1" smtClean="0"/>
              <a:t>mundo</a:t>
            </a:r>
            <a:r>
              <a:rPr lang="en-GB" sz="2000" dirty="0" smtClean="0"/>
              <a:t>.</a:t>
            </a:r>
          </a:p>
          <a:p>
            <a:pPr marL="514350" indent="-514350">
              <a:buFont typeface="+mj-lt"/>
              <a:buAutoNum type="alphaUcPeriod"/>
            </a:pPr>
            <a:r>
              <a:rPr lang="en-GB" sz="2000" dirty="0" smtClean="0"/>
              <a:t>El </a:t>
            </a:r>
            <a:r>
              <a:rPr lang="en-GB" sz="2000" dirty="0" err="1" smtClean="0"/>
              <a:t>español</a:t>
            </a:r>
            <a:r>
              <a:rPr lang="en-GB" sz="2000" dirty="0" smtClean="0"/>
              <a:t> </a:t>
            </a:r>
            <a:r>
              <a:rPr lang="en-GB" sz="2000" dirty="0" err="1" smtClean="0"/>
              <a:t>es</a:t>
            </a:r>
            <a:r>
              <a:rPr lang="en-GB" sz="2000" dirty="0" smtClean="0"/>
              <a:t> la </a:t>
            </a:r>
            <a:r>
              <a:rPr lang="en-GB" sz="2000" dirty="0" err="1" smtClean="0"/>
              <a:t>segunda</a:t>
            </a:r>
            <a:r>
              <a:rPr lang="en-GB" sz="2000" dirty="0" smtClean="0"/>
              <a:t> </a:t>
            </a:r>
            <a:r>
              <a:rPr lang="en-GB" sz="2000" dirty="0" err="1" smtClean="0"/>
              <a:t>lengua</a:t>
            </a:r>
            <a:r>
              <a:rPr lang="en-GB" sz="2000" dirty="0" smtClean="0"/>
              <a:t> de </a:t>
            </a:r>
            <a:r>
              <a:rPr lang="en-GB" sz="2000" dirty="0" err="1" smtClean="0"/>
              <a:t>Europa</a:t>
            </a:r>
            <a:r>
              <a:rPr lang="en-GB" sz="2000" dirty="0" smtClean="0"/>
              <a:t>.</a:t>
            </a:r>
          </a:p>
          <a:p>
            <a:pPr marL="514350" indent="-514350">
              <a:buFont typeface="+mj-lt"/>
              <a:buAutoNum type="alphaUcPeriod"/>
            </a:pPr>
            <a:r>
              <a:rPr lang="en-GB" sz="2000" dirty="0" smtClean="0"/>
              <a:t>Las </a:t>
            </a:r>
            <a:r>
              <a:rPr lang="en-GB" sz="2000" dirty="0" err="1" smtClean="0"/>
              <a:t>islas</a:t>
            </a:r>
            <a:r>
              <a:rPr lang="en-GB" sz="2000" dirty="0" smtClean="0"/>
              <a:t> Filipinas se </a:t>
            </a:r>
            <a:r>
              <a:rPr lang="en-GB" sz="2000" dirty="0" err="1" smtClean="0"/>
              <a:t>llaman</a:t>
            </a:r>
            <a:r>
              <a:rPr lang="en-GB" sz="2000" dirty="0" smtClean="0"/>
              <a:t> </a:t>
            </a:r>
            <a:r>
              <a:rPr lang="en-GB" sz="2000" dirty="0" err="1" smtClean="0"/>
              <a:t>así</a:t>
            </a:r>
            <a:r>
              <a:rPr lang="en-GB" sz="2000" dirty="0" smtClean="0"/>
              <a:t> en </a:t>
            </a:r>
            <a:r>
              <a:rPr lang="en-GB" sz="2000" dirty="0" err="1" smtClean="0"/>
              <a:t>honor</a:t>
            </a:r>
            <a:r>
              <a:rPr lang="en-GB" sz="2000" dirty="0" smtClean="0"/>
              <a:t> al </a:t>
            </a:r>
            <a:r>
              <a:rPr lang="en-GB" sz="2000" dirty="0" err="1" smtClean="0"/>
              <a:t>rey</a:t>
            </a:r>
            <a:r>
              <a:rPr lang="en-GB" sz="2000" dirty="0" smtClean="0"/>
              <a:t> Felipe II de </a:t>
            </a:r>
            <a:r>
              <a:rPr lang="en-GB" sz="2000" dirty="0" err="1" smtClean="0"/>
              <a:t>España</a:t>
            </a:r>
            <a:r>
              <a:rPr lang="en-GB" sz="2000" dirty="0" smtClean="0"/>
              <a:t>.</a:t>
            </a:r>
          </a:p>
          <a:p>
            <a:pPr marL="514350" indent="-514350">
              <a:buFont typeface="+mj-lt"/>
              <a:buAutoNum type="alphaUcPeriod"/>
            </a:pPr>
            <a:r>
              <a:rPr lang="en-GB" sz="2000" dirty="0" smtClean="0"/>
              <a:t>Hay </a:t>
            </a:r>
            <a:r>
              <a:rPr lang="en-GB" sz="2000" dirty="0" err="1" smtClean="0"/>
              <a:t>cinco</a:t>
            </a:r>
            <a:r>
              <a:rPr lang="en-GB" sz="2000" dirty="0" smtClean="0"/>
              <a:t> </a:t>
            </a:r>
            <a:r>
              <a:rPr lang="en-GB" sz="2000" dirty="0" err="1" smtClean="0"/>
              <a:t>lenguas</a:t>
            </a:r>
            <a:r>
              <a:rPr lang="en-GB" sz="2000" dirty="0" smtClean="0"/>
              <a:t> </a:t>
            </a:r>
            <a:r>
              <a:rPr lang="en-GB" sz="2000" dirty="0" err="1" smtClean="0"/>
              <a:t>oficiales</a:t>
            </a:r>
            <a:r>
              <a:rPr lang="en-GB" sz="2000" dirty="0" smtClean="0"/>
              <a:t> en México.</a:t>
            </a:r>
          </a:p>
          <a:p>
            <a:pPr marL="514350" indent="-514350">
              <a:buFont typeface="+mj-lt"/>
              <a:buAutoNum type="alphaUcPeriod"/>
            </a:pPr>
            <a:r>
              <a:rPr lang="en-GB" sz="2000" dirty="0" smtClean="0"/>
              <a:t>Las </a:t>
            </a:r>
            <a:r>
              <a:rPr lang="en-GB" sz="2000" dirty="0" err="1" smtClean="0"/>
              <a:t>tres</a:t>
            </a:r>
            <a:r>
              <a:rPr lang="en-GB" sz="2000" dirty="0" smtClean="0"/>
              <a:t> </a:t>
            </a:r>
            <a:r>
              <a:rPr lang="en-GB" sz="2000" dirty="0" err="1" smtClean="0"/>
              <a:t>danzas</a:t>
            </a:r>
            <a:r>
              <a:rPr lang="en-GB" sz="2000" dirty="0" smtClean="0"/>
              <a:t> </a:t>
            </a:r>
            <a:r>
              <a:rPr lang="en-GB" sz="2000" dirty="0" err="1" smtClean="0"/>
              <a:t>cubanas</a:t>
            </a:r>
            <a:r>
              <a:rPr lang="en-GB" sz="2000" dirty="0" smtClean="0"/>
              <a:t> son el </a:t>
            </a:r>
            <a:r>
              <a:rPr lang="en-GB" sz="2000" dirty="0" err="1" smtClean="0"/>
              <a:t>chachachá</a:t>
            </a:r>
            <a:r>
              <a:rPr lang="en-GB" sz="2000" dirty="0" smtClean="0"/>
              <a:t>, el mambo y la salsa.</a:t>
            </a:r>
          </a:p>
          <a:p>
            <a:pPr marL="514350" indent="-514350">
              <a:buFont typeface="+mj-lt"/>
              <a:buAutoNum type="alphaUcPeriod"/>
            </a:pPr>
            <a:r>
              <a:rPr lang="en-GB" sz="2000" dirty="0" smtClean="0"/>
              <a:t>Cuba se </a:t>
            </a:r>
            <a:r>
              <a:rPr lang="en-GB" sz="2000" dirty="0" err="1" smtClean="0"/>
              <a:t>conoce</a:t>
            </a:r>
            <a:r>
              <a:rPr lang="en-GB" sz="2000" dirty="0" smtClean="0"/>
              <a:t> </a:t>
            </a:r>
            <a:r>
              <a:rPr lang="en-GB" sz="2000" dirty="0" err="1" smtClean="0"/>
              <a:t>como</a:t>
            </a:r>
            <a:r>
              <a:rPr lang="en-GB" sz="2000" dirty="0" smtClean="0"/>
              <a:t> el </a:t>
            </a:r>
            <a:r>
              <a:rPr lang="en-GB" sz="2000" dirty="0" err="1" smtClean="0"/>
              <a:t>país</a:t>
            </a:r>
            <a:r>
              <a:rPr lang="en-GB" sz="2000" dirty="0" smtClean="0"/>
              <a:t> de </a:t>
            </a:r>
            <a:r>
              <a:rPr lang="en-GB" sz="2000" dirty="0" err="1" smtClean="0"/>
              <a:t>telenovelas</a:t>
            </a:r>
            <a:r>
              <a:rPr lang="en-GB" sz="2000" dirty="0" smtClean="0"/>
              <a:t> </a:t>
            </a:r>
            <a:r>
              <a:rPr lang="en-GB" sz="2000" dirty="0" err="1" smtClean="0"/>
              <a:t>más</a:t>
            </a:r>
            <a:r>
              <a:rPr lang="en-GB" sz="2000" dirty="0" smtClean="0"/>
              <a:t> </a:t>
            </a:r>
            <a:r>
              <a:rPr lang="en-GB" sz="2000" dirty="0" err="1" smtClean="0"/>
              <a:t>populares</a:t>
            </a:r>
            <a:r>
              <a:rPr lang="en-GB" sz="2000" dirty="0" smtClean="0"/>
              <a:t> en el </a:t>
            </a:r>
            <a:r>
              <a:rPr lang="en-GB" sz="2000" dirty="0" err="1" smtClean="0"/>
              <a:t>mundo</a:t>
            </a:r>
            <a:r>
              <a:rPr lang="en-GB" sz="2000" dirty="0" smtClean="0"/>
              <a:t>.</a:t>
            </a:r>
          </a:p>
          <a:p>
            <a:pPr marL="514350" indent="-514350">
              <a:buFont typeface="+mj-lt"/>
              <a:buAutoNum type="alphaUcPeriod"/>
            </a:pPr>
            <a:r>
              <a:rPr lang="en-GB" sz="2000" dirty="0" smtClean="0"/>
              <a:t>La ciudad de Madrid </a:t>
            </a:r>
            <a:r>
              <a:rPr lang="en-GB" sz="2000" dirty="0" err="1" smtClean="0"/>
              <a:t>es</a:t>
            </a:r>
            <a:r>
              <a:rPr lang="en-GB" sz="2000" dirty="0" smtClean="0"/>
              <a:t> el capital de </a:t>
            </a:r>
            <a:r>
              <a:rPr lang="en-GB" sz="2000" dirty="0" err="1" smtClean="0"/>
              <a:t>Latinoamérica</a:t>
            </a:r>
            <a:r>
              <a:rPr lang="en-GB" sz="2000" dirty="0" smtClean="0"/>
              <a:t>.</a:t>
            </a:r>
          </a:p>
          <a:p>
            <a:pPr marL="514350" indent="-514350">
              <a:buFont typeface="+mj-lt"/>
              <a:buAutoNum type="alphaUcPeriod"/>
            </a:pPr>
            <a:r>
              <a:rPr lang="en-GB" sz="2000" dirty="0" smtClean="0"/>
              <a:t>En Costa Rica no hay </a:t>
            </a:r>
            <a:r>
              <a:rPr lang="en-GB" sz="2000" dirty="0" err="1" smtClean="0"/>
              <a:t>fuerzas</a:t>
            </a:r>
            <a:r>
              <a:rPr lang="en-GB" sz="2000" dirty="0" smtClean="0"/>
              <a:t> armadas.</a:t>
            </a:r>
          </a:p>
          <a:p>
            <a:pPr marL="514350" indent="-514350">
              <a:buFont typeface="+mj-lt"/>
              <a:buAutoNum type="alphaUcPeriod"/>
            </a:pPr>
            <a:r>
              <a:rPr lang="en-GB" sz="2000" dirty="0" smtClean="0"/>
              <a:t>Hay 30 </a:t>
            </a:r>
            <a:r>
              <a:rPr lang="en-GB" sz="2000" dirty="0" err="1" smtClean="0"/>
              <a:t>millones</a:t>
            </a:r>
            <a:r>
              <a:rPr lang="en-GB" sz="2000" dirty="0" smtClean="0"/>
              <a:t> de </a:t>
            </a:r>
            <a:r>
              <a:rPr lang="en-GB" sz="2000" dirty="0" err="1" smtClean="0"/>
              <a:t>hispanos</a:t>
            </a:r>
            <a:r>
              <a:rPr lang="en-GB" sz="2000" dirty="0" smtClean="0"/>
              <a:t> en los </a:t>
            </a:r>
            <a:r>
              <a:rPr lang="en-GB" sz="2000" dirty="0" err="1" smtClean="0"/>
              <a:t>Estados</a:t>
            </a:r>
            <a:r>
              <a:rPr lang="en-GB" sz="2000" dirty="0" smtClean="0"/>
              <a:t> </a:t>
            </a:r>
            <a:r>
              <a:rPr lang="en-GB" sz="2000" dirty="0" err="1" smtClean="0"/>
              <a:t>Unidos</a:t>
            </a:r>
            <a:r>
              <a:rPr lang="en-GB" sz="2000" dirty="0" smtClean="0"/>
              <a:t> (EEUU).</a:t>
            </a:r>
          </a:p>
          <a:p>
            <a:pPr marL="514350" indent="-514350">
              <a:buFont typeface="+mj-lt"/>
              <a:buAutoNum type="alphaUcPeriod"/>
            </a:pPr>
            <a:r>
              <a:rPr lang="en-GB" sz="2000" dirty="0" smtClean="0"/>
              <a:t>Los </a:t>
            </a:r>
            <a:r>
              <a:rPr lang="en-GB" sz="2000" dirty="0" err="1" smtClean="0"/>
              <a:t>inmigrantes</a:t>
            </a:r>
            <a:r>
              <a:rPr lang="en-GB" sz="2000" dirty="0" smtClean="0"/>
              <a:t> </a:t>
            </a:r>
            <a:r>
              <a:rPr lang="en-GB" sz="2000" dirty="0" err="1" smtClean="0"/>
              <a:t>hispanos</a:t>
            </a:r>
            <a:r>
              <a:rPr lang="en-GB" sz="2000" dirty="0" smtClean="0"/>
              <a:t> </a:t>
            </a:r>
            <a:r>
              <a:rPr lang="en-GB" sz="2000" dirty="0" err="1" smtClean="0"/>
              <a:t>que</a:t>
            </a:r>
            <a:r>
              <a:rPr lang="en-GB" sz="2000" dirty="0" smtClean="0"/>
              <a:t> </a:t>
            </a:r>
            <a:r>
              <a:rPr lang="en-GB" sz="2000" dirty="0" err="1" smtClean="0"/>
              <a:t>cruzan</a:t>
            </a:r>
            <a:r>
              <a:rPr lang="en-GB" sz="2000" dirty="0" smtClean="0"/>
              <a:t> </a:t>
            </a:r>
            <a:r>
              <a:rPr lang="en-GB" sz="2000" dirty="0" err="1" smtClean="0"/>
              <a:t>ilegalmente</a:t>
            </a:r>
            <a:r>
              <a:rPr lang="en-GB" sz="2000" dirty="0" smtClean="0"/>
              <a:t> el Río Grande, </a:t>
            </a:r>
            <a:r>
              <a:rPr lang="en-GB" sz="2000" dirty="0" err="1" smtClean="0"/>
              <a:t>que</a:t>
            </a:r>
            <a:r>
              <a:rPr lang="en-GB" sz="2000" dirty="0" smtClean="0"/>
              <a:t> </a:t>
            </a:r>
            <a:r>
              <a:rPr lang="en-GB" sz="2000" dirty="0" err="1" smtClean="0"/>
              <a:t>separa</a:t>
            </a:r>
            <a:r>
              <a:rPr lang="en-GB" sz="2000" dirty="0" smtClean="0"/>
              <a:t> a los México de </a:t>
            </a:r>
            <a:r>
              <a:rPr lang="en-GB" sz="2000" dirty="0" err="1" smtClean="0"/>
              <a:t>Estados</a:t>
            </a:r>
            <a:r>
              <a:rPr lang="en-GB" sz="2000" dirty="0" smtClean="0"/>
              <a:t> </a:t>
            </a:r>
            <a:r>
              <a:rPr lang="en-GB" sz="2000" dirty="0" err="1" smtClean="0"/>
              <a:t>Unidos</a:t>
            </a:r>
            <a:r>
              <a:rPr lang="en-GB" sz="2000" dirty="0" smtClean="0"/>
              <a:t>, se </a:t>
            </a:r>
            <a:r>
              <a:rPr lang="en-GB" sz="2000" dirty="0" err="1" smtClean="0"/>
              <a:t>llaman</a:t>
            </a:r>
            <a:r>
              <a:rPr lang="en-GB" sz="2000" smtClean="0"/>
              <a:t> Wetbacks</a:t>
            </a:r>
            <a:r>
              <a:rPr lang="en-GB" sz="2000" dirty="0" smtClean="0"/>
              <a:t>.</a:t>
            </a:r>
          </a:p>
          <a:p>
            <a:pPr marL="514350" indent="-514350">
              <a:buFont typeface="+mj-lt"/>
              <a:buAutoNum type="alphaUcPeriod"/>
            </a:pPr>
            <a:endParaRPr lang="en-GB" sz="2000" dirty="0" smtClean="0"/>
          </a:p>
          <a:p>
            <a:pPr marL="514350" indent="-514350">
              <a:buFont typeface="+mj-lt"/>
              <a:buAutoNum type="alphaUcPeriod"/>
            </a:pPr>
            <a:endParaRPr lang="en-US" sz="2000" dirty="0"/>
          </a:p>
        </p:txBody>
      </p:sp>
      <p:pic>
        <p:nvPicPr>
          <p:cNvPr id="27650" name="Picture 2"/>
          <p:cNvPicPr>
            <a:picLocks noChangeAspect="1" noChangeArrowheads="1"/>
          </p:cNvPicPr>
          <p:nvPr/>
        </p:nvPicPr>
        <p:blipFill>
          <a:blip r:embed="rId3" cstate="print"/>
          <a:srcRect/>
          <a:stretch>
            <a:fillRect/>
          </a:stretch>
        </p:blipFill>
        <p:spPr bwMode="auto">
          <a:xfrm>
            <a:off x="6911752" y="5667245"/>
            <a:ext cx="2232248" cy="1190755"/>
          </a:xfrm>
          <a:prstGeom prst="rect">
            <a:avLst/>
          </a:prstGeom>
          <a:noFill/>
          <a:ln w="9525">
            <a:noFill/>
            <a:miter lim="800000"/>
            <a:headEnd/>
            <a:tailEnd/>
          </a:ln>
          <a:effec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algn="ctr">
              <a:buNone/>
            </a:pPr>
            <a:r>
              <a:rPr lang="en-GB" sz="2400" b="1" u="sng" dirty="0" smtClean="0">
                <a:latin typeface="Calibri" pitchFamily="34" charset="0"/>
                <a:cs typeface="Calibri" pitchFamily="34" charset="0"/>
              </a:rPr>
              <a:t>TOPIC 1: DE VIAJE</a:t>
            </a:r>
          </a:p>
          <a:p>
            <a:pPr algn="ctr">
              <a:buNone/>
            </a:pPr>
            <a:endParaRPr lang="en-GB" sz="2400" b="1" u="sng" dirty="0" smtClean="0">
              <a:latin typeface="Calibri" pitchFamily="34" charset="0"/>
              <a:cs typeface="Calibri" pitchFamily="34" charset="0"/>
            </a:endParaRPr>
          </a:p>
          <a:p>
            <a:pPr marL="457200" indent="-457200" algn="ctr">
              <a:buAutoNum type="arabicPeriod"/>
            </a:pPr>
            <a:endParaRPr lang="en-GB" sz="2400" dirty="0" smtClean="0">
              <a:latin typeface="Calibri" pitchFamily="34" charset="0"/>
              <a:cs typeface="Calibri" pitchFamily="34" charset="0"/>
            </a:endParaRPr>
          </a:p>
          <a:p>
            <a:pPr marL="457200" indent="-457200" algn="ctr">
              <a:buAutoNum type="arabicPeriod"/>
            </a:pPr>
            <a:endParaRPr lang="en-GB" sz="2400" dirty="0" smtClean="0">
              <a:latin typeface="Calibri" pitchFamily="34" charset="0"/>
              <a:cs typeface="Calibri" pitchFamily="34" charset="0"/>
            </a:endParaRPr>
          </a:p>
          <a:p>
            <a:pPr algn="ctr">
              <a:buNone/>
            </a:pPr>
            <a:r>
              <a:rPr lang="en-GB" sz="2400" b="1" dirty="0" smtClean="0">
                <a:latin typeface="Comic Sans MS" pitchFamily="66" charset="0"/>
              </a:rPr>
              <a:t> </a:t>
            </a:r>
            <a:endParaRPr lang="en-GB" sz="2400" dirty="0" smtClean="0">
              <a:latin typeface="Comic Sans MS" pitchFamily="66" charset="0"/>
            </a:endParaRPr>
          </a:p>
          <a:p>
            <a:pPr algn="ctr">
              <a:buNone/>
            </a:pPr>
            <a:endParaRPr lang="en-GB" sz="2400" dirty="0" smtClean="0">
              <a:latin typeface="Comic Sans MS" pitchFamily="66" charset="0"/>
            </a:endParaRPr>
          </a:p>
          <a:p>
            <a:pPr>
              <a:buNone/>
            </a:pPr>
            <a:endParaRPr lang="en-GB" sz="2400" dirty="0" smtClean="0">
              <a:latin typeface="Comic Sans MS" pitchFamily="66" charset="0"/>
            </a:endParaRPr>
          </a:p>
          <a:p>
            <a:pPr>
              <a:buNone/>
            </a:pPr>
            <a:endParaRPr lang="en-GB" sz="2400" dirty="0" smtClean="0">
              <a:latin typeface="Comic Sans MS" pitchFamily="66" charset="0"/>
            </a:endParaRPr>
          </a:p>
          <a:p>
            <a:pPr>
              <a:buNone/>
            </a:pPr>
            <a:endParaRPr lang="en-GB" sz="2400" dirty="0" smtClean="0">
              <a:latin typeface="Comic Sans MS" pitchFamily="66" charset="0"/>
            </a:endParaRPr>
          </a:p>
          <a:p>
            <a:pPr algn="ctr">
              <a:buNone/>
            </a:pPr>
            <a:endParaRPr lang="en-GB" sz="2400" dirty="0" smtClean="0">
              <a:latin typeface="Comic Sans MS" pitchFamily="66" charset="0"/>
            </a:endParaRPr>
          </a:p>
          <a:p>
            <a:pPr>
              <a:buNone/>
            </a:pPr>
            <a:endParaRPr lang="en-GB" dirty="0"/>
          </a:p>
        </p:txBody>
      </p:sp>
      <p:pic>
        <p:nvPicPr>
          <p:cNvPr id="2050" name="Picture 2"/>
          <p:cNvPicPr>
            <a:picLocks noChangeAspect="1" noChangeArrowheads="1"/>
          </p:cNvPicPr>
          <p:nvPr/>
        </p:nvPicPr>
        <p:blipFill>
          <a:blip r:embed="rId2" cstate="print"/>
          <a:srcRect/>
          <a:stretch>
            <a:fillRect/>
          </a:stretch>
        </p:blipFill>
        <p:spPr bwMode="auto">
          <a:xfrm>
            <a:off x="395536" y="476672"/>
            <a:ext cx="3563441" cy="2420441"/>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cstate="print"/>
          <a:srcRect/>
          <a:stretch>
            <a:fillRect/>
          </a:stretch>
        </p:blipFill>
        <p:spPr bwMode="auto">
          <a:xfrm>
            <a:off x="2843808" y="2636912"/>
            <a:ext cx="3902075" cy="2376263"/>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cstate="print"/>
          <a:srcRect/>
          <a:stretch>
            <a:fillRect/>
          </a:stretch>
        </p:blipFill>
        <p:spPr bwMode="auto">
          <a:xfrm>
            <a:off x="683568" y="4149080"/>
            <a:ext cx="3419425" cy="2494831"/>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print"/>
          <a:srcRect/>
          <a:stretch>
            <a:fillRect/>
          </a:stretch>
        </p:blipFill>
        <p:spPr bwMode="auto">
          <a:xfrm>
            <a:off x="5508104" y="764704"/>
            <a:ext cx="3413760" cy="2056264"/>
          </a:xfrm>
          <a:prstGeom prst="rect">
            <a:avLst/>
          </a:prstGeom>
          <a:noFill/>
          <a:ln w="9525">
            <a:noFill/>
            <a:miter lim="800000"/>
            <a:headEnd/>
            <a:tailEnd/>
          </a:ln>
          <a:effectLst/>
        </p:spPr>
      </p:pic>
      <p:pic>
        <p:nvPicPr>
          <p:cNvPr id="2054" name="Picture 6"/>
          <p:cNvPicPr>
            <a:picLocks noChangeAspect="1" noChangeArrowheads="1"/>
          </p:cNvPicPr>
          <p:nvPr/>
        </p:nvPicPr>
        <p:blipFill>
          <a:blip r:embed="rId6" cstate="print"/>
          <a:srcRect/>
          <a:stretch>
            <a:fillRect/>
          </a:stretch>
        </p:blipFill>
        <p:spPr bwMode="auto">
          <a:xfrm>
            <a:off x="6372200" y="2924944"/>
            <a:ext cx="2425700" cy="36576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rot="10800000" flipV="1">
            <a:off x="395535" y="-71849"/>
            <a:ext cx="7920880" cy="1754326"/>
          </a:xfrm>
          <a:prstGeom prst="rect">
            <a:avLst/>
          </a:prstGeom>
        </p:spPr>
        <p:txBody>
          <a:bodyPr wrap="square">
            <a:spAutoFit/>
          </a:bodyPr>
          <a:lstStyle/>
          <a:p>
            <a:pPr algn="ctr"/>
            <a:r>
              <a:rPr lang="en-GB" b="1" u="sng" dirty="0" smtClean="0">
                <a:latin typeface="Calibri" pitchFamily="34" charset="0"/>
                <a:cs typeface="Calibri" pitchFamily="34" charset="0"/>
              </a:rPr>
              <a:t>ACTIVIDAD 1. ¿PORQUE IR DE VACACIONES?</a:t>
            </a:r>
          </a:p>
          <a:p>
            <a:pPr algn="ctr"/>
            <a:endParaRPr lang="en-GB" b="1" u="sng" dirty="0" smtClean="0">
              <a:latin typeface="Calibri" pitchFamily="34" charset="0"/>
              <a:cs typeface="Calibri" pitchFamily="34" charset="0"/>
            </a:endParaRPr>
          </a:p>
          <a:p>
            <a:pPr algn="ctr">
              <a:buNone/>
            </a:pPr>
            <a:r>
              <a:rPr lang="en-GB" b="1" dirty="0" smtClean="0">
                <a:latin typeface="Calibri" pitchFamily="34" charset="0"/>
                <a:cs typeface="Calibri" pitchFamily="34" charset="0"/>
              </a:rPr>
              <a:t>Work with a partner: read these 14 reasons for going on holiday and rate each one using points (3 = </a:t>
            </a:r>
            <a:r>
              <a:rPr lang="en-GB" b="1" dirty="0" err="1" smtClean="0">
                <a:latin typeface="Calibri" pitchFamily="34" charset="0"/>
                <a:cs typeface="Calibri" pitchFamily="34" charset="0"/>
              </a:rPr>
              <a:t>muy</a:t>
            </a:r>
            <a:r>
              <a:rPr lang="en-GB" b="1" dirty="0" smtClean="0">
                <a:latin typeface="Calibri" pitchFamily="34" charset="0"/>
                <a:cs typeface="Calibri" pitchFamily="34" charset="0"/>
              </a:rPr>
              <a:t> </a:t>
            </a:r>
            <a:r>
              <a:rPr lang="en-GB" b="1" dirty="0" err="1" smtClean="0">
                <a:latin typeface="Calibri" pitchFamily="34" charset="0"/>
                <a:cs typeface="Calibri" pitchFamily="34" charset="0"/>
              </a:rPr>
              <a:t>importante</a:t>
            </a:r>
            <a:r>
              <a:rPr lang="en-GB" b="1" dirty="0" smtClean="0">
                <a:latin typeface="Calibri" pitchFamily="34" charset="0"/>
                <a:cs typeface="Calibri" pitchFamily="34" charset="0"/>
              </a:rPr>
              <a:t>; 0 = no </a:t>
            </a:r>
            <a:r>
              <a:rPr lang="en-GB" b="1" dirty="0" err="1" smtClean="0">
                <a:latin typeface="Calibri" pitchFamily="34" charset="0"/>
                <a:cs typeface="Calibri" pitchFamily="34" charset="0"/>
              </a:rPr>
              <a:t>importa</a:t>
            </a:r>
            <a:r>
              <a:rPr lang="en-GB" b="1" dirty="0" smtClean="0">
                <a:latin typeface="Calibri" pitchFamily="34" charset="0"/>
                <a:cs typeface="Calibri" pitchFamily="34" charset="0"/>
              </a:rPr>
              <a:t>; -3 = no </a:t>
            </a:r>
            <a:r>
              <a:rPr lang="en-GB" b="1" dirty="0" err="1" smtClean="0">
                <a:latin typeface="Calibri" pitchFamily="34" charset="0"/>
                <a:cs typeface="Calibri" pitchFamily="34" charset="0"/>
              </a:rPr>
              <a:t>importante</a:t>
            </a:r>
            <a:r>
              <a:rPr lang="en-GB" b="1" dirty="0" smtClean="0">
                <a:latin typeface="Calibri" pitchFamily="34" charset="0"/>
                <a:cs typeface="Calibri" pitchFamily="34" charset="0"/>
              </a:rPr>
              <a:t>)</a:t>
            </a:r>
          </a:p>
          <a:p>
            <a:endParaRPr lang="en-GB" dirty="0" smtClean="0">
              <a:latin typeface="Calibri" pitchFamily="34" charset="0"/>
              <a:cs typeface="Calibri" pitchFamily="34" charset="0"/>
            </a:endParaRPr>
          </a:p>
          <a:p>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5724128" y="3356992"/>
            <a:ext cx="2376264" cy="1440160"/>
          </a:xfrm>
          <a:prstGeom prst="rect">
            <a:avLst/>
          </a:prstGeom>
          <a:noFill/>
          <a:ln w="9525">
            <a:noFill/>
            <a:miter lim="800000"/>
            <a:headEnd/>
            <a:tailEnd/>
          </a:ln>
          <a:effectLst/>
        </p:spPr>
      </p:pic>
      <p:sp>
        <p:nvSpPr>
          <p:cNvPr id="11" name="Rectangle 10"/>
          <p:cNvSpPr/>
          <p:nvPr/>
        </p:nvSpPr>
        <p:spPr>
          <a:xfrm>
            <a:off x="323528" y="1443840"/>
            <a:ext cx="5616624" cy="4832092"/>
          </a:xfrm>
          <a:prstGeom prst="rect">
            <a:avLst/>
          </a:prstGeom>
        </p:spPr>
        <p:txBody>
          <a:bodyPr wrap="square">
            <a:spAutoFit/>
          </a:bodyPr>
          <a:lstStyle/>
          <a:p>
            <a:pPr marL="457200" indent="-457200">
              <a:buNone/>
            </a:pPr>
            <a:r>
              <a:rPr lang="en-GB" sz="2200" dirty="0" smtClean="0">
                <a:latin typeface="Calibri" pitchFamily="34" charset="0"/>
                <a:cs typeface="Calibri" pitchFamily="34" charset="0"/>
              </a:rPr>
              <a:t>1.	El sol</a:t>
            </a:r>
          </a:p>
          <a:p>
            <a:pPr marL="457200" indent="-457200">
              <a:buNone/>
            </a:pPr>
            <a:r>
              <a:rPr lang="en-GB" sz="2200" dirty="0" smtClean="0">
                <a:latin typeface="Calibri" pitchFamily="34" charset="0"/>
                <a:cs typeface="Calibri" pitchFamily="34" charset="0"/>
              </a:rPr>
              <a:t>2.	</a:t>
            </a:r>
            <a:r>
              <a:rPr lang="en-GB" sz="2200" dirty="0" err="1" smtClean="0">
                <a:latin typeface="Calibri" pitchFamily="34" charset="0"/>
                <a:cs typeface="Calibri" pitchFamily="34" charset="0"/>
              </a:rPr>
              <a:t>Ir</a:t>
            </a:r>
            <a:r>
              <a:rPr lang="en-GB" sz="2200" dirty="0" smtClean="0">
                <a:latin typeface="Calibri" pitchFamily="34" charset="0"/>
                <a:cs typeface="Calibri" pitchFamily="34" charset="0"/>
              </a:rPr>
              <a:t> a la playa</a:t>
            </a:r>
          </a:p>
          <a:p>
            <a:pPr marL="457200" indent="-457200">
              <a:buNone/>
            </a:pPr>
            <a:r>
              <a:rPr lang="en-GB" sz="2200" dirty="0" smtClean="0">
                <a:latin typeface="Calibri" pitchFamily="34" charset="0"/>
                <a:cs typeface="Calibri" pitchFamily="34" charset="0"/>
              </a:rPr>
              <a:t>3.	</a:t>
            </a:r>
            <a:r>
              <a:rPr lang="en-GB" sz="2200" dirty="0" err="1" smtClean="0">
                <a:latin typeface="Calibri" pitchFamily="34" charset="0"/>
                <a:cs typeface="Calibri" pitchFamily="34" charset="0"/>
              </a:rPr>
              <a:t>Ir</a:t>
            </a:r>
            <a:r>
              <a:rPr lang="en-GB" sz="2200" dirty="0" smtClean="0">
                <a:latin typeface="Calibri" pitchFamily="34" charset="0"/>
                <a:cs typeface="Calibri" pitchFamily="34" charset="0"/>
              </a:rPr>
              <a:t> al </a:t>
            </a:r>
            <a:r>
              <a:rPr lang="en-GB" sz="2200" dirty="0" err="1" smtClean="0">
                <a:latin typeface="Calibri" pitchFamily="34" charset="0"/>
                <a:cs typeface="Calibri" pitchFamily="34" charset="0"/>
              </a:rPr>
              <a:t>extranjero</a:t>
            </a:r>
            <a:endParaRPr lang="en-GB" sz="2200" dirty="0" smtClean="0">
              <a:latin typeface="Calibri" pitchFamily="34" charset="0"/>
              <a:cs typeface="Calibri" pitchFamily="34" charset="0"/>
            </a:endParaRPr>
          </a:p>
          <a:p>
            <a:pPr marL="457200" indent="-457200">
              <a:buNone/>
            </a:pPr>
            <a:r>
              <a:rPr lang="en-GB" sz="2200" dirty="0" smtClean="0">
                <a:latin typeface="Calibri" pitchFamily="34" charset="0"/>
                <a:cs typeface="Calibri" pitchFamily="34" charset="0"/>
              </a:rPr>
              <a:t>4.	</a:t>
            </a:r>
            <a:r>
              <a:rPr lang="en-GB" sz="2200" dirty="0" err="1" smtClean="0">
                <a:latin typeface="Calibri" pitchFamily="34" charset="0"/>
                <a:cs typeface="Calibri" pitchFamily="34" charset="0"/>
              </a:rPr>
              <a:t>Visitar</a:t>
            </a:r>
            <a:r>
              <a:rPr lang="en-GB" sz="2200" dirty="0" smtClean="0">
                <a:latin typeface="Calibri" pitchFamily="34" charset="0"/>
                <a:cs typeface="Calibri" pitchFamily="34" charset="0"/>
              </a:rPr>
              <a:t> </a:t>
            </a:r>
            <a:r>
              <a:rPr lang="en-GB" sz="2200" dirty="0" err="1" smtClean="0">
                <a:latin typeface="Calibri" pitchFamily="34" charset="0"/>
                <a:cs typeface="Calibri" pitchFamily="34" charset="0"/>
              </a:rPr>
              <a:t>sitios</a:t>
            </a:r>
            <a:r>
              <a:rPr lang="en-GB" sz="2200" dirty="0" smtClean="0">
                <a:latin typeface="Calibri" pitchFamily="34" charset="0"/>
                <a:cs typeface="Calibri" pitchFamily="34" charset="0"/>
              </a:rPr>
              <a:t> de </a:t>
            </a:r>
            <a:r>
              <a:rPr lang="en-GB" sz="2200" dirty="0" err="1" smtClean="0">
                <a:latin typeface="Calibri" pitchFamily="34" charset="0"/>
                <a:cs typeface="Calibri" pitchFamily="34" charset="0"/>
              </a:rPr>
              <a:t>interés</a:t>
            </a:r>
            <a:endParaRPr lang="en-GB" sz="2200" dirty="0" smtClean="0">
              <a:latin typeface="Calibri" pitchFamily="34" charset="0"/>
              <a:cs typeface="Calibri" pitchFamily="34" charset="0"/>
            </a:endParaRPr>
          </a:p>
          <a:p>
            <a:pPr marL="457200" indent="-457200">
              <a:buNone/>
            </a:pPr>
            <a:r>
              <a:rPr lang="en-GB" sz="2200" dirty="0" smtClean="0">
                <a:latin typeface="Calibri" pitchFamily="34" charset="0"/>
                <a:cs typeface="Calibri" pitchFamily="34" charset="0"/>
              </a:rPr>
              <a:t>5.	</a:t>
            </a:r>
            <a:r>
              <a:rPr lang="en-GB" sz="2200" dirty="0" err="1" smtClean="0">
                <a:latin typeface="Calibri" pitchFamily="34" charset="0"/>
                <a:cs typeface="Calibri" pitchFamily="34" charset="0"/>
              </a:rPr>
              <a:t>Hacerse</a:t>
            </a:r>
            <a:r>
              <a:rPr lang="en-GB" sz="2200" dirty="0" smtClean="0">
                <a:latin typeface="Calibri" pitchFamily="34" charset="0"/>
                <a:cs typeface="Calibri" pitchFamily="34" charset="0"/>
              </a:rPr>
              <a:t> </a:t>
            </a:r>
            <a:r>
              <a:rPr lang="en-GB" sz="2200" dirty="0" err="1" smtClean="0">
                <a:latin typeface="Calibri" pitchFamily="34" charset="0"/>
                <a:cs typeface="Calibri" pitchFamily="34" charset="0"/>
              </a:rPr>
              <a:t>nuevos</a:t>
            </a:r>
            <a:r>
              <a:rPr lang="en-GB" sz="2200" dirty="0" smtClean="0">
                <a:latin typeface="Calibri" pitchFamily="34" charset="0"/>
                <a:cs typeface="Calibri" pitchFamily="34" charset="0"/>
              </a:rPr>
              <a:t> amigos</a:t>
            </a:r>
          </a:p>
          <a:p>
            <a:pPr marL="457200" indent="-457200">
              <a:buNone/>
            </a:pPr>
            <a:r>
              <a:rPr lang="en-GB" sz="2200" dirty="0" smtClean="0">
                <a:latin typeface="Calibri" pitchFamily="34" charset="0"/>
                <a:cs typeface="Calibri" pitchFamily="34" charset="0"/>
              </a:rPr>
              <a:t>6.	</a:t>
            </a:r>
            <a:r>
              <a:rPr lang="en-GB" sz="2200" dirty="0" err="1" smtClean="0">
                <a:latin typeface="Calibri" pitchFamily="34" charset="0"/>
                <a:cs typeface="Calibri" pitchFamily="34" charset="0"/>
              </a:rPr>
              <a:t>Olvidar</a:t>
            </a:r>
            <a:r>
              <a:rPr lang="en-GB" sz="2200" dirty="0" smtClean="0">
                <a:latin typeface="Calibri" pitchFamily="34" charset="0"/>
                <a:cs typeface="Calibri" pitchFamily="34" charset="0"/>
              </a:rPr>
              <a:t> el </a:t>
            </a:r>
            <a:r>
              <a:rPr lang="en-GB" sz="2200" dirty="0" err="1" smtClean="0">
                <a:latin typeface="Calibri" pitchFamily="34" charset="0"/>
                <a:cs typeface="Calibri" pitchFamily="34" charset="0"/>
              </a:rPr>
              <a:t>estrés</a:t>
            </a:r>
            <a:endParaRPr lang="en-GB" sz="2200" dirty="0" smtClean="0">
              <a:latin typeface="Calibri" pitchFamily="34" charset="0"/>
              <a:cs typeface="Calibri" pitchFamily="34" charset="0"/>
            </a:endParaRPr>
          </a:p>
          <a:p>
            <a:pPr marL="457200" indent="-457200">
              <a:buNone/>
            </a:pPr>
            <a:r>
              <a:rPr lang="en-GB" sz="2200" dirty="0" smtClean="0">
                <a:latin typeface="Calibri" pitchFamily="34" charset="0"/>
                <a:cs typeface="Calibri" pitchFamily="34" charset="0"/>
              </a:rPr>
              <a:t>7.	</a:t>
            </a:r>
            <a:r>
              <a:rPr lang="en-GB" sz="2200" dirty="0" err="1" smtClean="0">
                <a:latin typeface="Calibri" pitchFamily="34" charset="0"/>
                <a:cs typeface="Calibri" pitchFamily="34" charset="0"/>
              </a:rPr>
              <a:t>Viajar</a:t>
            </a:r>
            <a:endParaRPr lang="en-GB" sz="2200" dirty="0" smtClean="0">
              <a:latin typeface="Calibri" pitchFamily="34" charset="0"/>
              <a:cs typeface="Calibri" pitchFamily="34" charset="0"/>
            </a:endParaRPr>
          </a:p>
          <a:p>
            <a:pPr marL="457200" indent="-457200">
              <a:buNone/>
            </a:pPr>
            <a:r>
              <a:rPr lang="en-GB" sz="2200" dirty="0" smtClean="0">
                <a:latin typeface="Calibri" pitchFamily="34" charset="0"/>
                <a:cs typeface="Calibri" pitchFamily="34" charset="0"/>
              </a:rPr>
              <a:t>8.	</a:t>
            </a:r>
            <a:r>
              <a:rPr lang="en-GB" sz="2200" dirty="0" err="1" smtClean="0">
                <a:latin typeface="Calibri" pitchFamily="34" charset="0"/>
                <a:cs typeface="Calibri" pitchFamily="34" charset="0"/>
              </a:rPr>
              <a:t>Descansar</a:t>
            </a:r>
            <a:endParaRPr lang="en-GB" sz="2200" dirty="0" smtClean="0">
              <a:latin typeface="Calibri" pitchFamily="34" charset="0"/>
              <a:cs typeface="Calibri" pitchFamily="34" charset="0"/>
            </a:endParaRPr>
          </a:p>
          <a:p>
            <a:pPr marL="457200" indent="-457200">
              <a:buNone/>
            </a:pPr>
            <a:r>
              <a:rPr lang="en-GB" sz="2200" dirty="0" smtClean="0">
                <a:latin typeface="Calibri" pitchFamily="34" charset="0"/>
                <a:cs typeface="Calibri" pitchFamily="34" charset="0"/>
              </a:rPr>
              <a:t>9.	</a:t>
            </a:r>
            <a:r>
              <a:rPr lang="en-GB" sz="2200" dirty="0" err="1" smtClean="0">
                <a:latin typeface="Calibri" pitchFamily="34" charset="0"/>
                <a:cs typeface="Calibri" pitchFamily="34" charset="0"/>
              </a:rPr>
              <a:t>Ir</a:t>
            </a:r>
            <a:r>
              <a:rPr lang="en-GB" sz="2200" dirty="0" smtClean="0">
                <a:latin typeface="Calibri" pitchFamily="34" charset="0"/>
                <a:cs typeface="Calibri" pitchFamily="34" charset="0"/>
              </a:rPr>
              <a:t> de </a:t>
            </a:r>
            <a:r>
              <a:rPr lang="en-GB" sz="2200" dirty="0" err="1" smtClean="0">
                <a:latin typeface="Calibri" pitchFamily="34" charset="0"/>
                <a:cs typeface="Calibri" pitchFamily="34" charset="0"/>
              </a:rPr>
              <a:t>compras</a:t>
            </a:r>
            <a:endParaRPr lang="en-GB" sz="2200" dirty="0" smtClean="0">
              <a:latin typeface="Calibri" pitchFamily="34" charset="0"/>
              <a:cs typeface="Calibri" pitchFamily="34" charset="0"/>
            </a:endParaRPr>
          </a:p>
          <a:p>
            <a:pPr marL="457200" indent="-457200">
              <a:buNone/>
            </a:pPr>
            <a:r>
              <a:rPr lang="en-GB" sz="2200" dirty="0" smtClean="0">
                <a:latin typeface="Calibri" pitchFamily="34" charset="0"/>
                <a:cs typeface="Calibri" pitchFamily="34" charset="0"/>
              </a:rPr>
              <a:t>10.	</a:t>
            </a:r>
            <a:r>
              <a:rPr lang="en-GB" sz="2200" dirty="0" err="1" smtClean="0">
                <a:latin typeface="Calibri" pitchFamily="34" charset="0"/>
                <a:cs typeface="Calibri" pitchFamily="34" charset="0"/>
              </a:rPr>
              <a:t>Partir</a:t>
            </a:r>
            <a:r>
              <a:rPr lang="en-GB" sz="2200" dirty="0" smtClean="0">
                <a:latin typeface="Calibri" pitchFamily="34" charset="0"/>
                <a:cs typeface="Calibri" pitchFamily="34" charset="0"/>
              </a:rPr>
              <a:t> sin padres</a:t>
            </a:r>
          </a:p>
          <a:p>
            <a:pPr marL="457200" indent="-457200">
              <a:buNone/>
            </a:pPr>
            <a:r>
              <a:rPr lang="en-GB" sz="2200" dirty="0" smtClean="0">
                <a:latin typeface="Calibri" pitchFamily="34" charset="0"/>
                <a:cs typeface="Calibri" pitchFamily="34" charset="0"/>
              </a:rPr>
              <a:t>11.	</a:t>
            </a:r>
            <a:r>
              <a:rPr lang="en-GB" sz="2200" dirty="0" err="1" smtClean="0">
                <a:latin typeface="Calibri" pitchFamily="34" charset="0"/>
                <a:cs typeface="Calibri" pitchFamily="34" charset="0"/>
              </a:rPr>
              <a:t>Partir</a:t>
            </a:r>
            <a:r>
              <a:rPr lang="en-GB" sz="2200" dirty="0" smtClean="0">
                <a:latin typeface="Calibri" pitchFamily="34" charset="0"/>
                <a:cs typeface="Calibri" pitchFamily="34" charset="0"/>
              </a:rPr>
              <a:t> con amigos</a:t>
            </a:r>
          </a:p>
          <a:p>
            <a:pPr marL="457200" indent="-457200">
              <a:buNone/>
            </a:pPr>
            <a:r>
              <a:rPr lang="en-GB" sz="2200" dirty="0" smtClean="0">
                <a:latin typeface="Calibri" pitchFamily="34" charset="0"/>
                <a:cs typeface="Calibri" pitchFamily="34" charset="0"/>
              </a:rPr>
              <a:t>12.	</a:t>
            </a:r>
            <a:r>
              <a:rPr lang="en-GB" sz="2200" dirty="0" err="1" smtClean="0">
                <a:latin typeface="Calibri" pitchFamily="34" charset="0"/>
                <a:cs typeface="Calibri" pitchFamily="34" charset="0"/>
              </a:rPr>
              <a:t>Aprender</a:t>
            </a:r>
            <a:r>
              <a:rPr lang="en-GB" sz="2200" dirty="0" smtClean="0">
                <a:latin typeface="Calibri" pitchFamily="34" charset="0"/>
                <a:cs typeface="Calibri" pitchFamily="34" charset="0"/>
              </a:rPr>
              <a:t> un </a:t>
            </a:r>
            <a:r>
              <a:rPr lang="en-GB" sz="2200" dirty="0" err="1" smtClean="0">
                <a:latin typeface="Calibri" pitchFamily="34" charset="0"/>
                <a:cs typeface="Calibri" pitchFamily="34" charset="0"/>
              </a:rPr>
              <a:t>nuevo</a:t>
            </a:r>
            <a:r>
              <a:rPr lang="en-GB" sz="2200" dirty="0" smtClean="0">
                <a:latin typeface="Calibri" pitchFamily="34" charset="0"/>
                <a:cs typeface="Calibri" pitchFamily="34" charset="0"/>
              </a:rPr>
              <a:t> </a:t>
            </a:r>
            <a:r>
              <a:rPr lang="en-GB" sz="2200" dirty="0" err="1" smtClean="0">
                <a:latin typeface="Calibri" pitchFamily="34" charset="0"/>
                <a:cs typeface="Calibri" pitchFamily="34" charset="0"/>
              </a:rPr>
              <a:t>idioma</a:t>
            </a:r>
            <a:endParaRPr lang="en-GB" sz="2200" dirty="0" smtClean="0">
              <a:latin typeface="Calibri" pitchFamily="34" charset="0"/>
              <a:cs typeface="Calibri" pitchFamily="34" charset="0"/>
            </a:endParaRPr>
          </a:p>
          <a:p>
            <a:pPr marL="457200" indent="-457200">
              <a:buNone/>
            </a:pPr>
            <a:r>
              <a:rPr lang="en-GB" sz="2200" dirty="0" smtClean="0">
                <a:latin typeface="Calibri" pitchFamily="34" charset="0"/>
                <a:cs typeface="Calibri" pitchFamily="34" charset="0"/>
              </a:rPr>
              <a:t>13.	La comida</a:t>
            </a:r>
          </a:p>
          <a:p>
            <a:pPr marL="457200" indent="-457200">
              <a:buNone/>
            </a:pPr>
            <a:r>
              <a:rPr lang="en-GB" sz="2200" dirty="0" smtClean="0">
                <a:latin typeface="Calibri" pitchFamily="34" charset="0"/>
                <a:cs typeface="Calibri" pitchFamily="34" charset="0"/>
              </a:rPr>
              <a:t>14.	La </a:t>
            </a:r>
            <a:r>
              <a:rPr lang="en-GB" sz="2200" dirty="0" err="1" smtClean="0">
                <a:latin typeface="Calibri" pitchFamily="34" charset="0"/>
                <a:cs typeface="Calibri" pitchFamily="34" charset="0"/>
              </a:rPr>
              <a:t>marcha</a:t>
            </a:r>
            <a:endParaRPr lang="en-GB" sz="2200" dirty="0" smtClean="0">
              <a:latin typeface="Calibri" pitchFamily="34" charset="0"/>
              <a:cs typeface="Calibri" pitchFamily="34" charset="0"/>
            </a:endParaRPr>
          </a:p>
        </p:txBody>
      </p:sp>
      <p:pic>
        <p:nvPicPr>
          <p:cNvPr id="12" name="Picture 2" descr="http://www.ume.tubitak.gov.tr/images/flags/spai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1412776"/>
            <a:ext cx="2520280" cy="158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5" descr="scotland-fla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128" y="5013176"/>
            <a:ext cx="2520280" cy="1630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258765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Box 3"/>
          <p:cNvSpPr txBox="1">
            <a:spLocks noChangeArrowheads="1"/>
          </p:cNvSpPr>
          <p:nvPr/>
        </p:nvSpPr>
        <p:spPr bwMode="auto">
          <a:xfrm>
            <a:off x="324187" y="1499051"/>
            <a:ext cx="2663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GB" sz="2400" dirty="0" smtClean="0">
                <a:solidFill>
                  <a:srgbClr val="000000"/>
                </a:solidFill>
                <a:latin typeface="Comic Sans MS" pitchFamily="66" charset="0"/>
                <a:cs typeface="Arial" charset="0"/>
              </a:rPr>
              <a:t>con </a:t>
            </a:r>
            <a:r>
              <a:rPr lang="en-GB" sz="2400" dirty="0" err="1" smtClean="0">
                <a:solidFill>
                  <a:srgbClr val="000000"/>
                </a:solidFill>
                <a:latin typeface="Comic Sans MS" pitchFamily="66" charset="0"/>
                <a:cs typeface="Arial" charset="0"/>
              </a:rPr>
              <a:t>mis</a:t>
            </a:r>
            <a:r>
              <a:rPr lang="en-GB" sz="2400" dirty="0" smtClean="0">
                <a:solidFill>
                  <a:srgbClr val="000000"/>
                </a:solidFill>
                <a:latin typeface="Comic Sans MS" pitchFamily="66" charset="0"/>
                <a:cs typeface="Arial" charset="0"/>
              </a:rPr>
              <a:t> amigos</a:t>
            </a:r>
          </a:p>
          <a:p>
            <a:pPr eaLnBrk="1" fontAlgn="base" hangingPunct="1">
              <a:spcBef>
                <a:spcPct val="0"/>
              </a:spcBef>
              <a:spcAft>
                <a:spcPct val="0"/>
              </a:spcAft>
            </a:pPr>
            <a:endParaRPr lang="en-GB" sz="2400" dirty="0" smtClean="0">
              <a:solidFill>
                <a:srgbClr val="000000"/>
              </a:solidFill>
              <a:latin typeface="Comic Sans MS" pitchFamily="66" charset="0"/>
              <a:cs typeface="Arial" charset="0"/>
            </a:endParaRPr>
          </a:p>
          <a:p>
            <a:pPr eaLnBrk="1" fontAlgn="base" hangingPunct="1">
              <a:spcBef>
                <a:spcPct val="0"/>
              </a:spcBef>
              <a:spcAft>
                <a:spcPct val="0"/>
              </a:spcAft>
            </a:pPr>
            <a:r>
              <a:rPr lang="en-GB" sz="2400" dirty="0" smtClean="0">
                <a:solidFill>
                  <a:srgbClr val="000000"/>
                </a:solidFill>
                <a:latin typeface="Comic Sans MS" pitchFamily="66" charset="0"/>
                <a:cs typeface="Arial" charset="0"/>
              </a:rPr>
              <a:t>   </a:t>
            </a:r>
            <a:r>
              <a:rPr lang="en-GB" sz="2400" dirty="0" err="1" smtClean="0">
                <a:solidFill>
                  <a:srgbClr val="000000"/>
                </a:solidFill>
                <a:latin typeface="Comic Sans MS" pitchFamily="66" charset="0"/>
                <a:cs typeface="Arial" charset="0"/>
              </a:rPr>
              <a:t>nadar</a:t>
            </a:r>
            <a:r>
              <a:rPr lang="en-GB" sz="2400" dirty="0" smtClean="0">
                <a:solidFill>
                  <a:srgbClr val="000000"/>
                </a:solidFill>
                <a:latin typeface="Comic Sans MS" pitchFamily="66" charset="0"/>
                <a:cs typeface="Arial" charset="0"/>
              </a:rPr>
              <a:t> </a:t>
            </a:r>
          </a:p>
          <a:p>
            <a:pPr eaLnBrk="1" fontAlgn="base" hangingPunct="1">
              <a:spcBef>
                <a:spcPct val="0"/>
              </a:spcBef>
              <a:spcAft>
                <a:spcPct val="0"/>
              </a:spcAft>
            </a:pPr>
            <a:r>
              <a:rPr lang="en-GB" sz="2400" dirty="0" smtClean="0">
                <a:solidFill>
                  <a:srgbClr val="000000"/>
                </a:solidFill>
                <a:latin typeface="Comic Sans MS" pitchFamily="66" charset="0"/>
                <a:cs typeface="Arial" charset="0"/>
              </a:rPr>
              <a:t>             </a:t>
            </a:r>
            <a:r>
              <a:rPr lang="en-GB" sz="2400" dirty="0" err="1" smtClean="0">
                <a:solidFill>
                  <a:srgbClr val="000000"/>
                </a:solidFill>
                <a:latin typeface="Comic Sans MS" pitchFamily="66" charset="0"/>
                <a:cs typeface="Arial" charset="0"/>
              </a:rPr>
              <a:t>aburrido</a:t>
            </a:r>
            <a:endParaRPr lang="en-GB" sz="2400" dirty="0" smtClean="0">
              <a:solidFill>
                <a:srgbClr val="000000"/>
              </a:solidFill>
              <a:latin typeface="Comic Sans MS" pitchFamily="66" charset="0"/>
              <a:cs typeface="Arial" charset="0"/>
            </a:endParaRPr>
          </a:p>
        </p:txBody>
      </p:sp>
      <p:sp>
        <p:nvSpPr>
          <p:cNvPr id="12292" name="TextBox 4"/>
          <p:cNvSpPr txBox="1">
            <a:spLocks noChangeArrowheads="1"/>
          </p:cNvSpPr>
          <p:nvPr/>
        </p:nvSpPr>
        <p:spPr bwMode="auto">
          <a:xfrm>
            <a:off x="5914391" y="3284984"/>
            <a:ext cx="2392808"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GB" sz="2400" dirty="0" smtClean="0">
                <a:solidFill>
                  <a:srgbClr val="000000"/>
                </a:solidFill>
                <a:latin typeface="Comic Sans MS" pitchFamily="66" charset="0"/>
                <a:cs typeface="Arial" charset="0"/>
              </a:rPr>
              <a:t>con </a:t>
            </a:r>
            <a:r>
              <a:rPr lang="en-GB" sz="2400" dirty="0" err="1" smtClean="0">
                <a:solidFill>
                  <a:srgbClr val="000000"/>
                </a:solidFill>
                <a:latin typeface="Comic Sans MS" pitchFamily="66" charset="0"/>
                <a:cs typeface="Arial" charset="0"/>
              </a:rPr>
              <a:t>mis</a:t>
            </a:r>
            <a:r>
              <a:rPr lang="en-GB" sz="2400" dirty="0" smtClean="0">
                <a:solidFill>
                  <a:srgbClr val="000000"/>
                </a:solidFill>
                <a:latin typeface="Comic Sans MS" pitchFamily="66" charset="0"/>
                <a:cs typeface="Arial" charset="0"/>
              </a:rPr>
              <a:t> </a:t>
            </a:r>
            <a:r>
              <a:rPr lang="en-GB" sz="2400" dirty="0" err="1" smtClean="0">
                <a:solidFill>
                  <a:srgbClr val="000000"/>
                </a:solidFill>
                <a:latin typeface="Comic Sans MS" pitchFamily="66" charset="0"/>
                <a:cs typeface="Arial" charset="0"/>
              </a:rPr>
              <a:t>amigas</a:t>
            </a:r>
            <a:r>
              <a:rPr lang="en-GB" sz="2400" dirty="0" smtClean="0">
                <a:solidFill>
                  <a:srgbClr val="000000"/>
                </a:solidFill>
                <a:latin typeface="Comic Sans MS" pitchFamily="66" charset="0"/>
                <a:cs typeface="Arial" charset="0"/>
              </a:rPr>
              <a:t>     </a:t>
            </a:r>
          </a:p>
          <a:p>
            <a:pPr eaLnBrk="1" fontAlgn="base" hangingPunct="1">
              <a:spcBef>
                <a:spcPct val="0"/>
              </a:spcBef>
              <a:spcAft>
                <a:spcPct val="0"/>
              </a:spcAft>
            </a:pPr>
            <a:endParaRPr lang="en-GB" sz="2400" dirty="0" smtClean="0">
              <a:solidFill>
                <a:srgbClr val="000000"/>
              </a:solidFill>
              <a:latin typeface="Comic Sans MS" pitchFamily="66" charset="0"/>
              <a:cs typeface="Arial" charset="0"/>
            </a:endParaRPr>
          </a:p>
          <a:p>
            <a:pPr eaLnBrk="1" fontAlgn="base" hangingPunct="1">
              <a:spcBef>
                <a:spcPct val="0"/>
              </a:spcBef>
              <a:spcAft>
                <a:spcPct val="0"/>
              </a:spcAft>
            </a:pPr>
            <a:r>
              <a:rPr lang="en-GB" sz="2400" dirty="0" err="1" smtClean="0">
                <a:solidFill>
                  <a:srgbClr val="000000"/>
                </a:solidFill>
                <a:latin typeface="Comic Sans MS" pitchFamily="66" charset="0"/>
                <a:cs typeface="Arial" charset="0"/>
              </a:rPr>
              <a:t>hacer</a:t>
            </a:r>
            <a:r>
              <a:rPr lang="en-GB" sz="2400" dirty="0" smtClean="0">
                <a:solidFill>
                  <a:srgbClr val="000000"/>
                </a:solidFill>
                <a:latin typeface="Comic Sans MS" pitchFamily="66" charset="0"/>
                <a:cs typeface="Arial" charset="0"/>
              </a:rPr>
              <a:t> </a:t>
            </a:r>
            <a:r>
              <a:rPr lang="en-GB" sz="2400" dirty="0" err="1" smtClean="0">
                <a:solidFill>
                  <a:srgbClr val="000000"/>
                </a:solidFill>
                <a:latin typeface="Comic Sans MS" pitchFamily="66" charset="0"/>
                <a:cs typeface="Arial" charset="0"/>
              </a:rPr>
              <a:t>alpinismo</a:t>
            </a:r>
            <a:endParaRPr lang="en-GB" sz="2400" dirty="0" smtClean="0">
              <a:solidFill>
                <a:srgbClr val="000000"/>
              </a:solidFill>
              <a:latin typeface="Comic Sans MS" pitchFamily="66" charset="0"/>
              <a:cs typeface="Arial" charset="0"/>
            </a:endParaRPr>
          </a:p>
          <a:p>
            <a:pPr eaLnBrk="1" fontAlgn="base" hangingPunct="1">
              <a:spcBef>
                <a:spcPct val="0"/>
              </a:spcBef>
              <a:spcAft>
                <a:spcPct val="0"/>
              </a:spcAft>
            </a:pPr>
            <a:endParaRPr lang="en-GB" sz="2400" dirty="0" smtClean="0">
              <a:solidFill>
                <a:srgbClr val="000000"/>
              </a:solidFill>
              <a:latin typeface="Comic Sans MS" pitchFamily="66" charset="0"/>
              <a:cs typeface="Arial" charset="0"/>
            </a:endParaRPr>
          </a:p>
          <a:p>
            <a:pPr eaLnBrk="1" fontAlgn="base" hangingPunct="1">
              <a:spcBef>
                <a:spcPct val="0"/>
              </a:spcBef>
              <a:spcAft>
                <a:spcPct val="0"/>
              </a:spcAft>
            </a:pPr>
            <a:r>
              <a:rPr lang="en-GB" sz="2400" dirty="0" err="1" smtClean="0">
                <a:solidFill>
                  <a:srgbClr val="000000"/>
                </a:solidFill>
                <a:latin typeface="Comic Sans MS" pitchFamily="66" charset="0"/>
                <a:cs typeface="Arial" charset="0"/>
              </a:rPr>
              <a:t>horrendo</a:t>
            </a:r>
            <a:endParaRPr lang="en-GB" sz="2400" dirty="0" smtClean="0">
              <a:solidFill>
                <a:srgbClr val="000000"/>
              </a:solidFill>
              <a:latin typeface="Comic Sans MS" pitchFamily="66" charset="0"/>
              <a:cs typeface="Arial" charset="0"/>
            </a:endParaRPr>
          </a:p>
          <a:p>
            <a:pPr eaLnBrk="1" fontAlgn="base" hangingPunct="1">
              <a:spcBef>
                <a:spcPct val="0"/>
              </a:spcBef>
              <a:spcAft>
                <a:spcPct val="0"/>
              </a:spcAft>
            </a:pPr>
            <a:endParaRPr lang="en-GB" sz="2400" dirty="0" smtClean="0">
              <a:solidFill>
                <a:srgbClr val="000000"/>
              </a:solidFill>
              <a:latin typeface="Comic Sans MS" pitchFamily="66" charset="0"/>
              <a:cs typeface="Arial" charset="0"/>
            </a:endParaRPr>
          </a:p>
          <a:p>
            <a:pPr eaLnBrk="1" fontAlgn="base" hangingPunct="1">
              <a:spcBef>
                <a:spcPct val="0"/>
              </a:spcBef>
              <a:spcAft>
                <a:spcPct val="0"/>
              </a:spcAft>
            </a:pPr>
            <a:r>
              <a:rPr lang="en-GB" sz="2400" dirty="0" smtClean="0">
                <a:solidFill>
                  <a:srgbClr val="000000"/>
                </a:solidFill>
                <a:latin typeface="Comic Sans MS" pitchFamily="66" charset="0"/>
                <a:cs typeface="Arial" charset="0"/>
              </a:rPr>
              <a:t> </a:t>
            </a:r>
            <a:r>
              <a:rPr lang="en-GB" sz="2400" dirty="0" err="1" smtClean="0">
                <a:solidFill>
                  <a:srgbClr val="000000"/>
                </a:solidFill>
                <a:latin typeface="Comic Sans MS" pitchFamily="66" charset="0"/>
                <a:cs typeface="Arial" charset="0"/>
              </a:rPr>
              <a:t>bien</a:t>
            </a:r>
            <a:r>
              <a:rPr lang="en-GB" sz="2400" dirty="0" smtClean="0">
                <a:solidFill>
                  <a:srgbClr val="000000"/>
                </a:solidFill>
                <a:latin typeface="Comic Sans MS" pitchFamily="66" charset="0"/>
                <a:cs typeface="Arial" charset="0"/>
              </a:rPr>
              <a:t>       </a:t>
            </a:r>
          </a:p>
          <a:p>
            <a:pPr eaLnBrk="1" fontAlgn="base" hangingPunct="1">
              <a:spcBef>
                <a:spcPct val="0"/>
              </a:spcBef>
              <a:spcAft>
                <a:spcPct val="0"/>
              </a:spcAft>
            </a:pPr>
            <a:endParaRPr lang="en-US" dirty="0" smtClean="0">
              <a:solidFill>
                <a:prstClr val="black"/>
              </a:solidFill>
              <a:latin typeface="Constantia" pitchFamily="18" charset="0"/>
            </a:endParaRPr>
          </a:p>
        </p:txBody>
      </p:sp>
      <p:sp>
        <p:nvSpPr>
          <p:cNvPr id="12293" name="TextBox 5"/>
          <p:cNvSpPr txBox="1">
            <a:spLocks noChangeArrowheads="1"/>
          </p:cNvSpPr>
          <p:nvPr/>
        </p:nvSpPr>
        <p:spPr bwMode="auto">
          <a:xfrm>
            <a:off x="3131839" y="3723783"/>
            <a:ext cx="238234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GB" sz="2400" dirty="0" smtClean="0">
                <a:solidFill>
                  <a:srgbClr val="000000"/>
                </a:solidFill>
                <a:latin typeface="Comic Sans MS" pitchFamily="66" charset="0"/>
                <a:cs typeface="Arial" charset="0"/>
              </a:rPr>
              <a:t>con </a:t>
            </a:r>
            <a:r>
              <a:rPr lang="en-GB" sz="2400" dirty="0" err="1" smtClean="0">
                <a:solidFill>
                  <a:srgbClr val="000000"/>
                </a:solidFill>
                <a:latin typeface="Comic Sans MS" pitchFamily="66" charset="0"/>
                <a:cs typeface="Arial" charset="0"/>
              </a:rPr>
              <a:t>mis</a:t>
            </a:r>
            <a:r>
              <a:rPr lang="en-GB" dirty="0" smtClean="0">
                <a:solidFill>
                  <a:prstClr val="black"/>
                </a:solidFill>
                <a:latin typeface="Constantia" pitchFamily="18" charset="0"/>
              </a:rPr>
              <a:t> </a:t>
            </a:r>
            <a:r>
              <a:rPr lang="en-GB" sz="2400" dirty="0" smtClean="0">
                <a:solidFill>
                  <a:srgbClr val="000000"/>
                </a:solidFill>
                <a:latin typeface="Comic Sans MS" pitchFamily="66" charset="0"/>
                <a:cs typeface="Arial" charset="0"/>
              </a:rPr>
              <a:t>padres                             </a:t>
            </a:r>
          </a:p>
          <a:p>
            <a:pPr eaLnBrk="1" fontAlgn="base" hangingPunct="1">
              <a:spcBef>
                <a:spcPct val="0"/>
              </a:spcBef>
              <a:spcAft>
                <a:spcPct val="0"/>
              </a:spcAft>
            </a:pPr>
            <a:endParaRPr lang="en-GB" sz="2400" dirty="0" smtClean="0">
              <a:solidFill>
                <a:srgbClr val="000000"/>
              </a:solidFill>
              <a:latin typeface="Comic Sans MS" pitchFamily="66" charset="0"/>
              <a:cs typeface="Arial" charset="0"/>
            </a:endParaRPr>
          </a:p>
          <a:p>
            <a:pPr eaLnBrk="1" fontAlgn="base" hangingPunct="1">
              <a:spcBef>
                <a:spcPct val="0"/>
              </a:spcBef>
              <a:spcAft>
                <a:spcPct val="0"/>
              </a:spcAft>
            </a:pPr>
            <a:r>
              <a:rPr lang="en-GB" sz="2400" dirty="0" smtClean="0">
                <a:solidFill>
                  <a:srgbClr val="000000"/>
                </a:solidFill>
                <a:latin typeface="Comic Sans MS" pitchFamily="66" charset="0"/>
                <a:cs typeface="Arial" charset="0"/>
              </a:rPr>
              <a:t>     </a:t>
            </a:r>
            <a:r>
              <a:rPr lang="en-GB" sz="2400" dirty="0" err="1" smtClean="0">
                <a:solidFill>
                  <a:srgbClr val="000000"/>
                </a:solidFill>
                <a:latin typeface="Comic Sans MS" pitchFamily="66" charset="0"/>
                <a:cs typeface="Arial" charset="0"/>
              </a:rPr>
              <a:t>descansar</a:t>
            </a:r>
            <a:endParaRPr lang="en-GB" sz="2400" dirty="0" smtClean="0">
              <a:solidFill>
                <a:srgbClr val="000000"/>
              </a:solidFill>
              <a:latin typeface="Comic Sans MS" pitchFamily="66" charset="0"/>
              <a:cs typeface="Arial" charset="0"/>
            </a:endParaRPr>
          </a:p>
          <a:p>
            <a:pPr eaLnBrk="1" fontAlgn="base" hangingPunct="1">
              <a:spcBef>
                <a:spcPct val="0"/>
              </a:spcBef>
              <a:spcAft>
                <a:spcPct val="0"/>
              </a:spcAft>
            </a:pPr>
            <a:endParaRPr lang="en-GB" sz="2400" dirty="0" smtClean="0">
              <a:solidFill>
                <a:srgbClr val="000000"/>
              </a:solidFill>
              <a:latin typeface="Comic Sans MS" pitchFamily="66" charset="0"/>
              <a:cs typeface="Arial" charset="0"/>
            </a:endParaRPr>
          </a:p>
          <a:p>
            <a:pPr eaLnBrk="1" fontAlgn="base" hangingPunct="1">
              <a:spcBef>
                <a:spcPct val="0"/>
              </a:spcBef>
              <a:spcAft>
                <a:spcPct val="0"/>
              </a:spcAft>
            </a:pPr>
            <a:r>
              <a:rPr lang="en-GB" sz="2400" dirty="0" smtClean="0">
                <a:solidFill>
                  <a:srgbClr val="000000"/>
                </a:solidFill>
                <a:latin typeface="Comic Sans MS" pitchFamily="66" charset="0"/>
                <a:cs typeface="Arial" charset="0"/>
              </a:rPr>
              <a:t>                     regular</a:t>
            </a:r>
          </a:p>
          <a:p>
            <a:pPr eaLnBrk="1" fontAlgn="base" hangingPunct="1">
              <a:spcBef>
                <a:spcPct val="0"/>
              </a:spcBef>
              <a:spcAft>
                <a:spcPct val="0"/>
              </a:spcAft>
            </a:pPr>
            <a:endParaRPr lang="en-GB" sz="2400" dirty="0" smtClean="0">
              <a:solidFill>
                <a:srgbClr val="000000"/>
              </a:solidFill>
              <a:latin typeface="Comic Sans MS" pitchFamily="66" charset="0"/>
              <a:cs typeface="Arial" charset="0"/>
            </a:endParaRPr>
          </a:p>
          <a:p>
            <a:pPr eaLnBrk="1" fontAlgn="base" hangingPunct="1">
              <a:spcBef>
                <a:spcPct val="0"/>
              </a:spcBef>
              <a:spcAft>
                <a:spcPct val="0"/>
              </a:spcAft>
            </a:pPr>
            <a:r>
              <a:rPr lang="en-GB" sz="2400" dirty="0" smtClean="0">
                <a:solidFill>
                  <a:srgbClr val="000000"/>
                </a:solidFill>
                <a:latin typeface="Comic Sans MS" pitchFamily="66" charset="0"/>
                <a:cs typeface="Arial" charset="0"/>
              </a:rPr>
              <a:t>       </a:t>
            </a:r>
            <a:r>
              <a:rPr lang="en-GB" sz="2400" dirty="0" err="1" smtClean="0">
                <a:solidFill>
                  <a:srgbClr val="000000"/>
                </a:solidFill>
                <a:latin typeface="Comic Sans MS" pitchFamily="66" charset="0"/>
                <a:cs typeface="Arial" charset="0"/>
              </a:rPr>
              <a:t>fenomenal</a:t>
            </a:r>
            <a:endParaRPr lang="en-US" sz="2400" dirty="0">
              <a:solidFill>
                <a:srgbClr val="000000"/>
              </a:solidFill>
              <a:latin typeface="Comic Sans MS" pitchFamily="66" charset="0"/>
              <a:cs typeface="Arial" charset="0"/>
            </a:endParaRPr>
          </a:p>
        </p:txBody>
      </p:sp>
      <p:sp>
        <p:nvSpPr>
          <p:cNvPr id="12294" name="TextBox 6"/>
          <p:cNvSpPr txBox="1">
            <a:spLocks noChangeArrowheads="1"/>
          </p:cNvSpPr>
          <p:nvPr/>
        </p:nvSpPr>
        <p:spPr bwMode="auto">
          <a:xfrm>
            <a:off x="843725" y="4786313"/>
            <a:ext cx="198077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GB" sz="2400" dirty="0" smtClean="0">
                <a:solidFill>
                  <a:srgbClr val="000000"/>
                </a:solidFill>
                <a:latin typeface="Comic Sans MS" pitchFamily="66" charset="0"/>
                <a:cs typeface="Arial" charset="0"/>
              </a:rPr>
              <a:t>con mi padre  </a:t>
            </a:r>
          </a:p>
          <a:p>
            <a:pPr eaLnBrk="1" fontAlgn="base" hangingPunct="1">
              <a:spcBef>
                <a:spcPct val="0"/>
              </a:spcBef>
              <a:spcAft>
                <a:spcPct val="0"/>
              </a:spcAft>
            </a:pPr>
            <a:endParaRPr lang="en-GB" sz="2400" dirty="0" smtClean="0">
              <a:solidFill>
                <a:srgbClr val="000000"/>
              </a:solidFill>
              <a:latin typeface="Comic Sans MS" pitchFamily="66" charset="0"/>
              <a:cs typeface="Arial" charset="0"/>
            </a:endParaRPr>
          </a:p>
          <a:p>
            <a:pPr eaLnBrk="1" fontAlgn="base" hangingPunct="1">
              <a:spcBef>
                <a:spcPct val="0"/>
              </a:spcBef>
              <a:spcAft>
                <a:spcPct val="0"/>
              </a:spcAft>
            </a:pPr>
            <a:r>
              <a:rPr lang="en-GB" sz="2400" dirty="0" err="1" smtClean="0">
                <a:solidFill>
                  <a:srgbClr val="000000"/>
                </a:solidFill>
                <a:latin typeface="Comic Sans MS" pitchFamily="66" charset="0"/>
                <a:cs typeface="Arial" charset="0"/>
              </a:rPr>
              <a:t>tomar</a:t>
            </a:r>
            <a:r>
              <a:rPr lang="en-GB" sz="2400" dirty="0" smtClean="0">
                <a:solidFill>
                  <a:srgbClr val="000000"/>
                </a:solidFill>
                <a:latin typeface="Comic Sans MS" pitchFamily="66" charset="0"/>
                <a:cs typeface="Arial" charset="0"/>
              </a:rPr>
              <a:t> </a:t>
            </a:r>
            <a:r>
              <a:rPr lang="en-GB" sz="2400" dirty="0" err="1" smtClean="0">
                <a:solidFill>
                  <a:srgbClr val="000000"/>
                </a:solidFill>
                <a:latin typeface="Comic Sans MS" pitchFamily="66" charset="0"/>
                <a:cs typeface="Arial" charset="0"/>
              </a:rPr>
              <a:t>unas</a:t>
            </a:r>
            <a:r>
              <a:rPr lang="en-GB" sz="2400" dirty="0" smtClean="0">
                <a:solidFill>
                  <a:srgbClr val="000000"/>
                </a:solidFill>
                <a:latin typeface="Comic Sans MS" pitchFamily="66" charset="0"/>
                <a:cs typeface="Arial" charset="0"/>
              </a:rPr>
              <a:t> tapas</a:t>
            </a:r>
            <a:endParaRPr lang="en-US" sz="2400" dirty="0">
              <a:solidFill>
                <a:srgbClr val="000000"/>
              </a:solidFill>
              <a:latin typeface="Comic Sans MS" pitchFamily="66" charset="0"/>
              <a:cs typeface="Arial" charset="0"/>
            </a:endParaRPr>
          </a:p>
        </p:txBody>
      </p:sp>
      <p:sp>
        <p:nvSpPr>
          <p:cNvPr id="12295" name="TextBox 7"/>
          <p:cNvSpPr txBox="1">
            <a:spLocks noChangeArrowheads="1"/>
          </p:cNvSpPr>
          <p:nvPr/>
        </p:nvSpPr>
        <p:spPr bwMode="auto">
          <a:xfrm>
            <a:off x="6516216" y="1268759"/>
            <a:ext cx="229404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GB" sz="2400" dirty="0" smtClean="0">
                <a:solidFill>
                  <a:srgbClr val="000000"/>
                </a:solidFill>
                <a:latin typeface="Comic Sans MS" pitchFamily="66" charset="0"/>
                <a:cs typeface="Arial" charset="0"/>
              </a:rPr>
              <a:t>con mi </a:t>
            </a:r>
            <a:r>
              <a:rPr lang="en-GB" sz="2400" dirty="0" err="1" smtClean="0">
                <a:solidFill>
                  <a:srgbClr val="000000"/>
                </a:solidFill>
                <a:latin typeface="Comic Sans MS" pitchFamily="66" charset="0"/>
                <a:cs typeface="Arial" charset="0"/>
              </a:rPr>
              <a:t>familia</a:t>
            </a:r>
            <a:r>
              <a:rPr lang="en-GB" sz="2400" dirty="0" smtClean="0">
                <a:solidFill>
                  <a:srgbClr val="000000"/>
                </a:solidFill>
                <a:latin typeface="Comic Sans MS" pitchFamily="66" charset="0"/>
                <a:cs typeface="Arial" charset="0"/>
              </a:rPr>
              <a:t> </a:t>
            </a:r>
          </a:p>
          <a:p>
            <a:pPr eaLnBrk="1" fontAlgn="base" hangingPunct="1">
              <a:spcBef>
                <a:spcPct val="0"/>
              </a:spcBef>
              <a:spcAft>
                <a:spcPct val="0"/>
              </a:spcAft>
            </a:pPr>
            <a:endParaRPr lang="en-GB" sz="2400" dirty="0" smtClean="0">
              <a:solidFill>
                <a:srgbClr val="000000"/>
              </a:solidFill>
              <a:latin typeface="Comic Sans MS" pitchFamily="66" charset="0"/>
              <a:cs typeface="Arial" charset="0"/>
            </a:endParaRPr>
          </a:p>
          <a:p>
            <a:pPr eaLnBrk="1" fontAlgn="base" hangingPunct="1">
              <a:spcBef>
                <a:spcPct val="0"/>
              </a:spcBef>
              <a:spcAft>
                <a:spcPct val="0"/>
              </a:spcAft>
            </a:pPr>
            <a:r>
              <a:rPr lang="en-GB" sz="2400" dirty="0" err="1" smtClean="0">
                <a:solidFill>
                  <a:srgbClr val="000000"/>
                </a:solidFill>
                <a:latin typeface="Comic Sans MS" pitchFamily="66" charset="0"/>
                <a:cs typeface="Arial" charset="0"/>
              </a:rPr>
              <a:t>sacar</a:t>
            </a:r>
            <a:r>
              <a:rPr lang="en-GB" sz="2400" dirty="0" smtClean="0">
                <a:solidFill>
                  <a:srgbClr val="000000"/>
                </a:solidFill>
                <a:latin typeface="Comic Sans MS" pitchFamily="66" charset="0"/>
                <a:cs typeface="Arial" charset="0"/>
              </a:rPr>
              <a:t> </a:t>
            </a:r>
            <a:r>
              <a:rPr lang="en-GB" sz="2400" dirty="0" err="1" smtClean="0">
                <a:solidFill>
                  <a:srgbClr val="000000"/>
                </a:solidFill>
                <a:latin typeface="Comic Sans MS" pitchFamily="66" charset="0"/>
                <a:cs typeface="Arial" charset="0"/>
              </a:rPr>
              <a:t>fotos</a:t>
            </a:r>
            <a:endParaRPr lang="en-GB" sz="2400" dirty="0" smtClean="0">
              <a:solidFill>
                <a:srgbClr val="000000"/>
              </a:solidFill>
              <a:latin typeface="Comic Sans MS" pitchFamily="66" charset="0"/>
              <a:cs typeface="Arial" charset="0"/>
            </a:endParaRPr>
          </a:p>
          <a:p>
            <a:pPr eaLnBrk="1" fontAlgn="base" hangingPunct="1">
              <a:spcBef>
                <a:spcPct val="0"/>
              </a:spcBef>
              <a:spcAft>
                <a:spcPct val="0"/>
              </a:spcAft>
            </a:pPr>
            <a:endParaRPr lang="en-GB" sz="2400" dirty="0" smtClean="0">
              <a:solidFill>
                <a:srgbClr val="000000"/>
              </a:solidFill>
              <a:latin typeface="Comic Sans MS" pitchFamily="66" charset="0"/>
              <a:cs typeface="Arial" charset="0"/>
            </a:endParaRPr>
          </a:p>
          <a:p>
            <a:pPr eaLnBrk="1" fontAlgn="base" hangingPunct="1">
              <a:spcBef>
                <a:spcPct val="0"/>
              </a:spcBef>
              <a:spcAft>
                <a:spcPct val="0"/>
              </a:spcAft>
            </a:pPr>
            <a:r>
              <a:rPr lang="en-GB" sz="2400" dirty="0" err="1" smtClean="0">
                <a:solidFill>
                  <a:srgbClr val="000000"/>
                </a:solidFill>
                <a:latin typeface="Comic Sans MS" pitchFamily="66" charset="0"/>
                <a:cs typeface="Arial" charset="0"/>
              </a:rPr>
              <a:t>espectacular</a:t>
            </a:r>
            <a:endParaRPr lang="en-US" sz="2400" dirty="0">
              <a:solidFill>
                <a:srgbClr val="000000"/>
              </a:solidFill>
              <a:latin typeface="Comic Sans MS" pitchFamily="66" charset="0"/>
              <a:cs typeface="Arial" charset="0"/>
            </a:endParaRPr>
          </a:p>
        </p:txBody>
      </p:sp>
      <p:sp>
        <p:nvSpPr>
          <p:cNvPr id="12296" name="TextBox 8"/>
          <p:cNvSpPr txBox="1">
            <a:spLocks noChangeArrowheads="1"/>
          </p:cNvSpPr>
          <p:nvPr/>
        </p:nvSpPr>
        <p:spPr bwMode="auto">
          <a:xfrm>
            <a:off x="3491880" y="1207181"/>
            <a:ext cx="316835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GB" sz="2400" dirty="0" smtClean="0">
                <a:solidFill>
                  <a:srgbClr val="000000"/>
                </a:solidFill>
                <a:latin typeface="Comic Sans MS" pitchFamily="66" charset="0"/>
                <a:cs typeface="Arial" charset="0"/>
              </a:rPr>
              <a:t>con mi </a:t>
            </a:r>
            <a:r>
              <a:rPr lang="en-GB" sz="2400" dirty="0" err="1" smtClean="0">
                <a:solidFill>
                  <a:srgbClr val="000000"/>
                </a:solidFill>
                <a:latin typeface="Comic Sans MS" pitchFamily="66" charset="0"/>
                <a:cs typeface="Arial" charset="0"/>
              </a:rPr>
              <a:t>madre</a:t>
            </a:r>
            <a:r>
              <a:rPr lang="en-GB" sz="2400" dirty="0" smtClean="0">
                <a:solidFill>
                  <a:srgbClr val="000000"/>
                </a:solidFill>
                <a:latin typeface="Comic Sans MS" pitchFamily="66" charset="0"/>
                <a:cs typeface="Arial" charset="0"/>
              </a:rPr>
              <a:t> </a:t>
            </a:r>
          </a:p>
          <a:p>
            <a:pPr eaLnBrk="1" fontAlgn="base" hangingPunct="1">
              <a:spcBef>
                <a:spcPct val="0"/>
              </a:spcBef>
              <a:spcAft>
                <a:spcPct val="0"/>
              </a:spcAft>
            </a:pPr>
            <a:endParaRPr lang="en-GB" sz="2400" dirty="0" smtClean="0">
              <a:solidFill>
                <a:srgbClr val="000000"/>
              </a:solidFill>
              <a:latin typeface="Comic Sans MS" pitchFamily="66" charset="0"/>
              <a:cs typeface="Arial" charset="0"/>
            </a:endParaRPr>
          </a:p>
          <a:p>
            <a:pPr eaLnBrk="1" fontAlgn="base" hangingPunct="1">
              <a:spcBef>
                <a:spcPct val="0"/>
              </a:spcBef>
              <a:spcAft>
                <a:spcPct val="0"/>
              </a:spcAft>
            </a:pPr>
            <a:r>
              <a:rPr lang="en-GB" sz="2400" dirty="0" err="1" smtClean="0">
                <a:solidFill>
                  <a:srgbClr val="000000"/>
                </a:solidFill>
                <a:latin typeface="Comic Sans MS" pitchFamily="66" charset="0"/>
                <a:cs typeface="Arial" charset="0"/>
              </a:rPr>
              <a:t>esquiar</a:t>
            </a:r>
            <a:endParaRPr lang="en-GB" sz="2400" dirty="0" smtClean="0">
              <a:solidFill>
                <a:srgbClr val="000000"/>
              </a:solidFill>
              <a:latin typeface="Comic Sans MS" pitchFamily="66" charset="0"/>
              <a:cs typeface="Arial" charset="0"/>
            </a:endParaRPr>
          </a:p>
          <a:p>
            <a:pPr eaLnBrk="1" fontAlgn="base" hangingPunct="1">
              <a:spcBef>
                <a:spcPct val="0"/>
              </a:spcBef>
              <a:spcAft>
                <a:spcPct val="0"/>
              </a:spcAft>
            </a:pPr>
            <a:endParaRPr lang="en-GB" sz="2400" dirty="0" smtClean="0">
              <a:solidFill>
                <a:srgbClr val="000000"/>
              </a:solidFill>
              <a:latin typeface="Comic Sans MS" pitchFamily="66" charset="0"/>
              <a:cs typeface="Arial" charset="0"/>
            </a:endParaRPr>
          </a:p>
          <a:p>
            <a:pPr eaLnBrk="1" fontAlgn="base" hangingPunct="1">
              <a:spcBef>
                <a:spcPct val="0"/>
              </a:spcBef>
              <a:spcAft>
                <a:spcPct val="0"/>
              </a:spcAft>
            </a:pPr>
            <a:r>
              <a:rPr lang="en-GB" sz="2400" dirty="0" err="1" smtClean="0">
                <a:solidFill>
                  <a:srgbClr val="000000"/>
                </a:solidFill>
                <a:latin typeface="Comic Sans MS" pitchFamily="66" charset="0"/>
                <a:cs typeface="Arial" charset="0"/>
              </a:rPr>
              <a:t>comprar</a:t>
            </a:r>
            <a:r>
              <a:rPr lang="en-GB" sz="2400" dirty="0" smtClean="0">
                <a:solidFill>
                  <a:srgbClr val="000000"/>
                </a:solidFill>
                <a:latin typeface="Comic Sans MS" pitchFamily="66" charset="0"/>
                <a:cs typeface="Arial" charset="0"/>
              </a:rPr>
              <a:t> </a:t>
            </a:r>
            <a:r>
              <a:rPr lang="en-GB" sz="2400" dirty="0" err="1" smtClean="0">
                <a:solidFill>
                  <a:srgbClr val="000000"/>
                </a:solidFill>
                <a:latin typeface="Comic Sans MS" pitchFamily="66" charset="0"/>
                <a:cs typeface="Arial" charset="0"/>
              </a:rPr>
              <a:t>recuerdos</a:t>
            </a:r>
            <a:endParaRPr lang="en-GB" sz="2400" dirty="0" smtClean="0">
              <a:solidFill>
                <a:srgbClr val="000000"/>
              </a:solidFill>
              <a:latin typeface="Comic Sans MS" pitchFamily="66" charset="0"/>
              <a:cs typeface="Arial" charset="0"/>
            </a:endParaRPr>
          </a:p>
          <a:p>
            <a:pPr eaLnBrk="1" fontAlgn="base" hangingPunct="1">
              <a:spcBef>
                <a:spcPct val="0"/>
              </a:spcBef>
              <a:spcAft>
                <a:spcPct val="0"/>
              </a:spcAft>
            </a:pPr>
            <a:endParaRPr lang="en-US" sz="2400" dirty="0">
              <a:solidFill>
                <a:srgbClr val="000000"/>
              </a:solidFill>
              <a:latin typeface="Comic Sans MS" pitchFamily="66" charset="0"/>
              <a:cs typeface="Arial" charset="0"/>
            </a:endParaRPr>
          </a:p>
        </p:txBody>
      </p:sp>
      <p:sp>
        <p:nvSpPr>
          <p:cNvPr id="16" name="Rectangle 15"/>
          <p:cNvSpPr/>
          <p:nvPr/>
        </p:nvSpPr>
        <p:spPr>
          <a:xfrm>
            <a:off x="683568" y="3244334"/>
            <a:ext cx="2448272" cy="1200329"/>
          </a:xfrm>
          <a:prstGeom prst="rect">
            <a:avLst/>
          </a:prstGeom>
        </p:spPr>
        <p:txBody>
          <a:bodyPr wrap="square">
            <a:spAutoFit/>
          </a:bodyPr>
          <a:lstStyle/>
          <a:p>
            <a:r>
              <a:rPr lang="en-GB" sz="2400" dirty="0" smtClean="0">
                <a:solidFill>
                  <a:srgbClr val="000000"/>
                </a:solidFill>
                <a:latin typeface="Comic Sans MS" pitchFamily="66" charset="0"/>
                <a:cs typeface="Arial" charset="0"/>
              </a:rPr>
              <a:t>solo/a  </a:t>
            </a:r>
          </a:p>
          <a:p>
            <a:endParaRPr lang="en-GB" sz="2400" dirty="0" smtClean="0">
              <a:solidFill>
                <a:srgbClr val="000000"/>
              </a:solidFill>
              <a:latin typeface="Comic Sans MS" pitchFamily="66" charset="0"/>
              <a:cs typeface="Arial" charset="0"/>
            </a:endParaRPr>
          </a:p>
          <a:p>
            <a:r>
              <a:rPr lang="en-GB" sz="2400" dirty="0" err="1" smtClean="0">
                <a:solidFill>
                  <a:srgbClr val="000000"/>
                </a:solidFill>
                <a:latin typeface="Comic Sans MS" pitchFamily="66" charset="0"/>
                <a:cs typeface="Arial" charset="0"/>
              </a:rPr>
              <a:t>ver</a:t>
            </a:r>
            <a:r>
              <a:rPr lang="en-GB" sz="2400" dirty="0" smtClean="0">
                <a:solidFill>
                  <a:srgbClr val="000000"/>
                </a:solidFill>
                <a:latin typeface="Comic Sans MS" pitchFamily="66" charset="0"/>
                <a:cs typeface="Arial" charset="0"/>
              </a:rPr>
              <a:t> </a:t>
            </a:r>
            <a:r>
              <a:rPr lang="en-GB" sz="2400" dirty="0" err="1" smtClean="0">
                <a:solidFill>
                  <a:srgbClr val="000000"/>
                </a:solidFill>
                <a:latin typeface="Comic Sans MS" pitchFamily="66" charset="0"/>
                <a:cs typeface="Arial" charset="0"/>
              </a:rPr>
              <a:t>una</a:t>
            </a:r>
            <a:r>
              <a:rPr lang="en-GB" sz="2400" dirty="0" smtClean="0">
                <a:solidFill>
                  <a:srgbClr val="000000"/>
                </a:solidFill>
                <a:latin typeface="Comic Sans MS" pitchFamily="66" charset="0"/>
                <a:cs typeface="Arial" charset="0"/>
              </a:rPr>
              <a:t> </a:t>
            </a:r>
            <a:r>
              <a:rPr lang="en-GB" sz="2400" dirty="0" err="1" smtClean="0">
                <a:solidFill>
                  <a:srgbClr val="000000"/>
                </a:solidFill>
                <a:latin typeface="Comic Sans MS" pitchFamily="66" charset="0"/>
                <a:cs typeface="Arial" charset="0"/>
              </a:rPr>
              <a:t>corrida</a:t>
            </a:r>
            <a:endParaRPr lang="en-GB" sz="2400" dirty="0">
              <a:solidFill>
                <a:srgbClr val="000000"/>
              </a:solidFill>
              <a:latin typeface="Comic Sans MS" pitchFamily="66" charset="0"/>
              <a:cs typeface="Arial" charset="0"/>
            </a:endParaRPr>
          </a:p>
        </p:txBody>
      </p:sp>
      <p:sp>
        <p:nvSpPr>
          <p:cNvPr id="17" name="Rectangle 16"/>
          <p:cNvSpPr/>
          <p:nvPr/>
        </p:nvSpPr>
        <p:spPr>
          <a:xfrm rot="10800000" flipV="1">
            <a:off x="395535" y="-17214"/>
            <a:ext cx="7920880" cy="1754326"/>
          </a:xfrm>
          <a:prstGeom prst="rect">
            <a:avLst/>
          </a:prstGeom>
        </p:spPr>
        <p:txBody>
          <a:bodyPr wrap="square">
            <a:spAutoFit/>
          </a:bodyPr>
          <a:lstStyle/>
          <a:p>
            <a:pPr algn="ctr"/>
            <a:r>
              <a:rPr lang="en-GB" b="1" u="sng" dirty="0" smtClean="0">
                <a:latin typeface="Calibri" pitchFamily="34" charset="0"/>
                <a:cs typeface="Calibri" pitchFamily="34" charset="0"/>
              </a:rPr>
              <a:t>ACTIVIDAD 2. DE VACACIONES…</a:t>
            </a:r>
          </a:p>
          <a:p>
            <a:pPr algn="ctr"/>
            <a:endParaRPr lang="en-GB" b="1" u="sng" dirty="0" smtClean="0">
              <a:latin typeface="Calibri" pitchFamily="34" charset="0"/>
              <a:cs typeface="Calibri" pitchFamily="34" charset="0"/>
            </a:endParaRPr>
          </a:p>
          <a:p>
            <a:pPr algn="ctr"/>
            <a:r>
              <a:rPr lang="en-GB" b="1" dirty="0" smtClean="0">
                <a:latin typeface="Calibri" pitchFamily="34" charset="0"/>
                <a:cs typeface="Calibri" pitchFamily="34" charset="0"/>
              </a:rPr>
              <a:t>Put these phrases into 3 different groups: (A) WHO WITH?; (B) ACTIVITIES; (C) ADJECTIVES DESCRIBING HOLIDAYS</a:t>
            </a:r>
          </a:p>
          <a:p>
            <a:endParaRPr lang="en-GB" dirty="0" smtClean="0">
              <a:latin typeface="Calibri" pitchFamily="34" charset="0"/>
              <a:cs typeface="Calibri" pitchFamily="34" charset="0"/>
            </a:endParaRPr>
          </a:p>
          <a:p>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5868144" y="5373216"/>
            <a:ext cx="2600960" cy="1296144"/>
          </a:xfrm>
          <a:prstGeom prst="rect">
            <a:avLst/>
          </a:prstGeom>
          <a:noFill/>
          <a:ln w="9525">
            <a:noFill/>
            <a:miter lim="800000"/>
            <a:headEnd/>
            <a:tailEnd/>
          </a:ln>
          <a:effectLst/>
        </p:spPr>
      </p:pic>
    </p:spTree>
    <p:extLst>
      <p:ext uri="{BB962C8B-B14F-4D97-AF65-F5344CB8AC3E}">
        <p14:creationId xmlns:p14="http://schemas.microsoft.com/office/powerpoint/2010/main" val="7925876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29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P spid="12292" grpId="0"/>
      <p:bldP spid="12293" grpId="0"/>
      <p:bldP spid="12294" grpId="0"/>
      <p:bldP spid="12295" grpId="0"/>
      <p:bldP spid="1229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pPr algn="ctr">
              <a:buNone/>
            </a:pPr>
            <a:r>
              <a:rPr lang="en-GB" sz="1900" b="1" u="sng" dirty="0" smtClean="0">
                <a:latin typeface="Calibri" pitchFamily="34" charset="0"/>
                <a:cs typeface="Calibri" pitchFamily="34" charset="0"/>
              </a:rPr>
              <a:t>ACTIVIDAD 3: </a:t>
            </a:r>
            <a:r>
              <a:rPr lang="en-GB" sz="2000" b="1" u="sng" dirty="0" smtClean="0">
                <a:latin typeface="Calibri" pitchFamily="34" charset="0"/>
                <a:cs typeface="Calibri" pitchFamily="34" charset="0"/>
              </a:rPr>
              <a:t>¿CÓMO VIAJAR?</a:t>
            </a:r>
            <a:endParaRPr lang="en-GB" sz="1900" dirty="0" smtClean="0">
              <a:latin typeface="Calibri" pitchFamily="34" charset="0"/>
              <a:cs typeface="Calibri" pitchFamily="34" charset="0"/>
            </a:endParaRPr>
          </a:p>
          <a:p>
            <a:pPr algn="ctr">
              <a:buNone/>
            </a:pPr>
            <a:r>
              <a:rPr lang="en-GB" sz="1900" b="1" dirty="0" smtClean="0">
                <a:latin typeface="Calibri" pitchFamily="34" charset="0"/>
                <a:cs typeface="Calibri" pitchFamily="34" charset="0"/>
              </a:rPr>
              <a:t> </a:t>
            </a:r>
            <a:endParaRPr lang="en-GB" sz="1900" dirty="0" smtClean="0">
              <a:latin typeface="Calibri" pitchFamily="34" charset="0"/>
              <a:cs typeface="Calibri" pitchFamily="34" charset="0"/>
            </a:endParaRPr>
          </a:p>
          <a:p>
            <a:pPr algn="ctr">
              <a:buNone/>
            </a:pPr>
            <a:r>
              <a:rPr lang="en-GB" sz="1900" b="1" dirty="0" smtClean="0">
                <a:latin typeface="Calibri" pitchFamily="34" charset="0"/>
                <a:cs typeface="Calibri" pitchFamily="34" charset="0"/>
              </a:rPr>
              <a:t>Work with a partner: read these opinions on different ways to travel and decide if they are POSITIVE (P) or NEGATIVE (N). Then decide which means of transport they could be describing. There is more than one possible answer for each.</a:t>
            </a:r>
          </a:p>
          <a:p>
            <a:pPr algn="ctr">
              <a:buNone/>
            </a:pPr>
            <a:endParaRPr lang="en-GB" sz="1900" b="1" dirty="0" smtClean="0">
              <a:latin typeface="Calibri" pitchFamily="34" charset="0"/>
              <a:cs typeface="Calibri" pitchFamily="34" charset="0"/>
            </a:endParaRPr>
          </a:p>
          <a:p>
            <a:pPr algn="ctr">
              <a:buNone/>
            </a:pPr>
            <a:endParaRPr lang="en-GB" sz="1900" b="1" dirty="0" smtClean="0">
              <a:latin typeface="Calibri" pitchFamily="34" charset="0"/>
              <a:cs typeface="Calibri" pitchFamily="34" charset="0"/>
            </a:endParaRPr>
          </a:p>
          <a:p>
            <a:pPr algn="ctr">
              <a:buNone/>
            </a:pPr>
            <a:endParaRPr lang="en-GB" sz="1900" b="1" dirty="0" smtClean="0">
              <a:latin typeface="Calibri" pitchFamily="34" charset="0"/>
              <a:cs typeface="Calibri" pitchFamily="34" charset="0"/>
            </a:endParaRPr>
          </a:p>
          <a:p>
            <a:pPr algn="ctr">
              <a:buNone/>
            </a:pPr>
            <a:endParaRPr lang="en-GB" sz="1900" b="1" dirty="0" smtClean="0">
              <a:latin typeface="Calibri" pitchFamily="34" charset="0"/>
              <a:cs typeface="Calibri" pitchFamily="34" charset="0"/>
            </a:endParaRPr>
          </a:p>
          <a:p>
            <a:pPr algn="ctr">
              <a:buNone/>
            </a:pPr>
            <a:endParaRPr lang="en-GB" sz="1900" b="1" dirty="0" smtClean="0">
              <a:latin typeface="Calibri" pitchFamily="34" charset="0"/>
              <a:cs typeface="Calibri" pitchFamily="34" charset="0"/>
            </a:endParaRPr>
          </a:p>
          <a:p>
            <a:pPr algn="ctr">
              <a:buNone/>
            </a:pPr>
            <a:endParaRPr lang="en-GB" sz="1900" b="1" dirty="0" smtClean="0">
              <a:latin typeface="Calibri" pitchFamily="34" charset="0"/>
              <a:cs typeface="Calibri" pitchFamily="34" charset="0"/>
            </a:endParaRPr>
          </a:p>
          <a:p>
            <a:pPr marL="457200" indent="-457200">
              <a:buAutoNum type="arabicPeriod"/>
            </a:pPr>
            <a:r>
              <a:rPr lang="en-GB" sz="1900" dirty="0" err="1" smtClean="0">
                <a:latin typeface="Calibri" pitchFamily="34" charset="0"/>
                <a:cs typeface="Calibri" pitchFamily="34" charset="0"/>
              </a:rPr>
              <a:t>Creo</a:t>
            </a:r>
            <a:r>
              <a:rPr lang="en-GB" sz="1900" dirty="0" smtClean="0">
                <a:latin typeface="Calibri" pitchFamily="34" charset="0"/>
                <a:cs typeface="Calibri" pitchFamily="34" charset="0"/>
              </a:rPr>
              <a:t> </a:t>
            </a:r>
            <a:r>
              <a:rPr lang="en-GB" sz="1900" dirty="0" err="1" smtClean="0">
                <a:latin typeface="Calibri" pitchFamily="34" charset="0"/>
                <a:cs typeface="Calibri" pitchFamily="34" charset="0"/>
              </a:rPr>
              <a:t>que</a:t>
            </a:r>
            <a:r>
              <a:rPr lang="en-GB" sz="1900" dirty="0" smtClean="0">
                <a:latin typeface="Calibri" pitchFamily="34" charset="0"/>
                <a:cs typeface="Calibri" pitchFamily="34" charset="0"/>
              </a:rPr>
              <a:t> </a:t>
            </a:r>
            <a:r>
              <a:rPr lang="en-GB" sz="1900" dirty="0" err="1" smtClean="0">
                <a:latin typeface="Calibri" pitchFamily="34" charset="0"/>
                <a:cs typeface="Calibri" pitchFamily="34" charset="0"/>
              </a:rPr>
              <a:t>es</a:t>
            </a:r>
            <a:r>
              <a:rPr lang="en-GB" sz="1900" dirty="0" smtClean="0">
                <a:latin typeface="Calibri" pitchFamily="34" charset="0"/>
                <a:cs typeface="Calibri" pitchFamily="34" charset="0"/>
              </a:rPr>
              <a:t> </a:t>
            </a:r>
            <a:r>
              <a:rPr lang="en-GB" sz="1900" dirty="0" err="1" smtClean="0">
                <a:latin typeface="Calibri" pitchFamily="34" charset="0"/>
                <a:cs typeface="Calibri" pitchFamily="34" charset="0"/>
              </a:rPr>
              <a:t>muy</a:t>
            </a:r>
            <a:r>
              <a:rPr lang="en-GB" sz="1900" dirty="0" smtClean="0">
                <a:latin typeface="Calibri" pitchFamily="34" charset="0"/>
                <a:cs typeface="Calibri" pitchFamily="34" charset="0"/>
              </a:rPr>
              <a:t> </a:t>
            </a:r>
            <a:r>
              <a:rPr lang="en-GB" sz="1900" dirty="0" err="1" smtClean="0">
                <a:latin typeface="Calibri" pitchFamily="34" charset="0"/>
                <a:cs typeface="Calibri" pitchFamily="34" charset="0"/>
              </a:rPr>
              <a:t>rápido</a:t>
            </a:r>
            <a:r>
              <a:rPr lang="en-GB" sz="1900" dirty="0" smtClean="0">
                <a:latin typeface="Calibri" pitchFamily="34" charset="0"/>
                <a:cs typeface="Calibri" pitchFamily="34" charset="0"/>
              </a:rPr>
              <a:t>				A.  En </a:t>
            </a:r>
            <a:r>
              <a:rPr lang="en-GB" sz="1900" dirty="0" err="1" smtClean="0">
                <a:latin typeface="Calibri" pitchFamily="34" charset="0"/>
                <a:cs typeface="Calibri" pitchFamily="34" charset="0"/>
              </a:rPr>
              <a:t>autocar</a:t>
            </a:r>
            <a:r>
              <a:rPr lang="en-GB" sz="1900" dirty="0" smtClean="0">
                <a:latin typeface="Calibri" pitchFamily="34" charset="0"/>
                <a:cs typeface="Calibri" pitchFamily="34" charset="0"/>
              </a:rPr>
              <a:t>	</a:t>
            </a:r>
          </a:p>
          <a:p>
            <a:pPr marL="457200" indent="-457200">
              <a:buAutoNum type="arabicPeriod"/>
            </a:pPr>
            <a:r>
              <a:rPr lang="en-GB" sz="1900" dirty="0" smtClean="0">
                <a:latin typeface="Calibri" pitchFamily="34" charset="0"/>
                <a:cs typeface="Calibri" pitchFamily="34" charset="0"/>
              </a:rPr>
              <a:t>Es </a:t>
            </a:r>
            <a:r>
              <a:rPr lang="en-GB" sz="1900" dirty="0" err="1" smtClean="0">
                <a:latin typeface="Calibri" pitchFamily="34" charset="0"/>
                <a:cs typeface="Calibri" pitchFamily="34" charset="0"/>
              </a:rPr>
              <a:t>demasiado</a:t>
            </a:r>
            <a:r>
              <a:rPr lang="en-GB" sz="1900" dirty="0" smtClean="0">
                <a:latin typeface="Calibri" pitchFamily="34" charset="0"/>
                <a:cs typeface="Calibri" pitchFamily="34" charset="0"/>
              </a:rPr>
              <a:t> lento					B.  En </a:t>
            </a:r>
            <a:r>
              <a:rPr lang="en-GB" sz="1900" dirty="0" err="1" smtClean="0">
                <a:latin typeface="Calibri" pitchFamily="34" charset="0"/>
                <a:cs typeface="Calibri" pitchFamily="34" charset="0"/>
              </a:rPr>
              <a:t>avión</a:t>
            </a:r>
            <a:endParaRPr lang="en-GB" sz="1900" dirty="0" smtClean="0">
              <a:latin typeface="Calibri" pitchFamily="34" charset="0"/>
              <a:cs typeface="Calibri" pitchFamily="34" charset="0"/>
            </a:endParaRPr>
          </a:p>
          <a:p>
            <a:pPr marL="457200" indent="-457200">
              <a:buAutoNum type="arabicPeriod"/>
            </a:pPr>
            <a:r>
              <a:rPr lang="en-GB" sz="1900" dirty="0" err="1" smtClean="0">
                <a:latin typeface="Calibri" pitchFamily="34" charset="0"/>
                <a:cs typeface="Calibri" pitchFamily="34" charset="0"/>
              </a:rPr>
              <a:t>Pienso</a:t>
            </a:r>
            <a:r>
              <a:rPr lang="en-GB" sz="1900" dirty="0" smtClean="0">
                <a:latin typeface="Calibri" pitchFamily="34" charset="0"/>
                <a:cs typeface="Calibri" pitchFamily="34" charset="0"/>
              </a:rPr>
              <a:t> </a:t>
            </a:r>
            <a:r>
              <a:rPr lang="en-GB" sz="1900" dirty="0" err="1" smtClean="0">
                <a:latin typeface="Calibri" pitchFamily="34" charset="0"/>
                <a:cs typeface="Calibri" pitchFamily="34" charset="0"/>
              </a:rPr>
              <a:t>que</a:t>
            </a:r>
            <a:r>
              <a:rPr lang="en-GB" sz="1900" dirty="0" smtClean="0">
                <a:latin typeface="Calibri" pitchFamily="34" charset="0"/>
                <a:cs typeface="Calibri" pitchFamily="34" charset="0"/>
              </a:rPr>
              <a:t> </a:t>
            </a:r>
            <a:r>
              <a:rPr lang="en-GB" sz="1900" dirty="0" err="1" smtClean="0">
                <a:latin typeface="Calibri" pitchFamily="34" charset="0"/>
                <a:cs typeface="Calibri" pitchFamily="34" charset="0"/>
              </a:rPr>
              <a:t>es</a:t>
            </a:r>
            <a:r>
              <a:rPr lang="en-GB" sz="1900" dirty="0" smtClean="0">
                <a:latin typeface="Calibri" pitchFamily="34" charset="0"/>
                <a:cs typeface="Calibri" pitchFamily="34" charset="0"/>
              </a:rPr>
              <a:t> </a:t>
            </a:r>
            <a:r>
              <a:rPr lang="en-GB" sz="1900" dirty="0" err="1" smtClean="0">
                <a:latin typeface="Calibri" pitchFamily="34" charset="0"/>
                <a:cs typeface="Calibri" pitchFamily="34" charset="0"/>
              </a:rPr>
              <a:t>peligroso</a:t>
            </a:r>
            <a:r>
              <a:rPr lang="en-GB" sz="1900" dirty="0" smtClean="0">
                <a:latin typeface="Calibri" pitchFamily="34" charset="0"/>
                <a:cs typeface="Calibri" pitchFamily="34" charset="0"/>
              </a:rPr>
              <a:t> en el </a:t>
            </a:r>
            <a:r>
              <a:rPr lang="en-GB" sz="1900" dirty="0" err="1" smtClean="0">
                <a:latin typeface="Calibri" pitchFamily="34" charset="0"/>
                <a:cs typeface="Calibri" pitchFamily="34" charset="0"/>
              </a:rPr>
              <a:t>centro</a:t>
            </a:r>
            <a:r>
              <a:rPr lang="en-GB" sz="1900" dirty="0" smtClean="0">
                <a:latin typeface="Calibri" pitchFamily="34" charset="0"/>
                <a:cs typeface="Calibri" pitchFamily="34" charset="0"/>
              </a:rPr>
              <a:t> de la ciudad		C.  A pie</a:t>
            </a:r>
          </a:p>
          <a:p>
            <a:pPr marL="457200" indent="-457200">
              <a:buAutoNum type="arabicPeriod"/>
            </a:pPr>
            <a:r>
              <a:rPr lang="en-GB" sz="1900" dirty="0" smtClean="0">
                <a:latin typeface="Calibri" pitchFamily="34" charset="0"/>
                <a:cs typeface="Calibri" pitchFamily="34" charset="0"/>
              </a:rPr>
              <a:t>En mi </a:t>
            </a:r>
            <a:r>
              <a:rPr lang="en-GB" sz="1900" dirty="0" err="1" smtClean="0">
                <a:latin typeface="Calibri" pitchFamily="34" charset="0"/>
                <a:cs typeface="Calibri" pitchFamily="34" charset="0"/>
              </a:rPr>
              <a:t>opinión</a:t>
            </a:r>
            <a:r>
              <a:rPr lang="en-GB" sz="1900" dirty="0" smtClean="0">
                <a:latin typeface="Calibri" pitchFamily="34" charset="0"/>
                <a:cs typeface="Calibri" pitchFamily="34" charset="0"/>
              </a:rPr>
              <a:t> </a:t>
            </a:r>
            <a:r>
              <a:rPr lang="en-GB" sz="1900" dirty="0" err="1" smtClean="0">
                <a:latin typeface="Calibri" pitchFamily="34" charset="0"/>
                <a:cs typeface="Calibri" pitchFamily="34" charset="0"/>
              </a:rPr>
              <a:t>es</a:t>
            </a:r>
            <a:r>
              <a:rPr lang="en-GB" sz="1900" dirty="0" smtClean="0">
                <a:latin typeface="Calibri" pitchFamily="34" charset="0"/>
                <a:cs typeface="Calibri" pitchFamily="34" charset="0"/>
              </a:rPr>
              <a:t> </a:t>
            </a:r>
            <a:r>
              <a:rPr lang="en-GB" sz="1900" dirty="0" err="1" smtClean="0">
                <a:latin typeface="Calibri" pitchFamily="34" charset="0"/>
                <a:cs typeface="Calibri" pitchFamily="34" charset="0"/>
              </a:rPr>
              <a:t>demasiado</a:t>
            </a:r>
            <a:r>
              <a:rPr lang="en-GB" sz="1900" dirty="0" smtClean="0">
                <a:latin typeface="Calibri" pitchFamily="34" charset="0"/>
                <a:cs typeface="Calibri" pitchFamily="34" charset="0"/>
              </a:rPr>
              <a:t> </a:t>
            </a:r>
            <a:r>
              <a:rPr lang="en-GB" sz="1900" dirty="0" err="1" smtClean="0">
                <a:latin typeface="Calibri" pitchFamily="34" charset="0"/>
                <a:cs typeface="Calibri" pitchFamily="34" charset="0"/>
              </a:rPr>
              <a:t>caro</a:t>
            </a:r>
            <a:r>
              <a:rPr lang="en-GB" sz="1900" dirty="0" smtClean="0">
                <a:latin typeface="Calibri" pitchFamily="34" charset="0"/>
                <a:cs typeface="Calibri" pitchFamily="34" charset="0"/>
              </a:rPr>
              <a:t>			D.  En </a:t>
            </a:r>
            <a:r>
              <a:rPr lang="en-GB" sz="1900" dirty="0" err="1" smtClean="0">
                <a:latin typeface="Calibri" pitchFamily="34" charset="0"/>
                <a:cs typeface="Calibri" pitchFamily="34" charset="0"/>
              </a:rPr>
              <a:t>tren</a:t>
            </a:r>
            <a:endParaRPr lang="en-GB" sz="1900" dirty="0" smtClean="0">
              <a:latin typeface="Calibri" pitchFamily="34" charset="0"/>
              <a:cs typeface="Calibri" pitchFamily="34" charset="0"/>
            </a:endParaRPr>
          </a:p>
          <a:p>
            <a:pPr marL="457200" indent="-457200">
              <a:buAutoNum type="arabicPeriod"/>
            </a:pPr>
            <a:r>
              <a:rPr lang="en-GB" sz="1900" dirty="0" err="1" smtClean="0">
                <a:latin typeface="Calibri" pitchFamily="34" charset="0"/>
                <a:cs typeface="Calibri" pitchFamily="34" charset="0"/>
              </a:rPr>
              <a:t>Creo</a:t>
            </a:r>
            <a:r>
              <a:rPr lang="en-GB" sz="1900" dirty="0" smtClean="0">
                <a:latin typeface="Calibri" pitchFamily="34" charset="0"/>
                <a:cs typeface="Calibri" pitchFamily="34" charset="0"/>
              </a:rPr>
              <a:t> </a:t>
            </a:r>
            <a:r>
              <a:rPr lang="en-GB" sz="1900" dirty="0" err="1" smtClean="0">
                <a:latin typeface="Calibri" pitchFamily="34" charset="0"/>
                <a:cs typeface="Calibri" pitchFamily="34" charset="0"/>
              </a:rPr>
              <a:t>que</a:t>
            </a:r>
            <a:r>
              <a:rPr lang="en-GB" sz="1900" dirty="0" smtClean="0">
                <a:latin typeface="Calibri" pitchFamily="34" charset="0"/>
                <a:cs typeface="Calibri" pitchFamily="34" charset="0"/>
              </a:rPr>
              <a:t> </a:t>
            </a:r>
            <a:r>
              <a:rPr lang="en-GB" sz="1900" dirty="0" err="1" smtClean="0">
                <a:latin typeface="Calibri" pitchFamily="34" charset="0"/>
                <a:cs typeface="Calibri" pitchFamily="34" charset="0"/>
              </a:rPr>
              <a:t>es</a:t>
            </a:r>
            <a:r>
              <a:rPr lang="en-GB" sz="1900" dirty="0" smtClean="0">
                <a:latin typeface="Calibri" pitchFamily="34" charset="0"/>
                <a:cs typeface="Calibri" pitchFamily="34" charset="0"/>
              </a:rPr>
              <a:t> </a:t>
            </a:r>
            <a:r>
              <a:rPr lang="en-GB" sz="1900" dirty="0" err="1" smtClean="0">
                <a:latin typeface="Calibri" pitchFamily="34" charset="0"/>
                <a:cs typeface="Calibri" pitchFamily="34" charset="0"/>
              </a:rPr>
              <a:t>muy</a:t>
            </a:r>
            <a:r>
              <a:rPr lang="en-GB" sz="1900" dirty="0" smtClean="0">
                <a:latin typeface="Calibri" pitchFamily="34" charset="0"/>
                <a:cs typeface="Calibri" pitchFamily="34" charset="0"/>
              </a:rPr>
              <a:t> </a:t>
            </a:r>
            <a:r>
              <a:rPr lang="en-GB" sz="1900" dirty="0" err="1" smtClean="0">
                <a:latin typeface="Calibri" pitchFamily="34" charset="0"/>
                <a:cs typeface="Calibri" pitchFamily="34" charset="0"/>
              </a:rPr>
              <a:t>sano</a:t>
            </a:r>
            <a:r>
              <a:rPr lang="en-GB" sz="1900" dirty="0" smtClean="0">
                <a:latin typeface="Calibri" pitchFamily="34" charset="0"/>
                <a:cs typeface="Calibri" pitchFamily="34" charset="0"/>
              </a:rPr>
              <a:t>					E.  En metro</a:t>
            </a:r>
          </a:p>
          <a:p>
            <a:pPr marL="457200" indent="-457200">
              <a:buAutoNum type="arabicPeriod"/>
            </a:pPr>
            <a:r>
              <a:rPr lang="en-GB" sz="1900" dirty="0" smtClean="0">
                <a:latin typeface="Calibri" pitchFamily="34" charset="0"/>
                <a:cs typeface="Calibri" pitchFamily="34" charset="0"/>
              </a:rPr>
              <a:t>No </a:t>
            </a:r>
            <a:r>
              <a:rPr lang="en-GB" sz="1900" dirty="0" err="1" smtClean="0">
                <a:latin typeface="Calibri" pitchFamily="34" charset="0"/>
                <a:cs typeface="Calibri" pitchFamily="34" charset="0"/>
              </a:rPr>
              <a:t>es</a:t>
            </a:r>
            <a:r>
              <a:rPr lang="en-GB" sz="1900" dirty="0" smtClean="0">
                <a:latin typeface="Calibri" pitchFamily="34" charset="0"/>
                <a:cs typeface="Calibri" pitchFamily="34" charset="0"/>
              </a:rPr>
              <a:t> </a:t>
            </a:r>
            <a:r>
              <a:rPr lang="en-GB" sz="1900" dirty="0" err="1" smtClean="0">
                <a:latin typeface="Calibri" pitchFamily="34" charset="0"/>
                <a:cs typeface="Calibri" pitchFamily="34" charset="0"/>
              </a:rPr>
              <a:t>muy</a:t>
            </a:r>
            <a:r>
              <a:rPr lang="en-GB" sz="1900" dirty="0" smtClean="0">
                <a:latin typeface="Calibri" pitchFamily="34" charset="0"/>
                <a:cs typeface="Calibri" pitchFamily="34" charset="0"/>
              </a:rPr>
              <a:t> </a:t>
            </a:r>
            <a:r>
              <a:rPr lang="en-GB" sz="1900" dirty="0" err="1" smtClean="0">
                <a:latin typeface="Calibri" pitchFamily="34" charset="0"/>
                <a:cs typeface="Calibri" pitchFamily="34" charset="0"/>
              </a:rPr>
              <a:t>cómodo</a:t>
            </a:r>
            <a:r>
              <a:rPr lang="en-GB" sz="1900" dirty="0" smtClean="0">
                <a:latin typeface="Calibri" pitchFamily="34" charset="0"/>
                <a:cs typeface="Calibri" pitchFamily="34" charset="0"/>
              </a:rPr>
              <a:t>					F.  En taxi</a:t>
            </a:r>
          </a:p>
          <a:p>
            <a:pPr marL="457200" indent="-457200">
              <a:buAutoNum type="arabicPeriod"/>
            </a:pPr>
            <a:r>
              <a:rPr lang="en-GB" sz="1900" dirty="0" smtClean="0">
                <a:latin typeface="Calibri" pitchFamily="34" charset="0"/>
                <a:cs typeface="Calibri" pitchFamily="34" charset="0"/>
              </a:rPr>
              <a:t>Es </a:t>
            </a:r>
            <a:r>
              <a:rPr lang="en-GB" sz="1900" dirty="0" err="1" smtClean="0">
                <a:latin typeface="Calibri" pitchFamily="34" charset="0"/>
                <a:cs typeface="Calibri" pitchFamily="34" charset="0"/>
              </a:rPr>
              <a:t>bastante</a:t>
            </a:r>
            <a:r>
              <a:rPr lang="en-GB" sz="1900" dirty="0" smtClean="0">
                <a:latin typeface="Calibri" pitchFamily="34" charset="0"/>
                <a:cs typeface="Calibri" pitchFamily="34" charset="0"/>
              </a:rPr>
              <a:t> </a:t>
            </a:r>
            <a:r>
              <a:rPr lang="en-GB" sz="1900" dirty="0" err="1" smtClean="0">
                <a:latin typeface="Calibri" pitchFamily="34" charset="0"/>
                <a:cs typeface="Calibri" pitchFamily="34" charset="0"/>
              </a:rPr>
              <a:t>barato</a:t>
            </a:r>
            <a:r>
              <a:rPr lang="en-GB" sz="1900" dirty="0" smtClean="0">
                <a:latin typeface="Calibri" pitchFamily="34" charset="0"/>
                <a:cs typeface="Calibri" pitchFamily="34" charset="0"/>
              </a:rPr>
              <a:t>					G. En </a:t>
            </a:r>
            <a:r>
              <a:rPr lang="en-GB" sz="1900" dirty="0" err="1" smtClean="0">
                <a:latin typeface="Calibri" pitchFamily="34" charset="0"/>
                <a:cs typeface="Calibri" pitchFamily="34" charset="0"/>
              </a:rPr>
              <a:t>bicicleta</a:t>
            </a:r>
            <a:endParaRPr lang="en-GB" sz="1900" dirty="0" smtClean="0">
              <a:latin typeface="Calibri" pitchFamily="34" charset="0"/>
              <a:cs typeface="Calibri" pitchFamily="34" charset="0"/>
            </a:endParaRPr>
          </a:p>
          <a:p>
            <a:pPr marL="457200" indent="-457200">
              <a:buAutoNum type="arabicPeriod"/>
            </a:pPr>
            <a:r>
              <a:rPr lang="en-GB" sz="1900" dirty="0" err="1" smtClean="0">
                <a:latin typeface="Calibri" pitchFamily="34" charset="0"/>
                <a:cs typeface="Calibri" pitchFamily="34" charset="0"/>
              </a:rPr>
              <a:t>Pienso</a:t>
            </a:r>
            <a:r>
              <a:rPr lang="en-GB" sz="1900" dirty="0" smtClean="0">
                <a:latin typeface="Calibri" pitchFamily="34" charset="0"/>
                <a:cs typeface="Calibri" pitchFamily="34" charset="0"/>
              </a:rPr>
              <a:t> </a:t>
            </a:r>
            <a:r>
              <a:rPr lang="en-GB" sz="1900" dirty="0" err="1" smtClean="0">
                <a:latin typeface="Calibri" pitchFamily="34" charset="0"/>
                <a:cs typeface="Calibri" pitchFamily="34" charset="0"/>
              </a:rPr>
              <a:t>que</a:t>
            </a:r>
            <a:r>
              <a:rPr lang="en-GB" sz="1900" dirty="0" smtClean="0">
                <a:latin typeface="Calibri" pitchFamily="34" charset="0"/>
                <a:cs typeface="Calibri" pitchFamily="34" charset="0"/>
              </a:rPr>
              <a:t> </a:t>
            </a:r>
            <a:r>
              <a:rPr lang="en-GB" sz="1900" dirty="0" err="1" smtClean="0">
                <a:latin typeface="Calibri" pitchFamily="34" charset="0"/>
                <a:cs typeface="Calibri" pitchFamily="34" charset="0"/>
              </a:rPr>
              <a:t>es</a:t>
            </a:r>
            <a:r>
              <a:rPr lang="en-GB" sz="1900" dirty="0" smtClean="0">
                <a:latin typeface="Calibri" pitchFamily="34" charset="0"/>
                <a:cs typeface="Calibri" pitchFamily="34" charset="0"/>
              </a:rPr>
              <a:t> </a:t>
            </a:r>
            <a:r>
              <a:rPr lang="en-GB" sz="1900" dirty="0" err="1" smtClean="0">
                <a:latin typeface="Calibri" pitchFamily="34" charset="0"/>
                <a:cs typeface="Calibri" pitchFamily="34" charset="0"/>
              </a:rPr>
              <a:t>muy</a:t>
            </a:r>
            <a:r>
              <a:rPr lang="en-GB" sz="1900" dirty="0" smtClean="0">
                <a:latin typeface="Calibri" pitchFamily="34" charset="0"/>
                <a:cs typeface="Calibri" pitchFamily="34" charset="0"/>
              </a:rPr>
              <a:t> </a:t>
            </a:r>
            <a:r>
              <a:rPr lang="en-GB" sz="1900" dirty="0" err="1" smtClean="0">
                <a:latin typeface="Calibri" pitchFamily="34" charset="0"/>
                <a:cs typeface="Calibri" pitchFamily="34" charset="0"/>
              </a:rPr>
              <a:t>práctico</a:t>
            </a:r>
            <a:r>
              <a:rPr lang="en-GB" sz="1900" dirty="0" smtClean="0">
                <a:latin typeface="Calibri" pitchFamily="34" charset="0"/>
                <a:cs typeface="Calibri" pitchFamily="34" charset="0"/>
              </a:rPr>
              <a:t>				H.  En </a:t>
            </a:r>
            <a:r>
              <a:rPr lang="en-GB" sz="1900" dirty="0" err="1" smtClean="0">
                <a:latin typeface="Calibri" pitchFamily="34" charset="0"/>
                <a:cs typeface="Calibri" pitchFamily="34" charset="0"/>
              </a:rPr>
              <a:t>barco</a:t>
            </a:r>
            <a:endParaRPr lang="en-GB" sz="1900" dirty="0" smtClean="0">
              <a:latin typeface="Calibri" pitchFamily="34" charset="0"/>
              <a:cs typeface="Calibri" pitchFamily="34" charset="0"/>
            </a:endParaRPr>
          </a:p>
          <a:p>
            <a:pPr marL="457200" indent="-457200">
              <a:buAutoNum type="arabicPeriod"/>
            </a:pPr>
            <a:r>
              <a:rPr lang="en-GB" sz="1900" dirty="0" err="1" smtClean="0">
                <a:latin typeface="Calibri" pitchFamily="34" charset="0"/>
                <a:cs typeface="Calibri" pitchFamily="34" charset="0"/>
              </a:rPr>
              <a:t>Creo</a:t>
            </a:r>
            <a:r>
              <a:rPr lang="en-GB" sz="1900" dirty="0" smtClean="0">
                <a:latin typeface="Calibri" pitchFamily="34" charset="0"/>
                <a:cs typeface="Calibri" pitchFamily="34" charset="0"/>
              </a:rPr>
              <a:t> </a:t>
            </a:r>
            <a:r>
              <a:rPr lang="en-GB" sz="1900" dirty="0" err="1" smtClean="0">
                <a:latin typeface="Calibri" pitchFamily="34" charset="0"/>
                <a:cs typeface="Calibri" pitchFamily="34" charset="0"/>
              </a:rPr>
              <a:t>que</a:t>
            </a:r>
            <a:r>
              <a:rPr lang="en-GB" sz="1900" dirty="0" smtClean="0">
                <a:latin typeface="Calibri" pitchFamily="34" charset="0"/>
                <a:cs typeface="Calibri" pitchFamily="34" charset="0"/>
              </a:rPr>
              <a:t> </a:t>
            </a:r>
            <a:r>
              <a:rPr lang="en-GB" sz="1900" dirty="0" err="1" smtClean="0">
                <a:latin typeface="Calibri" pitchFamily="34" charset="0"/>
                <a:cs typeface="Calibri" pitchFamily="34" charset="0"/>
              </a:rPr>
              <a:t>es</a:t>
            </a:r>
            <a:r>
              <a:rPr lang="en-GB" sz="1900" dirty="0" smtClean="0">
                <a:latin typeface="Calibri" pitchFamily="34" charset="0"/>
                <a:cs typeface="Calibri" pitchFamily="34" charset="0"/>
              </a:rPr>
              <a:t> </a:t>
            </a:r>
            <a:r>
              <a:rPr lang="en-GB" sz="1900" dirty="0" err="1" smtClean="0">
                <a:latin typeface="Calibri" pitchFamily="34" charset="0"/>
                <a:cs typeface="Calibri" pitchFamily="34" charset="0"/>
              </a:rPr>
              <a:t>muy</a:t>
            </a:r>
            <a:r>
              <a:rPr lang="en-GB" sz="1900" dirty="0" smtClean="0">
                <a:latin typeface="Calibri" pitchFamily="34" charset="0"/>
                <a:cs typeface="Calibri" pitchFamily="34" charset="0"/>
              </a:rPr>
              <a:t> </a:t>
            </a:r>
            <a:r>
              <a:rPr lang="en-GB" sz="1900" dirty="0" err="1" smtClean="0">
                <a:latin typeface="Calibri" pitchFamily="34" charset="0"/>
                <a:cs typeface="Calibri" pitchFamily="34" charset="0"/>
              </a:rPr>
              <a:t>seguro</a:t>
            </a:r>
            <a:r>
              <a:rPr lang="en-GB" sz="1900" dirty="0" smtClean="0">
                <a:latin typeface="Calibri" pitchFamily="34" charset="0"/>
                <a:cs typeface="Calibri" pitchFamily="34" charset="0"/>
              </a:rPr>
              <a:t>				 I.   En </a:t>
            </a:r>
            <a:r>
              <a:rPr lang="en-GB" sz="1900" dirty="0" err="1" smtClean="0">
                <a:latin typeface="Calibri" pitchFamily="34" charset="0"/>
                <a:cs typeface="Calibri" pitchFamily="34" charset="0"/>
              </a:rPr>
              <a:t>coche</a:t>
            </a:r>
            <a:endParaRPr lang="en-GB" sz="1900" dirty="0" smtClean="0">
              <a:latin typeface="Calibri" pitchFamily="34" charset="0"/>
              <a:cs typeface="Calibri" pitchFamily="34" charset="0"/>
            </a:endParaRPr>
          </a:p>
          <a:p>
            <a:pPr marL="457200" indent="-457200">
              <a:buAutoNum type="arabicPeriod"/>
            </a:pPr>
            <a:r>
              <a:rPr lang="en-GB" sz="1900" dirty="0" smtClean="0">
                <a:latin typeface="Calibri" pitchFamily="34" charset="0"/>
                <a:cs typeface="Calibri" pitchFamily="34" charset="0"/>
              </a:rPr>
              <a:t>En mi </a:t>
            </a:r>
            <a:r>
              <a:rPr lang="en-GB" sz="1900" dirty="0" err="1" smtClean="0">
                <a:latin typeface="Calibri" pitchFamily="34" charset="0"/>
                <a:cs typeface="Calibri" pitchFamily="34" charset="0"/>
              </a:rPr>
              <a:t>opinión</a:t>
            </a:r>
            <a:r>
              <a:rPr lang="en-GB" sz="1900" dirty="0" smtClean="0">
                <a:latin typeface="Calibri" pitchFamily="34" charset="0"/>
                <a:cs typeface="Calibri" pitchFamily="34" charset="0"/>
              </a:rPr>
              <a:t> </a:t>
            </a:r>
            <a:r>
              <a:rPr lang="en-GB" sz="1900" dirty="0" err="1" smtClean="0">
                <a:latin typeface="Calibri" pitchFamily="34" charset="0"/>
                <a:cs typeface="Calibri" pitchFamily="34" charset="0"/>
              </a:rPr>
              <a:t>es</a:t>
            </a:r>
            <a:r>
              <a:rPr lang="en-GB" sz="1900" dirty="0" smtClean="0">
                <a:latin typeface="Calibri" pitchFamily="34" charset="0"/>
                <a:cs typeface="Calibri" pitchFamily="34" charset="0"/>
              </a:rPr>
              <a:t> </a:t>
            </a:r>
            <a:r>
              <a:rPr lang="en-GB" sz="1900" dirty="0" err="1" smtClean="0">
                <a:latin typeface="Calibri" pitchFamily="34" charset="0"/>
                <a:cs typeface="Calibri" pitchFamily="34" charset="0"/>
              </a:rPr>
              <a:t>limpio</a:t>
            </a:r>
            <a:r>
              <a:rPr lang="en-GB" sz="1900" dirty="0" smtClean="0">
                <a:latin typeface="Calibri" pitchFamily="34" charset="0"/>
                <a:cs typeface="Calibri" pitchFamily="34" charset="0"/>
              </a:rPr>
              <a:t> 				</a:t>
            </a:r>
          </a:p>
          <a:p>
            <a:pPr marL="457200" indent="-457200">
              <a:buFont typeface="Arial" pitchFamily="34" charset="0"/>
              <a:buAutoNum type="arabicPeriod"/>
            </a:pPr>
            <a:endParaRPr lang="en-GB" sz="1900" dirty="0" smtClean="0">
              <a:latin typeface="Calibri" pitchFamily="34" charset="0"/>
              <a:cs typeface="Calibri" pitchFamily="34" charset="0"/>
            </a:endParaRPr>
          </a:p>
          <a:p>
            <a:pPr marL="457200" indent="-457200">
              <a:buAutoNum type="arabicPeriod"/>
            </a:pPr>
            <a:endParaRPr lang="en-GB" sz="2200" dirty="0" smtClean="0">
              <a:latin typeface="Calibri" pitchFamily="34" charset="0"/>
              <a:cs typeface="Calibri" pitchFamily="34" charset="0"/>
            </a:endParaRPr>
          </a:p>
          <a:p>
            <a:pPr marL="457200" indent="-457200">
              <a:buAutoNum type="arabicPeriod"/>
            </a:pPr>
            <a:endParaRPr lang="en-GB" sz="2200" dirty="0" smtClean="0">
              <a:latin typeface="Calibri" pitchFamily="34" charset="0"/>
              <a:cs typeface="Calibri" pitchFamily="34" charset="0"/>
            </a:endParaRPr>
          </a:p>
          <a:p>
            <a:pPr marL="457200" indent="-457200">
              <a:buAutoNum type="arabicPeriod"/>
            </a:pPr>
            <a:endParaRPr lang="en-GB" sz="2000" dirty="0" smtClean="0">
              <a:latin typeface="Calibri" pitchFamily="34" charset="0"/>
              <a:cs typeface="Calibri" pitchFamily="34" charset="0"/>
            </a:endParaRPr>
          </a:p>
          <a:p>
            <a:pPr>
              <a:buNone/>
            </a:pPr>
            <a:endParaRPr lang="en-GB" sz="2400" dirty="0" smtClean="0">
              <a:latin typeface="Calibri" pitchFamily="34" charset="0"/>
              <a:cs typeface="Calibri" pitchFamily="34" charset="0"/>
            </a:endParaRPr>
          </a:p>
          <a:p>
            <a:pPr algn="ctr">
              <a:buNone/>
            </a:pPr>
            <a:endParaRPr lang="en-GB" sz="2400" b="1" dirty="0" smtClean="0">
              <a:latin typeface="Calibri" pitchFamily="34" charset="0"/>
              <a:cs typeface="Calibri" pitchFamily="34" charset="0"/>
            </a:endParaRPr>
          </a:p>
          <a:p>
            <a:pPr>
              <a:buNone/>
            </a:pPr>
            <a:endParaRPr lang="en-GB" sz="2400" dirty="0" smtClean="0">
              <a:latin typeface="Calibri" pitchFamily="34" charset="0"/>
              <a:cs typeface="Calibri" pitchFamily="34" charset="0"/>
            </a:endParaRPr>
          </a:p>
          <a:p>
            <a:pPr>
              <a:buNone/>
            </a:pPr>
            <a:endParaRPr lang="en-GB" sz="2400" dirty="0" smtClean="0">
              <a:latin typeface="Calibri" pitchFamily="34" charset="0"/>
              <a:cs typeface="Calibri" pitchFamily="34" charset="0"/>
            </a:endParaRPr>
          </a:p>
          <a:p>
            <a:pPr>
              <a:buNone/>
            </a:pPr>
            <a:endParaRPr lang="en-GB" sz="2400" dirty="0" smtClean="0">
              <a:latin typeface="Calibri" pitchFamily="34" charset="0"/>
              <a:cs typeface="Calibri" pitchFamily="34" charset="0"/>
            </a:endParaRPr>
          </a:p>
          <a:p>
            <a:pPr>
              <a:buNone/>
            </a:pPr>
            <a:endParaRPr lang="en-GB" sz="2400" dirty="0" smtClean="0">
              <a:latin typeface="Calibri" pitchFamily="34" charset="0"/>
              <a:cs typeface="Calibri" pitchFamily="34" charset="0"/>
            </a:endParaRPr>
          </a:p>
          <a:p>
            <a:pPr>
              <a:buNone/>
            </a:pPr>
            <a:endParaRPr lang="en-GB" sz="2400" dirty="0" smtClean="0">
              <a:latin typeface="Calibri" pitchFamily="34" charset="0"/>
              <a:cs typeface="Calibri" pitchFamily="34" charset="0"/>
            </a:endParaRPr>
          </a:p>
          <a:p>
            <a:pPr>
              <a:buNone/>
            </a:pPr>
            <a:endParaRPr lang="en-GB" sz="2400" dirty="0" smtClean="0">
              <a:latin typeface="Calibri" pitchFamily="34" charset="0"/>
              <a:cs typeface="Calibri" pitchFamily="34" charset="0"/>
            </a:endParaRPr>
          </a:p>
          <a:p>
            <a:pPr>
              <a:buAutoNum type="alphaUcPeriod"/>
            </a:pPr>
            <a:endParaRPr lang="en-GB" sz="2400" dirty="0" smtClean="0">
              <a:latin typeface="Calibri" pitchFamily="34" charset="0"/>
              <a:cs typeface="Calibri" pitchFamily="34" charset="0"/>
            </a:endParaRPr>
          </a:p>
          <a:p>
            <a:pPr>
              <a:buAutoNum type="alphaUcPeriod"/>
            </a:pPr>
            <a:endParaRPr lang="en-GB" sz="2400" dirty="0" smtClean="0">
              <a:latin typeface="Calibri" pitchFamily="34" charset="0"/>
              <a:cs typeface="Calibri" pitchFamily="34" charset="0"/>
            </a:endParaRPr>
          </a:p>
          <a:p>
            <a:pPr>
              <a:buNone/>
            </a:pPr>
            <a:endParaRPr lang="en-GB" sz="2400" dirty="0" smtClean="0">
              <a:latin typeface="Calibri" pitchFamily="34" charset="0"/>
              <a:cs typeface="Calibri" pitchFamily="34" charset="0"/>
            </a:endParaRPr>
          </a:p>
          <a:p>
            <a:pPr marL="457200" indent="-457200">
              <a:buAutoNum type="alphaUcPeriod" startAt="5"/>
            </a:pPr>
            <a:endParaRPr lang="en-GB" sz="2400" dirty="0" smtClean="0">
              <a:latin typeface="Calibri" pitchFamily="34" charset="0"/>
              <a:cs typeface="Calibri" pitchFamily="34" charset="0"/>
            </a:endParaRPr>
          </a:p>
          <a:p>
            <a:pPr>
              <a:buNone/>
            </a:pPr>
            <a:endParaRPr lang="en-GB" sz="2400" dirty="0" smtClean="0">
              <a:latin typeface="Comic Sans MS" pitchFamily="66" charset="0"/>
            </a:endParaRPr>
          </a:p>
          <a:p>
            <a:pPr>
              <a:buNone/>
            </a:pPr>
            <a:endParaRPr lang="en-GB" sz="2400" b="1" u="sng" dirty="0" smtClean="0">
              <a:latin typeface="Comic Sans MS" pitchFamily="66" charset="0"/>
            </a:endParaRPr>
          </a:p>
          <a:p>
            <a:pPr>
              <a:buNone/>
            </a:pPr>
            <a:endParaRPr lang="en-GB" sz="2400" b="1" u="sng" dirty="0" smtClean="0">
              <a:latin typeface="Comic Sans MS" pitchFamily="66" charset="0"/>
            </a:endParaRPr>
          </a:p>
          <a:p>
            <a:pPr>
              <a:buNone/>
            </a:pPr>
            <a:endParaRPr lang="en-GB" sz="2400" b="1" u="sng" dirty="0" smtClean="0">
              <a:latin typeface="Comic Sans MS" pitchFamily="66" charset="0"/>
            </a:endParaRPr>
          </a:p>
          <a:p>
            <a:pPr>
              <a:buNone/>
            </a:pPr>
            <a:endParaRPr lang="en-GB" sz="2400" b="1" u="sng" dirty="0" smtClean="0">
              <a:latin typeface="Comic Sans MS" pitchFamily="66" charset="0"/>
            </a:endParaRPr>
          </a:p>
          <a:p>
            <a:pPr>
              <a:buNone/>
            </a:pPr>
            <a:endParaRPr lang="en-GB" sz="2400" b="1" u="sng" dirty="0" smtClean="0">
              <a:latin typeface="Comic Sans MS" pitchFamily="66" charset="0"/>
            </a:endParaRPr>
          </a:p>
          <a:p>
            <a:pPr>
              <a:buNone/>
            </a:pPr>
            <a:endParaRPr lang="en-GB" sz="2400" b="1" u="sng" dirty="0" smtClean="0">
              <a:latin typeface="Comic Sans MS" pitchFamily="66" charset="0"/>
            </a:endParaRPr>
          </a:p>
          <a:p>
            <a:endParaRPr lang="en-GB" dirty="0"/>
          </a:p>
        </p:txBody>
      </p:sp>
      <p:pic>
        <p:nvPicPr>
          <p:cNvPr id="17" name="Picture 5"/>
          <p:cNvPicPr>
            <a:picLocks noChangeAspect="1" noChangeArrowheads="1"/>
          </p:cNvPicPr>
          <p:nvPr/>
        </p:nvPicPr>
        <p:blipFill>
          <a:blip r:embed="rId2" cstate="print"/>
          <a:srcRect/>
          <a:stretch>
            <a:fillRect/>
          </a:stretch>
        </p:blipFill>
        <p:spPr bwMode="auto">
          <a:xfrm>
            <a:off x="539552" y="1556792"/>
            <a:ext cx="2536163" cy="1656024"/>
          </a:xfrm>
          <a:prstGeom prst="rect">
            <a:avLst/>
          </a:prstGeom>
          <a:noFill/>
          <a:ln w="9525">
            <a:noFill/>
            <a:miter lim="800000"/>
            <a:headEnd/>
            <a:tailEnd/>
          </a:ln>
          <a:effectLst/>
        </p:spPr>
      </p:pic>
      <p:pic>
        <p:nvPicPr>
          <p:cNvPr id="20" name="Picture 6"/>
          <p:cNvPicPr>
            <a:picLocks noChangeAspect="1" noChangeArrowheads="1"/>
          </p:cNvPicPr>
          <p:nvPr/>
        </p:nvPicPr>
        <p:blipFill>
          <a:blip r:embed="rId3" cstate="print"/>
          <a:srcRect/>
          <a:stretch>
            <a:fillRect/>
          </a:stretch>
        </p:blipFill>
        <p:spPr bwMode="auto">
          <a:xfrm>
            <a:off x="6300192" y="1556792"/>
            <a:ext cx="2520280" cy="1675986"/>
          </a:xfrm>
          <a:prstGeom prst="rect">
            <a:avLst/>
          </a:prstGeom>
          <a:noFill/>
          <a:ln w="9525">
            <a:noFill/>
            <a:miter lim="800000"/>
            <a:headEnd/>
            <a:tailEnd/>
          </a:ln>
          <a:effectLst/>
        </p:spPr>
      </p:pic>
      <p:pic>
        <p:nvPicPr>
          <p:cNvPr id="6" name="Picture 2"/>
          <p:cNvPicPr>
            <a:picLocks noChangeAspect="1" noChangeArrowheads="1"/>
          </p:cNvPicPr>
          <p:nvPr/>
        </p:nvPicPr>
        <p:blipFill>
          <a:blip r:embed="rId4" cstate="print"/>
          <a:srcRect/>
          <a:stretch>
            <a:fillRect/>
          </a:stretch>
        </p:blipFill>
        <p:spPr bwMode="auto">
          <a:xfrm>
            <a:off x="3923928" y="1628800"/>
            <a:ext cx="1691233" cy="232417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64488" cy="1417638"/>
          </a:xfrm>
        </p:spPr>
        <p:txBody>
          <a:bodyPr>
            <a:normAutofit/>
          </a:bodyPr>
          <a:lstStyle/>
          <a:p>
            <a:r>
              <a:rPr lang="en-GB" sz="1800" b="1" u="sng" dirty="0" smtClean="0">
                <a:latin typeface="Calibri" pitchFamily="34" charset="0"/>
                <a:cs typeface="Calibri" pitchFamily="34" charset="0"/>
              </a:rPr>
              <a:t>ACTIVIDAD 4. QUÉ SE PUEDE HACER?</a:t>
            </a:r>
            <a:br>
              <a:rPr lang="en-GB" sz="1800" b="1" u="sng" dirty="0" smtClean="0">
                <a:latin typeface="Calibri" pitchFamily="34" charset="0"/>
                <a:cs typeface="Calibri" pitchFamily="34" charset="0"/>
              </a:rPr>
            </a:br>
            <a:r>
              <a:rPr lang="en-GB" sz="1800" b="1" u="sng" dirty="0" smtClean="0">
                <a:latin typeface="Calibri" pitchFamily="34" charset="0"/>
                <a:cs typeface="Calibri" pitchFamily="34" charset="0"/>
              </a:rPr>
              <a:t/>
            </a:r>
            <a:br>
              <a:rPr lang="en-GB" sz="1800" b="1" u="sng" dirty="0" smtClean="0">
                <a:latin typeface="Calibri" pitchFamily="34" charset="0"/>
                <a:cs typeface="Calibri" pitchFamily="34" charset="0"/>
              </a:rPr>
            </a:br>
            <a:r>
              <a:rPr lang="en-GB" sz="1800" b="1" dirty="0" smtClean="0">
                <a:latin typeface="Calibri" pitchFamily="34" charset="0"/>
                <a:cs typeface="Calibri" pitchFamily="34" charset="0"/>
              </a:rPr>
              <a:t>Work out what the countries are and choose an activity that you could do there on holiday:</a:t>
            </a:r>
            <a:endParaRPr lang="en-US" sz="1800" b="1" dirty="0"/>
          </a:p>
        </p:txBody>
      </p:sp>
      <p:sp>
        <p:nvSpPr>
          <p:cNvPr id="4" name="Content Placeholder 3"/>
          <p:cNvSpPr>
            <a:spLocks noGrp="1"/>
          </p:cNvSpPr>
          <p:nvPr>
            <p:ph sz="half" idx="1"/>
          </p:nvPr>
        </p:nvSpPr>
        <p:spPr/>
        <p:txBody>
          <a:bodyPr>
            <a:normAutofit/>
          </a:bodyPr>
          <a:lstStyle/>
          <a:p>
            <a:r>
              <a:rPr lang="en-GB" sz="1800" dirty="0" err="1" smtClean="0"/>
              <a:t>Alemania</a:t>
            </a:r>
            <a:endParaRPr lang="en-GB" sz="1800" dirty="0" smtClean="0"/>
          </a:p>
          <a:p>
            <a:r>
              <a:rPr lang="en-GB" sz="1800" dirty="0" err="1" smtClean="0"/>
              <a:t>Escocia</a:t>
            </a:r>
            <a:endParaRPr lang="en-GB" sz="1800" dirty="0" smtClean="0"/>
          </a:p>
          <a:p>
            <a:r>
              <a:rPr lang="en-GB" sz="1800" dirty="0" err="1" smtClean="0"/>
              <a:t>España</a:t>
            </a:r>
            <a:endParaRPr lang="en-GB" sz="1800" dirty="0" smtClean="0"/>
          </a:p>
          <a:p>
            <a:r>
              <a:rPr lang="en-GB" sz="1800" dirty="0" err="1" smtClean="0"/>
              <a:t>Francia</a:t>
            </a:r>
            <a:endParaRPr lang="en-GB" sz="1800" dirty="0" smtClean="0"/>
          </a:p>
          <a:p>
            <a:r>
              <a:rPr lang="en-GB" sz="1800" dirty="0" err="1" smtClean="0"/>
              <a:t>Grecia</a:t>
            </a:r>
            <a:endParaRPr lang="en-GB" sz="1800" dirty="0" smtClean="0"/>
          </a:p>
          <a:p>
            <a:r>
              <a:rPr lang="en-GB" sz="1800" dirty="0" smtClean="0"/>
              <a:t>Italia</a:t>
            </a:r>
          </a:p>
          <a:p>
            <a:r>
              <a:rPr lang="en-GB" sz="1800" dirty="0" smtClean="0"/>
              <a:t>Portugal</a:t>
            </a:r>
          </a:p>
          <a:p>
            <a:r>
              <a:rPr lang="en-GB" sz="1800" dirty="0" err="1" smtClean="0"/>
              <a:t>Estados</a:t>
            </a:r>
            <a:r>
              <a:rPr lang="en-GB" sz="1800" dirty="0" smtClean="0"/>
              <a:t> </a:t>
            </a:r>
            <a:r>
              <a:rPr lang="en-GB" sz="1800" dirty="0" err="1" smtClean="0"/>
              <a:t>Unidos</a:t>
            </a:r>
            <a:endParaRPr lang="en-GB" sz="1800" dirty="0" smtClean="0"/>
          </a:p>
          <a:p>
            <a:r>
              <a:rPr lang="en-GB" sz="1800" dirty="0" smtClean="0"/>
              <a:t>India</a:t>
            </a:r>
            <a:endParaRPr lang="en-US" sz="1800" dirty="0"/>
          </a:p>
        </p:txBody>
      </p:sp>
      <p:sp>
        <p:nvSpPr>
          <p:cNvPr id="5" name="Content Placeholder 4"/>
          <p:cNvSpPr>
            <a:spLocks noGrp="1"/>
          </p:cNvSpPr>
          <p:nvPr>
            <p:ph sz="half" idx="2"/>
          </p:nvPr>
        </p:nvSpPr>
        <p:spPr/>
        <p:txBody>
          <a:bodyPr>
            <a:normAutofit/>
          </a:bodyPr>
          <a:lstStyle/>
          <a:p>
            <a:r>
              <a:rPr lang="en-GB" sz="1800" dirty="0" err="1" smtClean="0"/>
              <a:t>Coger</a:t>
            </a:r>
            <a:r>
              <a:rPr lang="en-GB" sz="1800" dirty="0" smtClean="0"/>
              <a:t> un </a:t>
            </a:r>
            <a:r>
              <a:rPr lang="en-GB" sz="1800" dirty="0" err="1" smtClean="0"/>
              <a:t>autobús</a:t>
            </a:r>
            <a:r>
              <a:rPr lang="en-GB" sz="1800" dirty="0" smtClean="0"/>
              <a:t> </a:t>
            </a:r>
            <a:r>
              <a:rPr lang="en-GB" sz="1800" dirty="0" err="1" smtClean="0"/>
              <a:t>turístico</a:t>
            </a:r>
            <a:endParaRPr lang="en-GB" sz="1800" dirty="0" smtClean="0"/>
          </a:p>
          <a:p>
            <a:r>
              <a:rPr lang="en-GB" sz="1800" dirty="0" err="1" smtClean="0"/>
              <a:t>Bailar</a:t>
            </a:r>
            <a:endParaRPr lang="en-GB" sz="1800" dirty="0" smtClean="0"/>
          </a:p>
          <a:p>
            <a:r>
              <a:rPr lang="en-GB" sz="1800" dirty="0" err="1" smtClean="0"/>
              <a:t>Esquiar</a:t>
            </a:r>
            <a:endParaRPr lang="en-GB" sz="1800" dirty="0" smtClean="0"/>
          </a:p>
          <a:p>
            <a:r>
              <a:rPr lang="en-GB" sz="1800" dirty="0" err="1" smtClean="0"/>
              <a:t>Ir</a:t>
            </a:r>
            <a:r>
              <a:rPr lang="en-GB" sz="1800" dirty="0" smtClean="0"/>
              <a:t> de </a:t>
            </a:r>
            <a:r>
              <a:rPr lang="en-GB" sz="1800" dirty="0" err="1" smtClean="0"/>
              <a:t>excursión</a:t>
            </a:r>
            <a:endParaRPr lang="en-GB" sz="1800" dirty="0" smtClean="0"/>
          </a:p>
          <a:p>
            <a:r>
              <a:rPr lang="en-GB" sz="1800" dirty="0" err="1" smtClean="0"/>
              <a:t>Sacar</a:t>
            </a:r>
            <a:r>
              <a:rPr lang="en-GB" sz="1800" dirty="0" smtClean="0"/>
              <a:t> </a:t>
            </a:r>
            <a:r>
              <a:rPr lang="en-GB" sz="1800" dirty="0" err="1" smtClean="0"/>
              <a:t>fotos</a:t>
            </a:r>
            <a:endParaRPr lang="en-GB" sz="1800" dirty="0" smtClean="0"/>
          </a:p>
          <a:p>
            <a:r>
              <a:rPr lang="en-GB" sz="1800" dirty="0" err="1" smtClean="0"/>
              <a:t>Visitar</a:t>
            </a:r>
            <a:r>
              <a:rPr lang="en-GB" sz="1800" dirty="0" smtClean="0"/>
              <a:t> </a:t>
            </a:r>
            <a:r>
              <a:rPr lang="en-GB" sz="1800" dirty="0" err="1" smtClean="0"/>
              <a:t>monumentos</a:t>
            </a:r>
            <a:endParaRPr lang="en-GB" sz="1800" dirty="0" smtClean="0"/>
          </a:p>
          <a:p>
            <a:r>
              <a:rPr lang="en-GB" sz="1800" dirty="0" err="1" smtClean="0"/>
              <a:t>Descansar</a:t>
            </a:r>
            <a:endParaRPr lang="en-GB" sz="1800" dirty="0" smtClean="0"/>
          </a:p>
          <a:p>
            <a:r>
              <a:rPr lang="en-GB" sz="1800" dirty="0" err="1" smtClean="0"/>
              <a:t>Nadar</a:t>
            </a:r>
            <a:endParaRPr lang="en-GB" sz="1800" dirty="0" smtClean="0"/>
          </a:p>
          <a:p>
            <a:r>
              <a:rPr lang="en-GB" sz="1800" dirty="0" err="1" smtClean="0"/>
              <a:t>Hacer</a:t>
            </a:r>
            <a:r>
              <a:rPr lang="en-GB" sz="1800" dirty="0" smtClean="0"/>
              <a:t> yoga</a:t>
            </a:r>
          </a:p>
          <a:p>
            <a:r>
              <a:rPr lang="en-GB" sz="1800" dirty="0" err="1" smtClean="0"/>
              <a:t>Hacer</a:t>
            </a:r>
            <a:r>
              <a:rPr lang="en-GB" sz="1800" dirty="0" smtClean="0"/>
              <a:t> vela</a:t>
            </a:r>
          </a:p>
          <a:p>
            <a:r>
              <a:rPr lang="en-GB" sz="1800" dirty="0" err="1" smtClean="0"/>
              <a:t>Visitar</a:t>
            </a:r>
            <a:r>
              <a:rPr lang="en-GB" sz="1800" dirty="0" smtClean="0"/>
              <a:t> </a:t>
            </a:r>
            <a:r>
              <a:rPr lang="en-GB" sz="1800" dirty="0" err="1" smtClean="0"/>
              <a:t>lugares</a:t>
            </a:r>
            <a:r>
              <a:rPr lang="en-GB" sz="1800" dirty="0" smtClean="0"/>
              <a:t> de </a:t>
            </a:r>
            <a:r>
              <a:rPr lang="en-GB" sz="1800" dirty="0" err="1" smtClean="0"/>
              <a:t>interés</a:t>
            </a:r>
            <a:endParaRPr lang="en-GB" sz="1800" dirty="0" smtClean="0"/>
          </a:p>
          <a:p>
            <a:r>
              <a:rPr lang="en-GB" sz="1800" dirty="0" smtClean="0"/>
              <a:t>Comer </a:t>
            </a:r>
            <a:r>
              <a:rPr lang="en-GB" sz="1800" dirty="0" err="1" smtClean="0"/>
              <a:t>bien</a:t>
            </a:r>
            <a:endParaRPr lang="en-GB" sz="1800" dirty="0" smtClean="0"/>
          </a:p>
          <a:p>
            <a:r>
              <a:rPr lang="en-GB" sz="1800" dirty="0" err="1" smtClean="0"/>
              <a:t>Ver</a:t>
            </a:r>
            <a:r>
              <a:rPr lang="en-GB" sz="1800" dirty="0" smtClean="0"/>
              <a:t> vistas </a:t>
            </a:r>
            <a:r>
              <a:rPr lang="en-GB" sz="1800" dirty="0" err="1" smtClean="0"/>
              <a:t>espléndidas</a:t>
            </a:r>
            <a:endParaRPr lang="en-GB" sz="1800" dirty="0" smtClean="0"/>
          </a:p>
          <a:p>
            <a:endParaRPr lang="en-US" sz="1800" dirty="0"/>
          </a:p>
        </p:txBody>
      </p:sp>
      <p:pic>
        <p:nvPicPr>
          <p:cNvPr id="5122" name="Picture 2"/>
          <p:cNvPicPr>
            <a:picLocks noChangeAspect="1" noChangeArrowheads="1"/>
          </p:cNvPicPr>
          <p:nvPr/>
        </p:nvPicPr>
        <p:blipFill>
          <a:blip r:embed="rId2" cstate="print"/>
          <a:srcRect/>
          <a:stretch>
            <a:fillRect/>
          </a:stretch>
        </p:blipFill>
        <p:spPr bwMode="auto">
          <a:xfrm>
            <a:off x="755576" y="4653136"/>
            <a:ext cx="3419425" cy="2016224"/>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GB" sz="1800" b="1" u="sng" dirty="0" smtClean="0">
                <a:latin typeface="Calibri" pitchFamily="34" charset="0"/>
                <a:cs typeface="Calibri" pitchFamily="34" charset="0"/>
              </a:rPr>
              <a:t>ACTIVIDAD 5. DESTINOS</a:t>
            </a:r>
            <a:br>
              <a:rPr lang="en-GB" sz="1800" b="1" u="sng" dirty="0" smtClean="0">
                <a:latin typeface="Calibri" pitchFamily="34" charset="0"/>
                <a:cs typeface="Calibri" pitchFamily="34" charset="0"/>
              </a:rPr>
            </a:br>
            <a:r>
              <a:rPr lang="en-GB" sz="1800" b="1" u="sng" dirty="0" smtClean="0">
                <a:latin typeface="Calibri" pitchFamily="34" charset="0"/>
                <a:cs typeface="Calibri" pitchFamily="34" charset="0"/>
              </a:rPr>
              <a:t/>
            </a:r>
            <a:br>
              <a:rPr lang="en-GB" sz="1800" b="1" u="sng" dirty="0" smtClean="0">
                <a:latin typeface="Calibri" pitchFamily="34" charset="0"/>
                <a:cs typeface="Calibri" pitchFamily="34" charset="0"/>
              </a:rPr>
            </a:br>
            <a:r>
              <a:rPr lang="en-GB" sz="1800" b="1" dirty="0" smtClean="0">
                <a:latin typeface="Calibri" pitchFamily="34" charset="0"/>
                <a:cs typeface="Calibri" pitchFamily="34" charset="0"/>
              </a:rPr>
              <a:t>Read the information these people give you and find an appropriate country to visit for them – justify your choice. Write a short paragraph about what you are interested in.			</a:t>
            </a:r>
            <a:endParaRPr lang="en-US" sz="1800" dirty="0"/>
          </a:p>
        </p:txBody>
      </p:sp>
      <p:sp>
        <p:nvSpPr>
          <p:cNvPr id="6" name="Content Placeholder 5"/>
          <p:cNvSpPr>
            <a:spLocks noGrp="1"/>
          </p:cNvSpPr>
          <p:nvPr>
            <p:ph idx="1"/>
          </p:nvPr>
        </p:nvSpPr>
        <p:spPr/>
        <p:txBody>
          <a:bodyPr>
            <a:normAutofit lnSpcReduction="10000"/>
          </a:bodyPr>
          <a:lstStyle/>
          <a:p>
            <a:r>
              <a:rPr lang="en-GB" sz="1600" dirty="0" smtClean="0"/>
              <a:t>PABLO:  Me </a:t>
            </a:r>
            <a:r>
              <a:rPr lang="en-GB" sz="1600" dirty="0" err="1" smtClean="0"/>
              <a:t>gusta</a:t>
            </a:r>
            <a:r>
              <a:rPr lang="en-GB" sz="1600" dirty="0" smtClean="0"/>
              <a:t>  mucho el mar, el sol y la </a:t>
            </a:r>
            <a:r>
              <a:rPr lang="en-GB" sz="1600" dirty="0" err="1" smtClean="0"/>
              <a:t>naturaleza</a:t>
            </a:r>
            <a:r>
              <a:rPr lang="en-GB" sz="1600" dirty="0" smtClean="0"/>
              <a:t>. Me </a:t>
            </a:r>
            <a:r>
              <a:rPr lang="en-GB" sz="1600" dirty="0" err="1" smtClean="0"/>
              <a:t>encanta</a:t>
            </a:r>
            <a:r>
              <a:rPr lang="en-GB" sz="1600" dirty="0" smtClean="0"/>
              <a:t> la comida </a:t>
            </a:r>
            <a:r>
              <a:rPr lang="en-GB" sz="1600" dirty="0" err="1" smtClean="0"/>
              <a:t>mediterránea</a:t>
            </a:r>
            <a:r>
              <a:rPr lang="en-GB" sz="1600" dirty="0" smtClean="0"/>
              <a:t> y </a:t>
            </a:r>
            <a:r>
              <a:rPr lang="en-GB" sz="1600" dirty="0" err="1" smtClean="0"/>
              <a:t>también</a:t>
            </a:r>
            <a:r>
              <a:rPr lang="en-GB" sz="1600" dirty="0" smtClean="0"/>
              <a:t> me </a:t>
            </a:r>
            <a:r>
              <a:rPr lang="en-GB" sz="1600" dirty="0" err="1" smtClean="0"/>
              <a:t>fascina</a:t>
            </a:r>
            <a:r>
              <a:rPr lang="en-GB" sz="1600" dirty="0" smtClean="0"/>
              <a:t> la </a:t>
            </a:r>
            <a:r>
              <a:rPr lang="en-GB" sz="1600" dirty="0" err="1" smtClean="0"/>
              <a:t>historia</a:t>
            </a:r>
            <a:r>
              <a:rPr lang="en-GB" sz="1600" dirty="0" smtClean="0"/>
              <a:t> </a:t>
            </a:r>
            <a:r>
              <a:rPr lang="en-GB" sz="1600" dirty="0" err="1" smtClean="0"/>
              <a:t>antigua</a:t>
            </a:r>
            <a:r>
              <a:rPr lang="en-GB" sz="1600" dirty="0" smtClean="0"/>
              <a:t>. </a:t>
            </a:r>
            <a:r>
              <a:rPr lang="en-GB" sz="1600" dirty="0" err="1" smtClean="0"/>
              <a:t>Creo</a:t>
            </a:r>
            <a:r>
              <a:rPr lang="en-GB" sz="1600" dirty="0" smtClean="0"/>
              <a:t> </a:t>
            </a:r>
            <a:r>
              <a:rPr lang="en-GB" sz="1600" dirty="0" err="1" smtClean="0"/>
              <a:t>que</a:t>
            </a:r>
            <a:r>
              <a:rPr lang="en-GB" sz="1600" dirty="0" smtClean="0"/>
              <a:t> </a:t>
            </a:r>
            <a:r>
              <a:rPr lang="en-GB" sz="1600" dirty="0" err="1" smtClean="0"/>
              <a:t>hacer</a:t>
            </a:r>
            <a:r>
              <a:rPr lang="en-GB" sz="1600" dirty="0" smtClean="0"/>
              <a:t> </a:t>
            </a:r>
            <a:r>
              <a:rPr lang="en-GB" sz="1600" dirty="0" err="1" smtClean="0"/>
              <a:t>turismo</a:t>
            </a:r>
            <a:r>
              <a:rPr lang="en-GB" sz="1600" dirty="0" smtClean="0"/>
              <a:t> </a:t>
            </a:r>
            <a:r>
              <a:rPr lang="en-GB" sz="1600" dirty="0" err="1" smtClean="0"/>
              <a:t>es</a:t>
            </a:r>
            <a:r>
              <a:rPr lang="en-GB" sz="1600" dirty="0" smtClean="0"/>
              <a:t> </a:t>
            </a:r>
            <a:r>
              <a:rPr lang="en-GB" sz="1600" dirty="0" err="1" smtClean="0"/>
              <a:t>bastante</a:t>
            </a:r>
            <a:r>
              <a:rPr lang="en-GB" sz="1600" dirty="0" smtClean="0"/>
              <a:t> </a:t>
            </a:r>
            <a:r>
              <a:rPr lang="en-GB" sz="1600" dirty="0" err="1" smtClean="0"/>
              <a:t>divertido</a:t>
            </a:r>
            <a:r>
              <a:rPr lang="en-GB" sz="1600" dirty="0" smtClean="0"/>
              <a:t>.</a:t>
            </a:r>
          </a:p>
          <a:p>
            <a:endParaRPr lang="en-GB" sz="1600" dirty="0" smtClean="0"/>
          </a:p>
          <a:p>
            <a:r>
              <a:rPr lang="en-GB" sz="1600" dirty="0" smtClean="0"/>
              <a:t>ANA:  Me </a:t>
            </a:r>
            <a:r>
              <a:rPr lang="en-GB" sz="1600" dirty="0" err="1" smtClean="0"/>
              <a:t>encanta</a:t>
            </a:r>
            <a:r>
              <a:rPr lang="en-GB" sz="1600" dirty="0" smtClean="0"/>
              <a:t> </a:t>
            </a:r>
            <a:r>
              <a:rPr lang="en-GB" sz="1600" dirty="0" err="1" smtClean="0"/>
              <a:t>ir</a:t>
            </a:r>
            <a:r>
              <a:rPr lang="en-GB" sz="1600" dirty="0" smtClean="0"/>
              <a:t> a la playa con </a:t>
            </a:r>
            <a:r>
              <a:rPr lang="en-GB" sz="1600" dirty="0" err="1" smtClean="0"/>
              <a:t>mis</a:t>
            </a:r>
            <a:r>
              <a:rPr lang="en-GB" sz="1600" dirty="0" smtClean="0"/>
              <a:t> amigos </a:t>
            </a:r>
            <a:r>
              <a:rPr lang="en-GB" sz="1600" dirty="0" err="1" smtClean="0"/>
              <a:t>porque</a:t>
            </a:r>
            <a:r>
              <a:rPr lang="en-GB" sz="1600" dirty="0" smtClean="0"/>
              <a:t> me </a:t>
            </a:r>
            <a:r>
              <a:rPr lang="en-GB" sz="1600" dirty="0" err="1" smtClean="0"/>
              <a:t>divierto</a:t>
            </a:r>
            <a:r>
              <a:rPr lang="en-GB" sz="1600" dirty="0" smtClean="0"/>
              <a:t> </a:t>
            </a:r>
            <a:r>
              <a:rPr lang="en-GB" sz="1600" dirty="0" err="1" smtClean="0"/>
              <a:t>más</a:t>
            </a:r>
            <a:r>
              <a:rPr lang="en-GB" sz="1600" dirty="0" smtClean="0"/>
              <a:t> con </a:t>
            </a:r>
            <a:r>
              <a:rPr lang="en-GB" sz="1600" dirty="0" err="1" smtClean="0"/>
              <a:t>ellos</a:t>
            </a:r>
            <a:r>
              <a:rPr lang="en-GB" sz="1600" dirty="0" smtClean="0"/>
              <a:t> e </a:t>
            </a:r>
            <a:r>
              <a:rPr lang="en-GB" sz="1600" dirty="0" err="1" smtClean="0"/>
              <a:t>es</a:t>
            </a:r>
            <a:r>
              <a:rPr lang="en-GB" sz="1600" dirty="0" smtClean="0"/>
              <a:t> </a:t>
            </a:r>
            <a:r>
              <a:rPr lang="en-GB" sz="1600" dirty="0" err="1" smtClean="0"/>
              <a:t>relajante</a:t>
            </a:r>
            <a:r>
              <a:rPr lang="en-GB" sz="1600" dirty="0" smtClean="0"/>
              <a:t>.  </a:t>
            </a:r>
            <a:r>
              <a:rPr lang="en-GB" sz="1600" dirty="0" err="1" smtClean="0"/>
              <a:t>Prefiero</a:t>
            </a:r>
            <a:r>
              <a:rPr lang="en-GB" sz="1600" dirty="0" smtClean="0"/>
              <a:t> </a:t>
            </a:r>
            <a:r>
              <a:rPr lang="en-GB" sz="1600" dirty="0" err="1" smtClean="0"/>
              <a:t>siempre</a:t>
            </a:r>
            <a:r>
              <a:rPr lang="en-GB" sz="1600" dirty="0" smtClean="0"/>
              <a:t> </a:t>
            </a:r>
            <a:r>
              <a:rPr lang="en-GB" sz="1600" dirty="0" err="1" smtClean="0"/>
              <a:t>ir</a:t>
            </a:r>
            <a:r>
              <a:rPr lang="en-GB" sz="1600" dirty="0" smtClean="0"/>
              <a:t> al </a:t>
            </a:r>
            <a:r>
              <a:rPr lang="en-GB" sz="1600" dirty="0" err="1" smtClean="0"/>
              <a:t>mismo</a:t>
            </a:r>
            <a:r>
              <a:rPr lang="en-GB" sz="1600" dirty="0" smtClean="0"/>
              <a:t> </a:t>
            </a:r>
            <a:r>
              <a:rPr lang="en-GB" sz="1600" dirty="0" err="1" smtClean="0"/>
              <a:t>sitio</a:t>
            </a:r>
            <a:r>
              <a:rPr lang="en-GB" sz="1600" dirty="0" smtClean="0"/>
              <a:t> y </a:t>
            </a:r>
            <a:r>
              <a:rPr lang="en-GB" sz="1600" dirty="0" err="1" smtClean="0"/>
              <a:t>mismo</a:t>
            </a:r>
            <a:r>
              <a:rPr lang="en-GB" sz="1600" dirty="0" smtClean="0"/>
              <a:t> hotel. Me </a:t>
            </a:r>
            <a:r>
              <a:rPr lang="en-GB" sz="1600" dirty="0" err="1" smtClean="0"/>
              <a:t>gustaría</a:t>
            </a:r>
            <a:r>
              <a:rPr lang="en-GB" sz="1600" dirty="0" smtClean="0"/>
              <a:t> </a:t>
            </a:r>
            <a:r>
              <a:rPr lang="en-GB" sz="1600" dirty="0" err="1" smtClean="0"/>
              <a:t>también</a:t>
            </a:r>
            <a:r>
              <a:rPr lang="en-GB" sz="1600" dirty="0" smtClean="0"/>
              <a:t> </a:t>
            </a:r>
            <a:r>
              <a:rPr lang="en-GB" sz="1600" dirty="0" err="1" smtClean="0"/>
              <a:t>conocer</a:t>
            </a:r>
            <a:r>
              <a:rPr lang="en-GB" sz="1600" dirty="0" smtClean="0"/>
              <a:t> mucho </a:t>
            </a:r>
            <a:r>
              <a:rPr lang="en-GB" sz="1600" dirty="0" err="1" smtClean="0"/>
              <a:t>más</a:t>
            </a:r>
            <a:r>
              <a:rPr lang="en-GB" sz="1600" dirty="0" smtClean="0"/>
              <a:t> la </a:t>
            </a:r>
            <a:r>
              <a:rPr lang="en-GB" sz="1600" dirty="0" err="1" smtClean="0"/>
              <a:t>cultura</a:t>
            </a:r>
            <a:r>
              <a:rPr lang="en-GB" sz="1600" dirty="0" smtClean="0"/>
              <a:t> del </a:t>
            </a:r>
            <a:r>
              <a:rPr lang="en-GB" sz="1600" dirty="0" err="1" smtClean="0"/>
              <a:t>país</a:t>
            </a:r>
            <a:r>
              <a:rPr lang="en-GB" sz="1600" dirty="0" smtClean="0"/>
              <a:t>.  </a:t>
            </a:r>
            <a:r>
              <a:rPr lang="en-GB" sz="1600" dirty="0" err="1" smtClean="0"/>
              <a:t>Hablo</a:t>
            </a:r>
            <a:r>
              <a:rPr lang="en-GB" sz="1600" dirty="0" smtClean="0"/>
              <a:t> un </a:t>
            </a:r>
            <a:r>
              <a:rPr lang="en-GB" sz="1600" dirty="0" err="1" smtClean="0"/>
              <a:t>poco</a:t>
            </a:r>
            <a:r>
              <a:rPr lang="en-GB" sz="1600" dirty="0" smtClean="0"/>
              <a:t> </a:t>
            </a:r>
            <a:r>
              <a:rPr lang="en-GB" sz="1600" dirty="0" err="1" smtClean="0"/>
              <a:t>español</a:t>
            </a:r>
            <a:r>
              <a:rPr lang="en-GB" sz="1600" dirty="0" smtClean="0"/>
              <a:t>.</a:t>
            </a:r>
          </a:p>
          <a:p>
            <a:endParaRPr lang="en-GB" sz="1600" dirty="0" smtClean="0"/>
          </a:p>
          <a:p>
            <a:r>
              <a:rPr lang="en-GB" sz="1600" dirty="0" smtClean="0"/>
              <a:t>JUAN: Soy </a:t>
            </a:r>
            <a:r>
              <a:rPr lang="en-GB" sz="1600" dirty="0" err="1" smtClean="0"/>
              <a:t>una</a:t>
            </a:r>
            <a:r>
              <a:rPr lang="en-GB" sz="1600" dirty="0" smtClean="0"/>
              <a:t> persona </a:t>
            </a:r>
            <a:r>
              <a:rPr lang="en-GB" sz="1600" dirty="0" err="1" smtClean="0"/>
              <a:t>romántica</a:t>
            </a:r>
            <a:r>
              <a:rPr lang="en-GB" sz="1600" dirty="0" smtClean="0"/>
              <a:t> y me </a:t>
            </a:r>
            <a:r>
              <a:rPr lang="en-GB" sz="1600" dirty="0" err="1" smtClean="0"/>
              <a:t>parece</a:t>
            </a:r>
            <a:r>
              <a:rPr lang="en-GB" sz="1600" dirty="0" smtClean="0"/>
              <a:t> </a:t>
            </a:r>
            <a:r>
              <a:rPr lang="en-GB" sz="1600" dirty="0" err="1" smtClean="0"/>
              <a:t>que</a:t>
            </a:r>
            <a:r>
              <a:rPr lang="en-GB" sz="1600" dirty="0" smtClean="0"/>
              <a:t> </a:t>
            </a:r>
            <a:r>
              <a:rPr lang="en-GB" sz="1600" dirty="0" err="1" smtClean="0"/>
              <a:t>es</a:t>
            </a:r>
            <a:r>
              <a:rPr lang="en-GB" sz="1600" dirty="0" smtClean="0"/>
              <a:t> </a:t>
            </a:r>
            <a:r>
              <a:rPr lang="en-GB" sz="1600" dirty="0" err="1" smtClean="0"/>
              <a:t>estupendo</a:t>
            </a:r>
            <a:r>
              <a:rPr lang="en-GB" sz="1600" dirty="0" smtClean="0"/>
              <a:t> </a:t>
            </a:r>
            <a:r>
              <a:rPr lang="en-GB" sz="1600" dirty="0" err="1" smtClean="0"/>
              <a:t>ir</a:t>
            </a:r>
            <a:r>
              <a:rPr lang="en-GB" sz="1600" dirty="0" smtClean="0"/>
              <a:t> con mi </a:t>
            </a:r>
            <a:r>
              <a:rPr lang="en-GB" sz="1600" dirty="0" err="1" smtClean="0"/>
              <a:t>novia</a:t>
            </a:r>
            <a:r>
              <a:rPr lang="en-GB" sz="1600" dirty="0" smtClean="0"/>
              <a:t> de </a:t>
            </a:r>
            <a:r>
              <a:rPr lang="en-GB" sz="1600" dirty="0" err="1" smtClean="0"/>
              <a:t>vacaciones</a:t>
            </a:r>
            <a:r>
              <a:rPr lang="en-GB" sz="1600" dirty="0" smtClean="0"/>
              <a:t> en </a:t>
            </a:r>
            <a:r>
              <a:rPr lang="en-GB" sz="1600" dirty="0" err="1" smtClean="0"/>
              <a:t>Europa</a:t>
            </a:r>
            <a:r>
              <a:rPr lang="en-GB" sz="1600" dirty="0" smtClean="0"/>
              <a:t>.  Me </a:t>
            </a:r>
            <a:r>
              <a:rPr lang="en-GB" sz="1600" dirty="0" err="1" smtClean="0"/>
              <a:t>interesan</a:t>
            </a:r>
            <a:r>
              <a:rPr lang="en-GB" sz="1600" dirty="0" smtClean="0"/>
              <a:t> la </a:t>
            </a:r>
            <a:r>
              <a:rPr lang="en-GB" sz="1600" dirty="0" err="1" smtClean="0"/>
              <a:t>arquitectura</a:t>
            </a:r>
            <a:r>
              <a:rPr lang="en-GB" sz="1600" dirty="0" smtClean="0"/>
              <a:t> y el arte. Me </a:t>
            </a:r>
            <a:r>
              <a:rPr lang="en-GB" sz="1600" dirty="0" err="1" smtClean="0"/>
              <a:t>gusta</a:t>
            </a:r>
            <a:r>
              <a:rPr lang="en-GB" sz="1600" dirty="0" smtClean="0"/>
              <a:t> </a:t>
            </a:r>
            <a:r>
              <a:rPr lang="en-GB" sz="1600" dirty="0" err="1" smtClean="0"/>
              <a:t>probar</a:t>
            </a:r>
            <a:r>
              <a:rPr lang="en-GB" sz="1600" dirty="0" smtClean="0"/>
              <a:t> los </a:t>
            </a:r>
            <a:r>
              <a:rPr lang="en-GB" sz="1600" dirty="0" err="1" smtClean="0"/>
              <a:t>mejores</a:t>
            </a:r>
            <a:r>
              <a:rPr lang="en-GB" sz="1600" dirty="0" smtClean="0"/>
              <a:t> </a:t>
            </a:r>
            <a:r>
              <a:rPr lang="en-GB" sz="1600" dirty="0" err="1" smtClean="0"/>
              <a:t>restaurantes</a:t>
            </a:r>
            <a:r>
              <a:rPr lang="en-GB" sz="1600" dirty="0" smtClean="0"/>
              <a:t> de un </a:t>
            </a:r>
            <a:r>
              <a:rPr lang="en-GB" sz="1600" dirty="0" err="1" smtClean="0"/>
              <a:t>país</a:t>
            </a:r>
            <a:r>
              <a:rPr lang="en-GB" sz="1600" dirty="0" smtClean="0"/>
              <a:t> </a:t>
            </a:r>
            <a:r>
              <a:rPr lang="en-GB" sz="1600" dirty="0" err="1" smtClean="0"/>
              <a:t>porque</a:t>
            </a:r>
            <a:r>
              <a:rPr lang="en-GB" sz="1600" dirty="0" smtClean="0"/>
              <a:t> la </a:t>
            </a:r>
            <a:r>
              <a:rPr lang="en-GB" sz="1600" dirty="0" err="1" smtClean="0"/>
              <a:t>gastronomía</a:t>
            </a:r>
            <a:r>
              <a:rPr lang="en-GB" sz="1600" dirty="0" smtClean="0"/>
              <a:t> </a:t>
            </a:r>
            <a:r>
              <a:rPr lang="en-GB" sz="1600" dirty="0" err="1" smtClean="0"/>
              <a:t>es</a:t>
            </a:r>
            <a:r>
              <a:rPr lang="en-GB" sz="1600" dirty="0" smtClean="0"/>
              <a:t> </a:t>
            </a:r>
            <a:r>
              <a:rPr lang="en-GB" sz="1600" dirty="0" err="1" smtClean="0"/>
              <a:t>importante</a:t>
            </a:r>
            <a:r>
              <a:rPr lang="en-GB" sz="1600" dirty="0" smtClean="0"/>
              <a:t> </a:t>
            </a:r>
            <a:r>
              <a:rPr lang="en-GB" sz="1600" dirty="0" err="1" smtClean="0"/>
              <a:t>para</a:t>
            </a:r>
            <a:r>
              <a:rPr lang="en-GB" sz="1600" dirty="0" smtClean="0"/>
              <a:t> mi. </a:t>
            </a:r>
          </a:p>
          <a:p>
            <a:endParaRPr lang="en-GB" sz="1600" dirty="0" smtClean="0"/>
          </a:p>
          <a:p>
            <a:r>
              <a:rPr lang="en-GB" sz="1600" dirty="0" smtClean="0"/>
              <a:t>MARTA : Me </a:t>
            </a:r>
            <a:r>
              <a:rPr lang="en-GB" sz="1600" dirty="0" err="1" smtClean="0"/>
              <a:t>encanta</a:t>
            </a:r>
            <a:r>
              <a:rPr lang="en-GB" sz="1600" dirty="0" smtClean="0"/>
              <a:t> </a:t>
            </a:r>
            <a:r>
              <a:rPr lang="en-GB" sz="1600" dirty="0" err="1" smtClean="0"/>
              <a:t>hacer</a:t>
            </a:r>
            <a:r>
              <a:rPr lang="en-GB" sz="1600" dirty="0" smtClean="0"/>
              <a:t> </a:t>
            </a:r>
            <a:r>
              <a:rPr lang="en-GB" sz="1600" dirty="0" err="1" smtClean="0"/>
              <a:t>turismo</a:t>
            </a:r>
            <a:r>
              <a:rPr lang="en-GB" sz="1600" dirty="0" smtClean="0"/>
              <a:t> </a:t>
            </a:r>
            <a:r>
              <a:rPr lang="en-GB" sz="1600" dirty="0" err="1" smtClean="0"/>
              <a:t>es</a:t>
            </a:r>
            <a:r>
              <a:rPr lang="en-GB" sz="1600" dirty="0" smtClean="0"/>
              <a:t> </a:t>
            </a:r>
            <a:r>
              <a:rPr lang="en-GB" sz="1600" dirty="0" err="1" smtClean="0"/>
              <a:t>muy</a:t>
            </a:r>
            <a:r>
              <a:rPr lang="en-GB" sz="1600" dirty="0" smtClean="0"/>
              <a:t> </a:t>
            </a:r>
            <a:r>
              <a:rPr lang="en-GB" sz="1600" dirty="0" err="1" smtClean="0"/>
              <a:t>interesante</a:t>
            </a:r>
            <a:r>
              <a:rPr lang="en-GB" sz="1600" dirty="0" smtClean="0"/>
              <a:t>.  </a:t>
            </a:r>
            <a:r>
              <a:rPr lang="en-GB" sz="1600" dirty="0" err="1" smtClean="0"/>
              <a:t>Quiero</a:t>
            </a:r>
            <a:r>
              <a:rPr lang="en-GB" sz="1600" dirty="0" smtClean="0"/>
              <a:t> mucho </a:t>
            </a:r>
            <a:r>
              <a:rPr lang="en-GB" sz="1600" dirty="0" err="1" smtClean="0"/>
              <a:t>pasar</a:t>
            </a:r>
            <a:r>
              <a:rPr lang="en-GB" sz="1600" dirty="0" smtClean="0"/>
              <a:t> </a:t>
            </a:r>
            <a:r>
              <a:rPr lang="en-GB" sz="1600" dirty="0" err="1" smtClean="0"/>
              <a:t>mis</a:t>
            </a:r>
            <a:r>
              <a:rPr lang="en-GB" sz="1600" dirty="0" smtClean="0"/>
              <a:t> </a:t>
            </a:r>
            <a:r>
              <a:rPr lang="en-GB" sz="1600" dirty="0" err="1" smtClean="0"/>
              <a:t>vacaciones</a:t>
            </a:r>
            <a:r>
              <a:rPr lang="en-GB" sz="1600" dirty="0" smtClean="0"/>
              <a:t> en el </a:t>
            </a:r>
            <a:r>
              <a:rPr lang="en-GB" sz="1600" dirty="0" err="1" smtClean="0"/>
              <a:t>extranjero</a:t>
            </a:r>
            <a:r>
              <a:rPr lang="en-GB" sz="1600" dirty="0" smtClean="0"/>
              <a:t>. </a:t>
            </a:r>
            <a:r>
              <a:rPr lang="en-GB" sz="1600" dirty="0" err="1" smtClean="0"/>
              <a:t>Creo</a:t>
            </a:r>
            <a:r>
              <a:rPr lang="en-GB" sz="1600" dirty="0" smtClean="0"/>
              <a:t> </a:t>
            </a:r>
            <a:r>
              <a:rPr lang="en-GB" sz="1600" dirty="0" err="1" smtClean="0"/>
              <a:t>que</a:t>
            </a:r>
            <a:r>
              <a:rPr lang="en-GB" sz="1600" dirty="0" smtClean="0"/>
              <a:t> </a:t>
            </a:r>
            <a:r>
              <a:rPr lang="en-GB" sz="1600" dirty="0" err="1" smtClean="0"/>
              <a:t>alojarse</a:t>
            </a:r>
            <a:r>
              <a:rPr lang="en-GB" sz="1600" dirty="0" smtClean="0"/>
              <a:t> en un hotel  </a:t>
            </a:r>
            <a:r>
              <a:rPr lang="en-GB" sz="1600" dirty="0" err="1" smtClean="0"/>
              <a:t>es</a:t>
            </a:r>
            <a:r>
              <a:rPr lang="en-GB" sz="1600" dirty="0" smtClean="0"/>
              <a:t> </a:t>
            </a:r>
            <a:r>
              <a:rPr lang="en-GB" sz="1600" dirty="0" err="1" smtClean="0"/>
              <a:t>aburrido</a:t>
            </a:r>
            <a:r>
              <a:rPr lang="en-GB" sz="1600" dirty="0" smtClean="0"/>
              <a:t>, </a:t>
            </a:r>
            <a:r>
              <a:rPr lang="en-GB" sz="1600" dirty="0" err="1" smtClean="0"/>
              <a:t>prefiero</a:t>
            </a:r>
            <a:r>
              <a:rPr lang="en-GB" sz="1600" dirty="0" smtClean="0"/>
              <a:t> un </a:t>
            </a:r>
            <a:r>
              <a:rPr lang="en-GB" sz="1600" dirty="0" err="1" smtClean="0"/>
              <a:t>albergue</a:t>
            </a:r>
            <a:r>
              <a:rPr lang="en-GB" sz="1600" dirty="0" smtClean="0"/>
              <a:t> </a:t>
            </a:r>
            <a:r>
              <a:rPr lang="en-GB" sz="1600" dirty="0" err="1" smtClean="0"/>
              <a:t>juvenil</a:t>
            </a:r>
            <a:r>
              <a:rPr lang="en-GB" sz="1600" dirty="0" smtClean="0"/>
              <a:t> </a:t>
            </a:r>
            <a:r>
              <a:rPr lang="en-GB" sz="1600" dirty="0" err="1" smtClean="0"/>
              <a:t>porque</a:t>
            </a:r>
            <a:r>
              <a:rPr lang="en-GB" sz="1600" dirty="0" smtClean="0"/>
              <a:t> </a:t>
            </a:r>
            <a:r>
              <a:rPr lang="en-GB" sz="1600" dirty="0" err="1" smtClean="0"/>
              <a:t>es</a:t>
            </a:r>
            <a:r>
              <a:rPr lang="en-GB" sz="1600" dirty="0" smtClean="0"/>
              <a:t> </a:t>
            </a:r>
            <a:r>
              <a:rPr lang="en-GB" sz="1600" dirty="0" err="1" smtClean="0"/>
              <a:t>barato</a:t>
            </a:r>
            <a:r>
              <a:rPr lang="en-GB" sz="1600" dirty="0" smtClean="0"/>
              <a:t> y </a:t>
            </a:r>
            <a:r>
              <a:rPr lang="en-GB" sz="1600" dirty="0" err="1" smtClean="0"/>
              <a:t>animado</a:t>
            </a:r>
            <a:r>
              <a:rPr lang="en-GB" sz="1600" dirty="0" smtClean="0"/>
              <a:t>. Me </a:t>
            </a:r>
            <a:r>
              <a:rPr lang="en-GB" sz="1600" dirty="0" err="1" smtClean="0"/>
              <a:t>gusta</a:t>
            </a:r>
            <a:r>
              <a:rPr lang="en-GB" sz="1600" dirty="0" smtClean="0"/>
              <a:t> </a:t>
            </a:r>
            <a:r>
              <a:rPr lang="en-GB" sz="1600" dirty="0" err="1" smtClean="0"/>
              <a:t>bastante</a:t>
            </a:r>
            <a:r>
              <a:rPr lang="en-GB" sz="1600" dirty="0" smtClean="0"/>
              <a:t> la comida </a:t>
            </a:r>
            <a:r>
              <a:rPr lang="en-GB" sz="1600" dirty="0" err="1" smtClean="0"/>
              <a:t>rápida</a:t>
            </a:r>
            <a:r>
              <a:rPr lang="en-GB" sz="1600" dirty="0" smtClean="0"/>
              <a:t>. </a:t>
            </a:r>
          </a:p>
          <a:p>
            <a:endParaRPr lang="en-GB" sz="1600" dirty="0" smtClean="0"/>
          </a:p>
          <a:p>
            <a:r>
              <a:rPr lang="en-GB" sz="1600" dirty="0" smtClean="0"/>
              <a:t>SUSANA:  </a:t>
            </a:r>
            <a:r>
              <a:rPr lang="en-GB" sz="1600" dirty="0" err="1" smtClean="0"/>
              <a:t>Quiero</a:t>
            </a:r>
            <a:r>
              <a:rPr lang="en-GB" sz="1600" dirty="0" smtClean="0"/>
              <a:t>  </a:t>
            </a:r>
            <a:r>
              <a:rPr lang="en-GB" sz="1600" dirty="0" err="1" smtClean="0"/>
              <a:t>explorar</a:t>
            </a:r>
            <a:r>
              <a:rPr lang="en-GB" sz="1600" dirty="0" smtClean="0"/>
              <a:t> los </a:t>
            </a:r>
            <a:r>
              <a:rPr lang="en-GB" sz="1600" dirty="0" err="1" smtClean="0"/>
              <a:t>monumentos</a:t>
            </a:r>
            <a:r>
              <a:rPr lang="en-GB" sz="1600" dirty="0" smtClean="0"/>
              <a:t> de un </a:t>
            </a:r>
            <a:r>
              <a:rPr lang="en-GB" sz="1600" dirty="0" err="1" smtClean="0"/>
              <a:t>país</a:t>
            </a:r>
            <a:r>
              <a:rPr lang="en-GB" sz="1600" dirty="0" smtClean="0"/>
              <a:t> </a:t>
            </a:r>
            <a:r>
              <a:rPr lang="en-GB" sz="1600" dirty="0" err="1" smtClean="0"/>
              <a:t>porque</a:t>
            </a:r>
            <a:r>
              <a:rPr lang="en-GB" sz="1600" dirty="0" smtClean="0"/>
              <a:t> me </a:t>
            </a:r>
            <a:r>
              <a:rPr lang="en-GB" sz="1600" dirty="0" err="1" smtClean="0"/>
              <a:t>gusta</a:t>
            </a:r>
            <a:r>
              <a:rPr lang="en-GB" sz="1600" dirty="0" smtClean="0"/>
              <a:t> la </a:t>
            </a:r>
            <a:r>
              <a:rPr lang="en-GB" sz="1600" dirty="0" err="1" smtClean="0"/>
              <a:t>historia</a:t>
            </a:r>
            <a:r>
              <a:rPr lang="en-GB" sz="1600" dirty="0" smtClean="0"/>
              <a:t>. </a:t>
            </a:r>
            <a:r>
              <a:rPr lang="en-GB" sz="1600" dirty="0" err="1" smtClean="0"/>
              <a:t>Pero</a:t>
            </a:r>
            <a:r>
              <a:rPr lang="en-GB" sz="1600" dirty="0" smtClean="0"/>
              <a:t>  </a:t>
            </a:r>
            <a:r>
              <a:rPr lang="en-GB" sz="1600" dirty="0" err="1" smtClean="0"/>
              <a:t>también</a:t>
            </a:r>
            <a:r>
              <a:rPr lang="en-GB" sz="1600" dirty="0" smtClean="0"/>
              <a:t> me </a:t>
            </a:r>
            <a:r>
              <a:rPr lang="en-GB" sz="1600" dirty="0" err="1" smtClean="0"/>
              <a:t>gusta</a:t>
            </a:r>
            <a:r>
              <a:rPr lang="en-GB" sz="1600" dirty="0" smtClean="0"/>
              <a:t> </a:t>
            </a:r>
            <a:r>
              <a:rPr lang="en-GB" sz="1600" dirty="0" err="1" smtClean="0"/>
              <a:t>muchísimo</a:t>
            </a:r>
            <a:r>
              <a:rPr lang="en-GB" sz="1600" dirty="0" smtClean="0"/>
              <a:t> </a:t>
            </a:r>
            <a:r>
              <a:rPr lang="en-GB" sz="1600" dirty="0" err="1" smtClean="0"/>
              <a:t>ir</a:t>
            </a:r>
            <a:r>
              <a:rPr lang="en-GB" sz="1600" dirty="0" smtClean="0"/>
              <a:t> de </a:t>
            </a:r>
            <a:r>
              <a:rPr lang="en-GB" sz="1600" dirty="0" err="1" smtClean="0"/>
              <a:t>compras</a:t>
            </a:r>
            <a:r>
              <a:rPr lang="en-GB" sz="1600" dirty="0" smtClean="0"/>
              <a:t>, </a:t>
            </a:r>
            <a:r>
              <a:rPr lang="en-GB" sz="1600" dirty="0" err="1" smtClean="0"/>
              <a:t>salir</a:t>
            </a:r>
            <a:r>
              <a:rPr lang="en-GB" sz="1600" dirty="0" smtClean="0"/>
              <a:t> a los bares y clubs y </a:t>
            </a:r>
            <a:r>
              <a:rPr lang="en-GB" sz="1600" dirty="0" err="1" smtClean="0"/>
              <a:t>divertirme</a:t>
            </a:r>
            <a:r>
              <a:rPr lang="en-GB" sz="1600" dirty="0" smtClean="0"/>
              <a:t>. </a:t>
            </a:r>
            <a:r>
              <a:rPr lang="en-GB" sz="1600" dirty="0" err="1" smtClean="0"/>
              <a:t>Hablo</a:t>
            </a:r>
            <a:r>
              <a:rPr lang="en-GB" sz="1600" dirty="0" smtClean="0"/>
              <a:t> </a:t>
            </a:r>
            <a:r>
              <a:rPr lang="en-GB" sz="1600" dirty="0" err="1" smtClean="0"/>
              <a:t>español</a:t>
            </a:r>
            <a:r>
              <a:rPr lang="en-GB" sz="1600" dirty="0" smtClean="0"/>
              <a:t> e </a:t>
            </a:r>
            <a:r>
              <a:rPr lang="en-GB" sz="1600" dirty="0" err="1" smtClean="0"/>
              <a:t>inglés</a:t>
            </a:r>
            <a:r>
              <a:rPr lang="en-GB" sz="1600" dirty="0" smtClean="0"/>
              <a:t>.</a:t>
            </a:r>
            <a:endParaRPr lang="en-US" sz="1600" dirty="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3007</TotalTime>
  <Words>2417</Words>
  <Application>Microsoft Office PowerPoint</Application>
  <PresentationFormat>On-screen Show (4:3)</PresentationFormat>
  <Paragraphs>511</Paragraphs>
  <Slides>34</Slides>
  <Notes>4</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     </vt:lpstr>
      <vt:lpstr>    Hyndland Secondary School Modern Languages</vt:lpstr>
      <vt:lpstr>   UNIT 5: DE VACACIONES   </vt:lpstr>
      <vt:lpstr>PowerPoint Presentation</vt:lpstr>
      <vt:lpstr>PowerPoint Presentation</vt:lpstr>
      <vt:lpstr>PowerPoint Presentation</vt:lpstr>
      <vt:lpstr>PowerPoint Presentation</vt:lpstr>
      <vt:lpstr>ACTIVIDAD 4. QUÉ SE PUEDE HACER?  Work out what the countries are and choose an activity that you could do there on holiday:</vt:lpstr>
      <vt:lpstr>ACTIVIDAD 5. DESTINOS  Read the information these people give you and find an appropriate country to visit for them – justify your choice. Write a short paragraph about what you are interested in.   </vt:lpstr>
      <vt:lpstr>TOPIC 2: BUENAS VACACIONES </vt:lpstr>
      <vt:lpstr>ACTIVIDAD 6. ¿POR DÓNDE SE VA…? Unscramble these directions, translate into English.</vt:lpstr>
      <vt:lpstr>ACTIVIDAD 7. ¿QUÉ TIEMPO HACE? Find the appropriate ending for each sentence.</vt:lpstr>
      <vt:lpstr>  ACTIVIDAD 8. TOMANDO TAPAS.  Work with your partner to put this list of food and drink into the following categories: (A) STARTERS; (B) MAIN COURSES; (C) DESSERTS; and (E) DRINKS. </vt:lpstr>
      <vt:lpstr> ACTIVIDAD 9. EN EL HOTEL.  Booking a hotel room. Work with a partner –  what do these words in a Spanish hotel guide mean? </vt:lpstr>
      <vt:lpstr> ACTIVIDAD 10. RECLAMACIONES. Read these people’s plans for their holidays and decide which one you would prefer to go on. </vt:lpstr>
      <vt:lpstr>TOPIC 3. ¿POR QUÉ APRENDER UN IDIOMA EXTRANJERO? </vt:lpstr>
      <vt:lpstr>   ACTIVIDAD 11. LAS LENGUAS MÁS HABLADAS DEL MUNDO. Work with a partner – find the description for each language and put them in correct order beginning with the one with the most speakers in the world. </vt:lpstr>
      <vt:lpstr>ACTIVIDAD 12. IDIOMAS DEL MUNDO.  Complete the sentences with the appropriate information.</vt:lpstr>
      <vt:lpstr>ACTIVIDAD 13. LOS IDIOMAS DE ESPAÑA Match up these sentences, did you know these facts about Spain? Find these different parts of Spain on the map.</vt:lpstr>
      <vt:lpstr>ACTIVIDAD 14. LAS LENGUAS EN EL MUNDO DE TRABAJO.  Work with your partner – look at these jobs, in which of them you are more likely to be asked to speak another language. Add 3 more jobs, which you think are connected with languages.</vt:lpstr>
      <vt:lpstr>ACTIVIDAD 15. VIVIR Y TRABAJAR EN EL EXTRANJERO.  Read Anna’s experience about working in Madrid and find any advantages and disadvantages she mentions. </vt:lpstr>
      <vt:lpstr>TOPIC 4. VACACIONES PASADAS. </vt:lpstr>
      <vt:lpstr>ACTIVIDAD 16. ¿QUÉ TAL TUS VACACIONES?</vt:lpstr>
      <vt:lpstr>PowerPoint Presentation</vt:lpstr>
      <vt:lpstr>ACTIVIDAD 18. ¿QUÉ TAL TUS VACACIONES? Work with your partner – match up the Questions and Answers, use it to have a short conversation about your own past holiday.</vt:lpstr>
      <vt:lpstr>PowerPoint Presentation</vt:lpstr>
      <vt:lpstr>ACTIVIDAD 20. ¿QUÉ TAL LO PASASTE? Read the text, make notes on Nico’s holiday, then adapt this text so that it will be finishing with one of these: ¡Un desastre! or ¡Nunca más!</vt:lpstr>
      <vt:lpstr>TOPIC 5. OTROS PAÍSES. </vt:lpstr>
      <vt:lpstr>ACTIVIDAD 21. EL MUNDO HISPANO.  Check your geography skills can you work out which countries are Spanish speaking countries. </vt:lpstr>
      <vt:lpstr>ACTIVIDAD 21 CONT. EL MUNDO HISPANO.  Check your geography skills can you work out which countries are Spanish speaking countries. ANSWERS: </vt:lpstr>
      <vt:lpstr>ACTIVIDAD 22. PERÚ.  Read and create an identity card for this country in English.</vt:lpstr>
      <vt:lpstr>ACTIVIDAD 23. CHILE.  Put the information under the appropriate heading:</vt:lpstr>
      <vt:lpstr>ACTIVIDAD 24. PAÍSES HISPANOHABLANTES.  Research and create an identity card in Spanish about any Spanish speaking country and  report to the class. Points to look for:</vt:lpstr>
      <vt:lpstr>ACTIVIDAD 25.¿LO SABE?  Decide if these statements are true or false. If false,  can you give the correct answer?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c:creator>
  <cp:lastModifiedBy>SBaran</cp:lastModifiedBy>
  <cp:revision>589</cp:revision>
  <dcterms:created xsi:type="dcterms:W3CDTF">2011-08-19T18:45:00Z</dcterms:created>
  <dcterms:modified xsi:type="dcterms:W3CDTF">2014-01-23T13:57:55Z</dcterms:modified>
</cp:coreProperties>
</file>