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9" r:id="rId2"/>
    <p:sldId id="321" r:id="rId3"/>
    <p:sldId id="285" r:id="rId4"/>
    <p:sldId id="275" r:id="rId5"/>
    <p:sldId id="288" r:id="rId6"/>
    <p:sldId id="303" r:id="rId7"/>
    <p:sldId id="290" r:id="rId8"/>
    <p:sldId id="298" r:id="rId9"/>
    <p:sldId id="296" r:id="rId10"/>
    <p:sldId id="280" r:id="rId11"/>
    <p:sldId id="289" r:id="rId12"/>
    <p:sldId id="292" r:id="rId13"/>
    <p:sldId id="305" r:id="rId14"/>
    <p:sldId id="297" r:id="rId15"/>
    <p:sldId id="304" r:id="rId16"/>
    <p:sldId id="293" r:id="rId17"/>
    <p:sldId id="301" r:id="rId18"/>
    <p:sldId id="307" r:id="rId19"/>
    <p:sldId id="309" r:id="rId20"/>
    <p:sldId id="306" r:id="rId21"/>
    <p:sldId id="308" r:id="rId22"/>
    <p:sldId id="299" r:id="rId23"/>
    <p:sldId id="300" r:id="rId24"/>
    <p:sldId id="319" r:id="rId25"/>
    <p:sldId id="318" r:id="rId26"/>
    <p:sldId id="314" r:id="rId27"/>
    <p:sldId id="310" r:id="rId28"/>
    <p:sldId id="295" r:id="rId29"/>
    <p:sldId id="311" r:id="rId30"/>
    <p:sldId id="317" r:id="rId31"/>
    <p:sldId id="315" r:id="rId32"/>
    <p:sldId id="316" r:id="rId33"/>
    <p:sldId id="32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C3601-11FB-4BDE-8559-7E4CBE77D555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F9F30-5599-4C63-9ADC-289BDA44BD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52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F9F30-5599-4C63-9ADC-289BDA44BD03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FB04E-C211-4F32-9B24-DE6675C9FE07}" type="datetimeFigureOut">
              <a:rPr lang="en-GB" smtClean="0"/>
              <a:pPr/>
              <a:t>22/01/2014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917C-1E01-4DAD-978A-F6BB371ADC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7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012160" cy="6858000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0" b="1" dirty="0" smtClean="0">
                <a:latin typeface="Arial Black" pitchFamily="34" charset="0"/>
              </a:rPr>
              <a:t>National 4/5</a:t>
            </a:r>
            <a:br>
              <a:rPr lang="en-GB" sz="7500" b="1" dirty="0" smtClean="0">
                <a:latin typeface="Arial Black" pitchFamily="34" charset="0"/>
              </a:rPr>
            </a:br>
            <a:r>
              <a:rPr lang="en-GB" sz="7500" b="1" dirty="0" smtClean="0">
                <a:latin typeface="Arial Black" pitchFamily="34" charset="0"/>
              </a:rPr>
              <a:t>Spanish</a:t>
            </a:r>
          </a:p>
          <a:p>
            <a:pPr algn="ctr"/>
            <a:r>
              <a:rPr lang="en-GB" sz="7500" b="1" smtClean="0">
                <a:latin typeface="Arial Black" pitchFamily="34" charset="0"/>
              </a:rPr>
              <a:t>Unit 4</a:t>
            </a:r>
            <a:endParaRPr lang="en-GB" sz="7500" b="1" dirty="0" smtClean="0">
              <a:latin typeface="Arial Black" pitchFamily="34" charset="0"/>
            </a:endParaRPr>
          </a:p>
          <a:p>
            <a:pPr algn="ctr"/>
            <a:endParaRPr lang="en-GB" sz="75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9878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429000"/>
            <a:ext cx="291581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429000"/>
            <a:ext cx="324036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2: LOS EXÁMENES Y EL ESTRÉS ESCOLAR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4394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12976"/>
            <a:ext cx="3095625" cy="3095625"/>
          </a:xfrm>
          <a:prstGeom prst="rect">
            <a:avLst/>
          </a:prstGeom>
        </p:spPr>
      </p:pic>
      <p:pic>
        <p:nvPicPr>
          <p:cNvPr id="5" name="Picture 4" descr="MH900408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2232248" cy="2232248"/>
          </a:xfrm>
          <a:prstGeom prst="rect">
            <a:avLst/>
          </a:prstGeom>
        </p:spPr>
      </p:pic>
      <p:pic>
        <p:nvPicPr>
          <p:cNvPr id="6" name="Picture 5" descr="MH900442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9852" y="836712"/>
            <a:ext cx="2232248" cy="2232248"/>
          </a:xfrm>
          <a:prstGeom prst="rect">
            <a:avLst/>
          </a:prstGeom>
        </p:spPr>
      </p:pic>
      <p:pic>
        <p:nvPicPr>
          <p:cNvPr id="7" name="Picture 6" descr="MH9004394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1214" y="4437113"/>
            <a:ext cx="2420888" cy="2420888"/>
          </a:xfrm>
          <a:prstGeom prst="rect">
            <a:avLst/>
          </a:prstGeom>
        </p:spPr>
      </p:pic>
      <p:pic>
        <p:nvPicPr>
          <p:cNvPr id="8" name="Picture 7" descr="MH90043948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48680"/>
            <a:ext cx="2376264" cy="2376264"/>
          </a:xfrm>
          <a:prstGeom prst="rect">
            <a:avLst/>
          </a:prstGeom>
        </p:spPr>
      </p:pic>
      <p:pic>
        <p:nvPicPr>
          <p:cNvPr id="9" name="Picture 8" descr="MH9003993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836712"/>
            <a:ext cx="1763836" cy="17638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 7: LAS NORMAS DEL INSTITUTO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Work with a partner: read the following rules from a school in Spain and work out what they mean. Then decide if you have the same rule at your school.</a:t>
            </a:r>
          </a:p>
          <a:p>
            <a:pPr marL="457200" indent="-457200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1.	No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permite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comer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chicle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clase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No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debe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correr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pasillos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No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debe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salir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durante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jornada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escolar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tienen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ser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puntuales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amables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no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deben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ser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desobedientes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ni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grosero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prohibido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llevar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maquillaje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prohibido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llevar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joyas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y piercings</a:t>
            </a:r>
          </a:p>
          <a:p>
            <a:pPr marL="457200" indent="-457200">
              <a:buAutoNum type="arabicPeriod" startAt="2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prohibido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escuchar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MP3 en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clase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No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permite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usar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móvil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clase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deben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hacer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deberes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2" descr="C:\Documents and Settings\sa99dalexander\Local Settings\Temporary Internet Files\Content.IE5\GSPU7OPY\MP9004395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653136"/>
            <a:ext cx="1345829" cy="2015864"/>
          </a:xfrm>
          <a:prstGeom prst="rect">
            <a:avLst/>
          </a:prstGeom>
          <a:noFill/>
        </p:spPr>
      </p:pic>
      <p:pic>
        <p:nvPicPr>
          <p:cNvPr id="5" name="Picture 4" descr="MH900399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700808"/>
            <a:ext cx="1907853" cy="176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8: PROBLEMAS, PROBLEMAS</a:t>
            </a:r>
          </a:p>
          <a:p>
            <a:pPr algn="ctr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these 10  school problems and rank them in order of most stressful, in your opinion.</a:t>
            </a:r>
          </a:p>
          <a:p>
            <a:pPr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acoso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escolar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ataque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físico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estrés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exámenes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Sacar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buenas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notas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Repasar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apuntes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exámenes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tontos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padres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severos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presión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grupo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Hacer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novillos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perezosos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365104"/>
            <a:ext cx="3096344" cy="206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MH900439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340768"/>
            <a:ext cx="273630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b="1" u="sng" dirty="0" smtClean="0">
                <a:latin typeface="Calibri" pitchFamily="34" charset="0"/>
                <a:cs typeface="Calibri" pitchFamily="34" charset="0"/>
              </a:rPr>
              <a:t>ACTIVIDAD 9: ¡CUÁNTO ESTRÉS!</a:t>
            </a:r>
          </a:p>
          <a:p>
            <a:pPr algn="ctr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Work with a partner: read and note how Natalia copes with stress. Then write a list in Spanish of things you do to cope.</a:t>
            </a:r>
          </a:p>
          <a:p>
            <a:pPr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AutoNum type="arabicPeriod"/>
            </a:pPr>
            <a:r>
              <a:rPr lang="es-ES_tradnl" sz="1800" dirty="0" smtClean="0"/>
              <a:t>Tengo mucho estrés en mi vida porque tengo exámenes importantes este año en el instituto.</a:t>
            </a:r>
            <a:endParaRPr lang="en-GB" sz="1800" dirty="0" smtClean="0"/>
          </a:p>
          <a:p>
            <a:pPr>
              <a:buAutoNum type="arabicPeriod"/>
            </a:pPr>
            <a:r>
              <a:rPr lang="es-ES_tradnl" sz="1800" dirty="0" smtClean="0"/>
              <a:t>También tengo muchos deberes para el </a:t>
            </a:r>
            <a:r>
              <a:rPr lang="es-ES_tradnl" sz="1800" dirty="0" err="1" smtClean="0"/>
              <a:t>insti</a:t>
            </a:r>
            <a:r>
              <a:rPr lang="es-ES_tradnl" sz="1800" dirty="0" smtClean="0"/>
              <a:t> porque estudio cinco asignaturas.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Nunca tengo bastante tiempo libre porque trabajo los fines de semana en una tienda.</a:t>
            </a:r>
          </a:p>
          <a:p>
            <a:pPr>
              <a:buAutoNum type="arabicPeriod" startAt="3"/>
            </a:pPr>
            <a:r>
              <a:rPr lang="es-ES_tradnl" sz="1800" dirty="0" smtClean="0"/>
              <a:t>Pero gano ocho libras a la hora, que está muy bien para mi edad.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Afortunadamente soy una persona muy organizada y tengo un plan para mis estudios.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Para relajarme y olvidar el estrés me gusta jugar al baloncesto y salir con mis amigos.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Creo que llevar una vida sana es muy importante.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Practico mucho deporte con mis amigos y no paso demasiado tiempo frente a la tele y al ordenador.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Siempre intento comer muchas verduras y fruta.</a:t>
            </a:r>
            <a:endParaRPr lang="en-GB" sz="1800" dirty="0" smtClean="0"/>
          </a:p>
          <a:p>
            <a:pPr>
              <a:buAutoNum type="arabicPeriod" startAt="3"/>
            </a:pPr>
            <a:r>
              <a:rPr lang="es-ES_tradnl" sz="1800" dirty="0" smtClean="0"/>
              <a:t>Y por fin intento evitar la comida basura.</a:t>
            </a:r>
            <a:endParaRPr lang="en-GB" sz="1800" dirty="0" smtClean="0"/>
          </a:p>
          <a:p>
            <a:pPr>
              <a:buNone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MH900439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9206" y="4293096"/>
            <a:ext cx="2564904" cy="2564904"/>
          </a:xfrm>
          <a:prstGeom prst="rect">
            <a:avLst/>
          </a:prstGeom>
        </p:spPr>
      </p:pic>
      <p:pic>
        <p:nvPicPr>
          <p:cNvPr id="8" name="Picture 7" descr="MH900427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5157192"/>
            <a:ext cx="1547812" cy="154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600" b="1" u="sng" dirty="0" smtClean="0">
                <a:latin typeface="Calibri" pitchFamily="34" charset="0"/>
                <a:cs typeface="Calibri" pitchFamily="34" charset="0"/>
              </a:rPr>
              <a:t>ACTIVIDAD 10: MI COLE</a:t>
            </a:r>
          </a:p>
          <a:p>
            <a:pPr algn="ctr">
              <a:buNone/>
            </a:pPr>
            <a:endParaRPr lang="en-GB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6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Work with a partner: read and understand what these Spanish teenagers say about school.</a:t>
            </a:r>
          </a:p>
          <a:p>
            <a:endParaRPr lang="es-ES_tradnl" sz="1600" dirty="0" smtClean="0"/>
          </a:p>
          <a:p>
            <a:pPr>
              <a:buNone/>
            </a:pPr>
            <a:r>
              <a:rPr lang="es-ES_tradnl" sz="1600" dirty="0" smtClean="0"/>
              <a:t>Me llamo Roberto y vengo a este instituto porque vivo cerca y mi hermana  también estudiaba en el aquí.</a:t>
            </a:r>
            <a:r>
              <a:rPr lang="en-GB" sz="1600" dirty="0" smtClean="0"/>
              <a:t> </a:t>
            </a:r>
          </a:p>
          <a:p>
            <a:pPr>
              <a:buNone/>
            </a:pPr>
            <a:r>
              <a:rPr lang="es-ES_tradnl" sz="1600" dirty="0" smtClean="0"/>
              <a:t>No es justo porque mis profesores dicen que mi hermana era mejor estudiante que yo pero somos muy </a:t>
            </a:r>
          </a:p>
          <a:p>
            <a:pPr>
              <a:buNone/>
            </a:pPr>
            <a:r>
              <a:rPr lang="es-ES_tradnl" sz="1600" dirty="0" smtClean="0"/>
              <a:t>diferentes. </a:t>
            </a:r>
            <a:r>
              <a:rPr lang="en-GB" sz="1600" dirty="0" smtClean="0"/>
              <a:t> </a:t>
            </a:r>
            <a:r>
              <a:rPr lang="es-ES_tradnl" sz="1600" dirty="0" smtClean="0"/>
              <a:t>Juego en el equipo de fútbol.  Tres veces al mes competimos con otros institutos de la zona.  Este </a:t>
            </a:r>
          </a:p>
          <a:p>
            <a:pPr>
              <a:buNone/>
            </a:pPr>
            <a:r>
              <a:rPr lang="es-ES_tradnl" sz="1600" dirty="0" smtClean="0"/>
              <a:t>año es un poco duro porque los profesores nos exigen más que otros años y nos dan mucho trabajo y </a:t>
            </a:r>
          </a:p>
          <a:p>
            <a:pPr>
              <a:buNone/>
            </a:pPr>
            <a:r>
              <a:rPr lang="es-ES_tradnl" sz="1600" dirty="0" smtClean="0"/>
              <a:t>muchos deberes. El año que viene elegiré las asignaturas que más me gustan. Estoy contento porque no </a:t>
            </a:r>
          </a:p>
          <a:p>
            <a:pPr>
              <a:buNone/>
            </a:pPr>
            <a:r>
              <a:rPr lang="es-ES_tradnl" sz="1600" dirty="0" smtClean="0"/>
              <a:t>tendré que estudiar francés que se me da fatal y siempre saco malas notas. </a:t>
            </a: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endParaRPr lang="es-ES_tradnl" sz="1600" dirty="0" smtClean="0"/>
          </a:p>
          <a:p>
            <a:pPr>
              <a:buNone/>
            </a:pPr>
            <a:r>
              <a:rPr lang="es-ES_tradnl" sz="1600" dirty="0" smtClean="0"/>
              <a:t>Me llamo Luisa y mi instituto tiene </a:t>
            </a:r>
            <a:r>
              <a:rPr lang="es-ES_tradnl" sz="1600" dirty="0" err="1" smtClean="0"/>
              <a:t>nuevecientos</a:t>
            </a:r>
            <a:r>
              <a:rPr lang="es-ES_tradnl" sz="1600" dirty="0" smtClean="0"/>
              <a:t> alumnos y sesenta y dos profesores. </a:t>
            </a:r>
            <a:r>
              <a:rPr lang="en-GB" sz="1600" dirty="0" smtClean="0"/>
              <a:t> </a:t>
            </a:r>
            <a:r>
              <a:rPr lang="es-ES_tradnl" sz="1600" dirty="0" smtClean="0"/>
              <a:t>El edificio es muy  feo </a:t>
            </a:r>
          </a:p>
          <a:p>
            <a:pPr>
              <a:buNone/>
            </a:pPr>
            <a:r>
              <a:rPr lang="es-ES_tradnl" sz="1600" dirty="0" smtClean="0"/>
              <a:t>y no tenemos un pabellón de deportes pero el año que viene van a construir un nuevo edificio con un </a:t>
            </a:r>
          </a:p>
          <a:p>
            <a:pPr>
              <a:buNone/>
            </a:pPr>
            <a:r>
              <a:rPr lang="es-ES_tradnl" sz="1600" dirty="0" smtClean="0"/>
              <a:t>pabellón de deportes y una piscina. Todos los días tengo un montón de deberes porque estoy haciendo el </a:t>
            </a:r>
          </a:p>
          <a:p>
            <a:pPr>
              <a:buNone/>
            </a:pPr>
            <a:r>
              <a:rPr lang="es-ES_tradnl" sz="1600" dirty="0" smtClean="0"/>
              <a:t>bachillerato y estoy estudiando seis asignaturas. Mis profesores siempre están dispuestos a ayudar a los </a:t>
            </a:r>
          </a:p>
          <a:p>
            <a:pPr>
              <a:buNone/>
            </a:pPr>
            <a:r>
              <a:rPr lang="es-ES_tradnl" sz="1600" dirty="0" smtClean="0"/>
              <a:t>alumnos y explican muy claramente sus </a:t>
            </a:r>
            <a:r>
              <a:rPr lang="es-ES_tradnl" sz="1600" dirty="0" err="1" smtClean="0"/>
              <a:t>lecciónes</a:t>
            </a:r>
            <a:r>
              <a:rPr lang="es-ES_tradnl" sz="1600" dirty="0" smtClean="0"/>
              <a:t>. </a:t>
            </a:r>
            <a:r>
              <a:rPr lang="en-GB" sz="1600" dirty="0" err="1" smtClean="0"/>
              <a:t>Por</a:t>
            </a:r>
            <a:r>
              <a:rPr lang="en-GB" sz="1600" dirty="0" smtClean="0"/>
              <a:t> </a:t>
            </a:r>
            <a:r>
              <a:rPr lang="en-GB" sz="1600" dirty="0" err="1" smtClean="0"/>
              <a:t>ejemplo</a:t>
            </a:r>
            <a:r>
              <a:rPr lang="es-ES_tradnl" sz="1600" dirty="0" smtClean="0"/>
              <a:t> mi profesor de inglés es muy paciente y </a:t>
            </a:r>
          </a:p>
          <a:p>
            <a:pPr>
              <a:buNone/>
            </a:pPr>
            <a:r>
              <a:rPr lang="es-ES_tradnl" sz="1600" dirty="0" smtClean="0"/>
              <a:t>nunca se enfada. Sus lecciones son siempre muy interesantes porque ha vivido en Escocia y sabe mucho de </a:t>
            </a:r>
          </a:p>
          <a:p>
            <a:pPr>
              <a:buNone/>
            </a:pPr>
            <a:r>
              <a:rPr lang="es-ES_tradnl" sz="1600" dirty="0" smtClean="0"/>
              <a:t>la vida y la cultura allí.</a:t>
            </a:r>
            <a:endParaRPr lang="en-GB" sz="1600" dirty="0" smtClean="0"/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9" name="Picture 8" descr="MH900401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1691828" cy="1691828"/>
          </a:xfrm>
          <a:prstGeom prst="rect">
            <a:avLst/>
          </a:prstGeom>
        </p:spPr>
      </p:pic>
      <p:pic>
        <p:nvPicPr>
          <p:cNvPr id="10" name="Picture 9" descr="MH900227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852936"/>
            <a:ext cx="1728192" cy="1728192"/>
          </a:xfrm>
          <a:prstGeom prst="rect">
            <a:avLst/>
          </a:prstGeom>
        </p:spPr>
      </p:pic>
      <p:pic>
        <p:nvPicPr>
          <p:cNvPr id="11" name="Picture 10" descr="MH900018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24944"/>
            <a:ext cx="1691828" cy="1691828"/>
          </a:xfrm>
          <a:prstGeom prst="rect">
            <a:avLst/>
          </a:prstGeom>
        </p:spPr>
      </p:pic>
      <p:pic>
        <p:nvPicPr>
          <p:cNvPr id="12" name="Picture 11" descr="MH900403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924944"/>
            <a:ext cx="1619820" cy="161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700" b="1" u="sng" dirty="0" smtClean="0">
                <a:latin typeface="Calibri" pitchFamily="34" charset="0"/>
                <a:cs typeface="Calibri" pitchFamily="34" charset="0"/>
              </a:rPr>
              <a:t>ACTIVIDAD 11: LOS AÑOS ESCOLARES</a:t>
            </a: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Work with a partner: read these 10  school experiences and decide if they are POSITIVE (P) or NEGATIVE (N).</a:t>
            </a:r>
          </a:p>
          <a:p>
            <a:pPr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pPr>
              <a:buAutoNum type="arabicPeriod"/>
            </a:pPr>
            <a:r>
              <a:rPr lang="es-ES" sz="1700" dirty="0" smtClean="0">
                <a:latin typeface="Calibri" pitchFamily="34" charset="0"/>
                <a:cs typeface="Calibri" pitchFamily="34" charset="0"/>
              </a:rPr>
              <a:t>Voy a un instituto mixto con mil doscientos alumnos y cien profesores – el edificio es muy grande, bonito y moderno.</a:t>
            </a:r>
          </a:p>
          <a:p>
            <a:pPr>
              <a:buAutoNum type="arabicPeriod"/>
            </a:pPr>
            <a:r>
              <a:rPr lang="es-ES" sz="1700" dirty="0" smtClean="0"/>
              <a:t>Una de las cosas más difíciles para mí es la rutina diaria - odio el tener que levantarme temprano todos los días a las siete.</a:t>
            </a:r>
          </a:p>
          <a:p>
            <a:pPr>
              <a:buAutoNum type="arabicPeriod"/>
            </a:pPr>
            <a:r>
              <a:rPr lang="es-ES" sz="1700" dirty="0" smtClean="0"/>
              <a:t>Hay muchas oportunidades y experiencias </a:t>
            </a:r>
            <a:r>
              <a:rPr lang="en-GB" sz="1700" dirty="0" err="1" smtClean="0"/>
              <a:t>que</a:t>
            </a:r>
            <a:r>
              <a:rPr lang="en-GB" sz="1700" dirty="0" smtClean="0"/>
              <a:t> </a:t>
            </a:r>
            <a:r>
              <a:rPr lang="en-GB" sz="1700" dirty="0" err="1" smtClean="0"/>
              <a:t>puedes</a:t>
            </a:r>
            <a:r>
              <a:rPr lang="en-GB" sz="1700" dirty="0" smtClean="0"/>
              <a:t> </a:t>
            </a:r>
            <a:r>
              <a:rPr lang="en-GB" sz="1700" dirty="0" err="1" smtClean="0"/>
              <a:t>disfrutar</a:t>
            </a:r>
            <a:r>
              <a:rPr lang="en-GB" sz="1700" dirty="0" smtClean="0"/>
              <a:t>.</a:t>
            </a:r>
            <a:endParaRPr lang="es-ES_tradnl" sz="1700" dirty="0" smtClean="0"/>
          </a:p>
          <a:p>
            <a:pPr>
              <a:buAutoNum type="arabicPeriod"/>
            </a:pPr>
            <a:r>
              <a:rPr lang="es-ES" sz="1700" dirty="0" smtClean="0"/>
              <a:t>Durante estos años tienes tiempo para conocer a otros jóvenes y de hacer amigos. </a:t>
            </a:r>
          </a:p>
          <a:p>
            <a:pPr>
              <a:buAutoNum type="arabicPeriod"/>
            </a:pPr>
            <a:r>
              <a:rPr lang="es-ES" sz="1700" dirty="0" smtClean="0"/>
              <a:t>He probado muchas actividades nuevas en el colegio, por ejemplo, voy a un grupo de baile moderno y me gustó muchísimo. </a:t>
            </a:r>
          </a:p>
          <a:p>
            <a:pPr>
              <a:buAutoNum type="arabicPeriod"/>
            </a:pPr>
            <a:r>
              <a:rPr lang="es-ES" sz="1700" dirty="0" smtClean="0"/>
              <a:t>Otro alumno de mi clase me ha intimidado y tenía que hablar con un profesor.</a:t>
            </a:r>
          </a:p>
          <a:p>
            <a:pPr>
              <a:buAutoNum type="arabicPeriod"/>
            </a:pPr>
            <a:r>
              <a:rPr lang="es-ES_tradnl" sz="1700" dirty="0" smtClean="0"/>
              <a:t>Lo que más me gusta de mi cole es que hay una buena elección de asignaturas que son muy útiles para encontrar un buen trabajo.</a:t>
            </a:r>
            <a:endParaRPr lang="en-GB" sz="1700" dirty="0" smtClean="0"/>
          </a:p>
          <a:p>
            <a:pPr>
              <a:buAutoNum type="arabicPeriod"/>
            </a:pPr>
            <a:r>
              <a:rPr lang="es-ES_tradnl" sz="1700" dirty="0" smtClean="0"/>
              <a:t>En mi opinión hay demasiadas normas por ejemplo no se permite usar el móvil o mandar mensajes en clase </a:t>
            </a:r>
          </a:p>
          <a:p>
            <a:pPr>
              <a:buAutoNum type="arabicPeriod"/>
            </a:pPr>
            <a:r>
              <a:rPr lang="es-ES_tradnl" sz="1700" dirty="0" smtClean="0"/>
              <a:t>Me parece que los profesores son muy severos.</a:t>
            </a:r>
            <a:endParaRPr lang="en-GB" sz="1700" dirty="0" smtClean="0"/>
          </a:p>
          <a:p>
            <a:pPr>
              <a:buAutoNum type="arabicPeriod"/>
            </a:pPr>
            <a:r>
              <a:rPr lang="es-ES_tradnl" sz="1700" dirty="0" smtClean="0"/>
              <a:t>En mi cole hay buenas instalaciones, por ejemplo los laboratorios son grandes y las aulas modernas.</a:t>
            </a:r>
            <a:endParaRPr lang="en-GB" sz="1700" dirty="0" smtClean="0"/>
          </a:p>
          <a:p>
            <a:pPr>
              <a:buNone/>
            </a:pPr>
            <a:endParaRPr lang="en-GB" sz="1600" dirty="0" smtClean="0"/>
          </a:p>
          <a:p>
            <a:pPr marL="457200" indent="-457200">
              <a:lnSpc>
                <a:spcPct val="150000"/>
              </a:lnSpc>
              <a:buNone/>
            </a:pPr>
            <a:endParaRPr lang="es-ES" sz="2400" dirty="0" smtClean="0"/>
          </a:p>
          <a:p>
            <a:pPr marL="457200" indent="-457200">
              <a:lnSpc>
                <a:spcPct val="150000"/>
              </a:lnSpc>
              <a:buAutoNum type="arabicPeriod" startAt="4"/>
            </a:pPr>
            <a:endParaRPr lang="en-GB" sz="16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GB" sz="1600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6" name="Picture 5" descr="MH900439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1584176" cy="1584176"/>
          </a:xfrm>
          <a:prstGeom prst="rect">
            <a:avLst/>
          </a:prstGeom>
        </p:spPr>
      </p:pic>
      <p:pic>
        <p:nvPicPr>
          <p:cNvPr id="8" name="Picture 7" descr="MH900439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620688"/>
            <a:ext cx="1547812" cy="1547812"/>
          </a:xfrm>
          <a:prstGeom prst="rect">
            <a:avLst/>
          </a:prstGeom>
        </p:spPr>
      </p:pic>
      <p:pic>
        <p:nvPicPr>
          <p:cNvPr id="9" name="Picture 8" descr="MH9004011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764704"/>
            <a:ext cx="1331788" cy="1331788"/>
          </a:xfrm>
          <a:prstGeom prst="rect">
            <a:avLst/>
          </a:prstGeom>
        </p:spPr>
      </p:pic>
      <p:pic>
        <p:nvPicPr>
          <p:cNvPr id="10" name="Picture 9" descr="MH9003995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692696"/>
            <a:ext cx="1403796" cy="1403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3: EDUCACIÓN EN ESCOCIA E ESPAÑA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36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5378" y="548680"/>
            <a:ext cx="3384376" cy="3384376"/>
          </a:xfrm>
          <a:prstGeom prst="rect">
            <a:avLst/>
          </a:prstGeom>
        </p:spPr>
      </p:pic>
      <p:pic>
        <p:nvPicPr>
          <p:cNvPr id="5" name="Picture 4" descr="MH90040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095625" cy="2951609"/>
          </a:xfrm>
          <a:prstGeom prst="rect">
            <a:avLst/>
          </a:prstGeom>
        </p:spPr>
      </p:pic>
      <p:pic>
        <p:nvPicPr>
          <p:cNvPr id="7" name="Picture 6" descr="300px-The_New_Prestwick_Acade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077072"/>
            <a:ext cx="3686881" cy="23040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12: LAS INSTALACIONES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decide which of these your school has and where exactly they are situated.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aulas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gimnasio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oficina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oficina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director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biblioteca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patio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comedor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laboratorios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piscina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pista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atletismo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campo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fútbol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vestuarios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servicios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sala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profesores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sálon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actos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5" descr="MH900406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484784"/>
            <a:ext cx="2519561" cy="2519561"/>
          </a:xfrm>
          <a:prstGeom prst="rect">
            <a:avLst/>
          </a:prstGeom>
        </p:spPr>
      </p:pic>
      <p:pic>
        <p:nvPicPr>
          <p:cNvPr id="8" name="Picture 7" descr="MH900422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77072"/>
            <a:ext cx="2591569" cy="2591569"/>
          </a:xfrm>
          <a:prstGeom prst="rect">
            <a:avLst/>
          </a:prstGeom>
        </p:spPr>
      </p:pic>
      <p:pic>
        <p:nvPicPr>
          <p:cNvPr id="9" name="Picture 8" descr="MH900439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4187" y="2780927"/>
            <a:ext cx="2195885" cy="2195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13: LA RUTINA DIARIA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work out the order in which Pablo does these things. Start with the sentence in bold. </a:t>
            </a:r>
            <a:endParaRPr lang="fr-F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1.	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Normalmente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acuesto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 once de la tarde.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2.	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Desayuno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cereales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y café.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3.	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Tomo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cena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ocho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4.	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ducho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y 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visto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5.	A las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la tarde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hago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mis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6.	A las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ocho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voy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7.	Me </a:t>
            </a: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levanto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a las </a:t>
            </a: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siete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fr-FR" sz="2000" b="1" dirty="0" err="1" smtClean="0">
                <a:latin typeface="Calibri" pitchFamily="34" charset="0"/>
                <a:cs typeface="Calibri" pitchFamily="34" charset="0"/>
              </a:rPr>
              <a:t>así</a:t>
            </a:r>
            <a:r>
              <a:rPr lang="fr-FR" sz="2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8.	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Despues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relajo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enfrente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televisión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9.	Las clases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empiezan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10.	 Las clases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terminan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22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988840"/>
            <a:ext cx="1979860" cy="1979860"/>
          </a:xfrm>
          <a:prstGeom prst="rect">
            <a:avLst/>
          </a:prstGeom>
        </p:spPr>
      </p:pic>
      <p:pic>
        <p:nvPicPr>
          <p:cNvPr id="10" name="Picture 9" descr="MH900442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446092"/>
            <a:ext cx="2411908" cy="24119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14: MI RUTINA DIARIA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discuss your daily routine in Spanish. </a:t>
            </a:r>
            <a:endParaRPr lang="fr-FR" sz="20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1.	¿A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levantas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		(Me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levanto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las…)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2.	 ¿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Cómo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vas al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 	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Voy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…)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3.	 ¿A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empiezan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las clases?      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Empiezan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las…)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4.	 ¿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Cuántas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clases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hay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 	(Hay…)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5.	 ¿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Dónde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comes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mediodía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 	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Como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…)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6.	 ¿A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terminan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las clases?      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Terminan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las…)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7.	 ¿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Cuántas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haces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 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Hago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…)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8.	 ¿A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tomas la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cena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  		(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Tomo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cena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…)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9.	 ¿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hacer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la tarde? 	(Me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…)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>
                <a:latin typeface="Calibri" pitchFamily="34" charset="0"/>
                <a:cs typeface="Calibri" pitchFamily="34" charset="0"/>
              </a:rPr>
              <a:t>10.	 ¿A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te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acuestas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?     		(Me </a:t>
            </a:r>
            <a:r>
              <a:rPr lang="fr-FR" sz="2000" dirty="0" err="1" smtClean="0">
                <a:latin typeface="Calibri" pitchFamily="34" charset="0"/>
                <a:cs typeface="Calibri" pitchFamily="34" charset="0"/>
              </a:rPr>
              <a:t>acuesto</a:t>
            </a:r>
            <a:r>
              <a:rPr lang="fr-FR" sz="2000" dirty="0" smtClean="0">
                <a:latin typeface="Calibri" pitchFamily="34" charset="0"/>
                <a:cs typeface="Calibri" pitchFamily="34" charset="0"/>
              </a:rPr>
              <a:t> a las…)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MH90043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509120"/>
            <a:ext cx="1691828" cy="1691828"/>
          </a:xfrm>
          <a:prstGeom prst="rect">
            <a:avLst/>
          </a:prstGeom>
        </p:spPr>
      </p:pic>
      <p:pic>
        <p:nvPicPr>
          <p:cNvPr id="6" name="Picture 5" descr="MH900439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700808"/>
            <a:ext cx="1800200" cy="1656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61048"/>
          </a:xfrm>
        </p:spPr>
        <p:txBody>
          <a:bodyPr>
            <a:noAutofit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6000" b="1" smtClean="0"/>
              <a:t>South Ayrshire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b="1" dirty="0" smtClean="0"/>
              <a:t>Modern Languages</a:t>
            </a:r>
            <a:endParaRPr lang="en-GB" sz="6000" b="1" dirty="0"/>
          </a:p>
        </p:txBody>
      </p:sp>
      <p:pic>
        <p:nvPicPr>
          <p:cNvPr id="7" name="Picture 6" descr="ailsacraig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653136"/>
            <a:ext cx="4500000" cy="1800000"/>
          </a:xfrm>
          <a:prstGeom prst="rect">
            <a:avLst/>
          </a:prstGeom>
        </p:spPr>
      </p:pic>
      <p:pic>
        <p:nvPicPr>
          <p:cNvPr id="8" name="Picture 7" descr="MH9004008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979861" cy="1979861"/>
          </a:xfrm>
          <a:prstGeom prst="rect">
            <a:avLst/>
          </a:prstGeom>
        </p:spPr>
      </p:pic>
      <p:pic>
        <p:nvPicPr>
          <p:cNvPr id="9" name="Picture 8" descr="MH90040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0648"/>
            <a:ext cx="1979861" cy="1979861"/>
          </a:xfrm>
          <a:prstGeom prst="rect">
            <a:avLst/>
          </a:prstGeom>
        </p:spPr>
      </p:pic>
      <p:pic>
        <p:nvPicPr>
          <p:cNvPr id="10" name="Picture 9" descr="MH900400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1979861" cy="1979861"/>
          </a:xfrm>
          <a:prstGeom prst="rect">
            <a:avLst/>
          </a:prstGeom>
        </p:spPr>
      </p:pic>
      <p:pic>
        <p:nvPicPr>
          <p:cNvPr id="11" name="Picture 10" descr="MH9003626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0"/>
            <a:ext cx="2088232" cy="2420888"/>
          </a:xfrm>
          <a:prstGeom prst="rect">
            <a:avLst/>
          </a:prstGeom>
        </p:spPr>
      </p:pic>
      <p:pic>
        <p:nvPicPr>
          <p:cNvPr id="12" name="Picture 11" descr="robert-bur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5013176"/>
            <a:ext cx="1891525" cy="1260000"/>
          </a:xfrm>
          <a:prstGeom prst="rect">
            <a:avLst/>
          </a:prstGeom>
        </p:spPr>
      </p:pic>
      <p:pic>
        <p:nvPicPr>
          <p:cNvPr id="13" name="Picture 12" descr="MH90039940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797152"/>
            <a:ext cx="1872208" cy="1619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15: INSTITUTOS ESCOCESES Y ESPAÑOLES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decide if each of these statements refers to Scotland (ESC) or Spain (ESP)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llevar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siete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semanas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vacaciones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verano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	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Empiezo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termino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dependiendo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apriendo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idiomas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extranjeras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inglés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francés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comprar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todos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libros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Empiezo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termino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cuatro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dependiendo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vacaciones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verano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Hay dos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horas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comida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cafetería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cincuenta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minutos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comida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el pueblo.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apriendo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idiomas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extranjeras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francés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018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016224" cy="2016224"/>
          </a:xfrm>
          <a:prstGeom prst="rect">
            <a:avLst/>
          </a:prstGeom>
        </p:spPr>
      </p:pic>
      <p:pic>
        <p:nvPicPr>
          <p:cNvPr id="10" name="Picture 9" descr="MH9004395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5495" y="1340768"/>
            <a:ext cx="2662309" cy="1944216"/>
          </a:xfrm>
          <a:prstGeom prst="rect">
            <a:avLst/>
          </a:prstGeom>
        </p:spPr>
      </p:pic>
      <p:pic>
        <p:nvPicPr>
          <p:cNvPr id="11" name="Picture 10" descr="MH90040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412776"/>
            <a:ext cx="1907852" cy="16561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16:  MI DÍA AL INSTITUTO</a:t>
            </a:r>
            <a:endParaRPr lang="en-GB" sz="2000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about the school day of Lewis (a young  Scot) and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Merche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(a young Spaniard) and make notes of the similarities and differences.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Lewis: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S4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estudiando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exámenes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National 5. Para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mí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demasiado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largo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tenemos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siete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lunes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miércoles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jueves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viernes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Empiezo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cuarto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termino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cuatro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Hay un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recreo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quince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minutos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mañana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veinticinco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y la comida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hasta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dos o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doce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hasta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Esudio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siete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mi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favorita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Las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divertidas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valen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la cantina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comer y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veces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juego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al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fútbol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En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recreo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charlo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amigos. 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jueves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despues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al club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informática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¡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mola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marL="457200" indent="-457200">
              <a:lnSpc>
                <a:spcPct val="12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Merche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 mi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desde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mañana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tarde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hay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media, de dos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media,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comer.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muchos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los fines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Tengo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siete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veces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asisto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un club de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baloncesto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después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colegio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Estoy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tercero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ESO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muchas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ejemplo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ciencias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inglés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música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Cada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hay un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recreo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media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hora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once. Como en la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cantina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después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biblioteca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 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mi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puedo</a:t>
            </a:r>
            <a:r>
              <a:rPr lang="en-GB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pasar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tiempo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57200" indent="-457200">
              <a:lnSpc>
                <a:spcPct val="120000"/>
              </a:lnSpc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amigos.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5" descr="MH9000188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429000"/>
            <a:ext cx="1296144" cy="1296144"/>
          </a:xfrm>
          <a:prstGeom prst="rect">
            <a:avLst/>
          </a:prstGeom>
        </p:spPr>
      </p:pic>
      <p:pic>
        <p:nvPicPr>
          <p:cNvPr id="8" name="Picture 7" descr="MH90040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356992"/>
            <a:ext cx="1368152" cy="1187677"/>
          </a:xfrm>
          <a:prstGeom prst="rect">
            <a:avLst/>
          </a:prstGeom>
        </p:spPr>
      </p:pic>
      <p:pic>
        <p:nvPicPr>
          <p:cNvPr id="9" name="Picture 8" descr="MH900443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212976"/>
            <a:ext cx="1512168" cy="1512168"/>
          </a:xfrm>
          <a:prstGeom prst="rect">
            <a:avLst/>
          </a:prstGeom>
        </p:spPr>
      </p:pic>
      <p:pic>
        <p:nvPicPr>
          <p:cNvPr id="12" name="Picture 11" descr="MH9003849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35699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4: EL INSTITUTO IDEAL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1022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3095625" cy="3095625"/>
          </a:xfrm>
          <a:prstGeom prst="rect">
            <a:avLst/>
          </a:prstGeom>
        </p:spPr>
      </p:pic>
      <p:pic>
        <p:nvPicPr>
          <p:cNvPr id="5" name="Picture 4" descr="MH90040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2232248" cy="1937789"/>
          </a:xfrm>
          <a:prstGeom prst="rect">
            <a:avLst/>
          </a:prstGeom>
        </p:spPr>
      </p:pic>
      <p:pic>
        <p:nvPicPr>
          <p:cNvPr id="6" name="Picture 5" descr="MH90015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509120"/>
            <a:ext cx="2160240" cy="2160240"/>
          </a:xfrm>
          <a:prstGeom prst="rect">
            <a:avLst/>
          </a:prstGeom>
        </p:spPr>
      </p:pic>
      <p:pic>
        <p:nvPicPr>
          <p:cNvPr id="7" name="Picture 6" descr="MH9102209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332656"/>
            <a:ext cx="2232248" cy="2232248"/>
          </a:xfrm>
          <a:prstGeom prst="rect">
            <a:avLst/>
          </a:prstGeom>
        </p:spPr>
      </p:pic>
      <p:pic>
        <p:nvPicPr>
          <p:cNvPr id="8" name="Picture 7" descr="ipad2_1567432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013176"/>
            <a:ext cx="2460949" cy="1540768"/>
          </a:xfrm>
          <a:prstGeom prst="rect">
            <a:avLst/>
          </a:prstGeom>
        </p:spPr>
      </p:pic>
      <p:pic>
        <p:nvPicPr>
          <p:cNvPr id="9" name="Picture 8" descr="laptop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2780928"/>
            <a:ext cx="2140447" cy="1760860"/>
          </a:xfrm>
          <a:prstGeom prst="rect">
            <a:avLst/>
          </a:prstGeom>
        </p:spPr>
      </p:pic>
      <p:pic>
        <p:nvPicPr>
          <p:cNvPr id="10" name="Picture 9" descr="MH90040904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404664"/>
            <a:ext cx="1835844" cy="18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05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17: LA HORA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put these times into order starting with the earliest (in bold!)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veinticinco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cinco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media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cuarto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veinticinco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veinte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diez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menos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seis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cinco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cuarto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12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348880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b="1" u="sng" dirty="0" smtClean="0">
                <a:latin typeface="Calibri" pitchFamily="34" charset="0"/>
                <a:cs typeface="Calibri" pitchFamily="34" charset="0"/>
              </a:rPr>
              <a:t>ACTIVIDAD 18: ¿EL INSTITUTO IDEAL?</a:t>
            </a: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Work with a partner: read what Fidel says about his rather unusual school in Cuba and note: where it is, the number and ages of its pupils; and 6 of its unusual features.</a:t>
            </a:r>
          </a:p>
          <a:p>
            <a:pPr algn="ctr"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Mi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encuentra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afueras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de La Havana,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cerca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vieja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fábrica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puros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y el </a:t>
            </a:r>
          </a:p>
          <a:p>
            <a:pPr marL="457200" indent="-457200">
              <a:buNone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mar. Es un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mixto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quinientos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entre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edades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doce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diecinueve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años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457200" indent="-457200">
              <a:buNone/>
            </a:pP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Desde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fuera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todo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parece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normal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cuando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entras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ves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algo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extraordinario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57200" indent="-45720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Para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empezar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los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sólo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van a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clase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quieren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llaman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su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nombre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pils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ejemplo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David y Isabel. 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No hay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obligatorias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– se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puede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eligir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estudiar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ejemplo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idiomas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ciencias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dibujo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bailar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etc.</a:t>
            </a:r>
          </a:p>
          <a:p>
            <a:pPr marL="457200" indent="-457200">
              <a:buAutoNum type="arabicPeriod"/>
            </a:pP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Otra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cosa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no hay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exámenes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al final del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curso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directora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insiste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aprenden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mejor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sin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presión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y en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equipo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Dice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fundamental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aprender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cooperarse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uno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con el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otro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1800" dirty="0" smtClean="0">
                <a:latin typeface="Calibri" pitchFamily="34" charset="0"/>
                <a:cs typeface="Calibri" pitchFamily="34" charset="0"/>
              </a:rPr>
              <a:t>Lo fundamental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aquí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aprender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a ser un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buen</a:t>
            </a:r>
            <a:r>
              <a:rPr lang="en-GB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  <a:cs typeface="Calibri" pitchFamily="34" charset="0"/>
              </a:rPr>
              <a:t>ciudadano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362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636912"/>
            <a:ext cx="1763837" cy="1619821"/>
          </a:xfrm>
          <a:prstGeom prst="rect">
            <a:avLst/>
          </a:prstGeom>
        </p:spPr>
      </p:pic>
      <p:pic>
        <p:nvPicPr>
          <p:cNvPr id="5" name="Picture 4" descr="MH9004395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1835845" cy="1691829"/>
          </a:xfrm>
          <a:prstGeom prst="rect">
            <a:avLst/>
          </a:prstGeom>
        </p:spPr>
      </p:pic>
      <p:pic>
        <p:nvPicPr>
          <p:cNvPr id="6" name="Picture 5" descr="MH900202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2564904"/>
            <a:ext cx="1691828" cy="16918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19: MI INSTITUTO IDEAL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rank these sentences on ideal school in order of how much you agree with them (in bold!) then write about your ideal school in Spanish.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 </a:t>
            </a:r>
            <a:r>
              <a:rPr lang="en-GB" sz="2000" dirty="0" err="1" smtClean="0"/>
              <a:t>instituto</a:t>
            </a:r>
            <a:r>
              <a:rPr lang="en-GB" sz="2000" dirty="0" smtClean="0"/>
              <a:t> ideal </a:t>
            </a:r>
            <a:r>
              <a:rPr lang="en-GB" sz="2000" dirty="0" err="1" smtClean="0"/>
              <a:t>sería</a:t>
            </a:r>
            <a:r>
              <a:rPr lang="en-GB" sz="2000" dirty="0" smtClean="0"/>
              <a:t> bonito, </a:t>
            </a:r>
            <a:r>
              <a:rPr lang="en-GB" sz="2000" dirty="0" err="1" smtClean="0"/>
              <a:t>pequeño</a:t>
            </a:r>
            <a:r>
              <a:rPr lang="en-GB" sz="2000" dirty="0" smtClean="0"/>
              <a:t> y </a:t>
            </a:r>
            <a:r>
              <a:rPr lang="en-GB" sz="2000" dirty="0" err="1" smtClean="0"/>
              <a:t>limpio</a:t>
            </a:r>
            <a:r>
              <a:rPr lang="en-GB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Mi </a:t>
            </a:r>
            <a:r>
              <a:rPr lang="en-GB" sz="2000" dirty="0" err="1" smtClean="0"/>
              <a:t>insituto</a:t>
            </a:r>
            <a:r>
              <a:rPr lang="en-GB" sz="2000" dirty="0" smtClean="0"/>
              <a:t> ideal </a:t>
            </a:r>
            <a:r>
              <a:rPr lang="en-GB" sz="2000" dirty="0" err="1" smtClean="0"/>
              <a:t>sería</a:t>
            </a:r>
            <a:r>
              <a:rPr lang="en-GB" sz="2000" dirty="0" smtClean="0"/>
              <a:t> </a:t>
            </a:r>
            <a:r>
              <a:rPr lang="en-GB" sz="2000" dirty="0" err="1" smtClean="0"/>
              <a:t>moderno</a:t>
            </a:r>
            <a:r>
              <a:rPr lang="en-GB" sz="2000" dirty="0" smtClean="0"/>
              <a:t> con </a:t>
            </a:r>
            <a:r>
              <a:rPr lang="en-GB" sz="2000" dirty="0" err="1" smtClean="0"/>
              <a:t>mucha</a:t>
            </a:r>
            <a:r>
              <a:rPr lang="en-GB" sz="2000" dirty="0" smtClean="0"/>
              <a:t> </a:t>
            </a:r>
            <a:r>
              <a:rPr lang="en-GB" sz="2000" dirty="0" err="1" smtClean="0"/>
              <a:t>tecnología</a:t>
            </a:r>
            <a:r>
              <a:rPr lang="en-GB" sz="2000" dirty="0" smtClean="0"/>
              <a:t> </a:t>
            </a:r>
            <a:r>
              <a:rPr lang="en-GB" sz="2000" dirty="0" err="1" smtClean="0"/>
              <a:t>nueva</a:t>
            </a:r>
            <a:r>
              <a:rPr lang="en-GB" sz="20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Los </a:t>
            </a:r>
            <a:r>
              <a:rPr lang="en-GB" sz="2000" dirty="0" err="1" smtClean="0"/>
              <a:t>alumnos</a:t>
            </a:r>
            <a:r>
              <a:rPr lang="en-GB" sz="2000" dirty="0" smtClean="0"/>
              <a:t> </a:t>
            </a:r>
            <a:r>
              <a:rPr lang="en-GB" sz="2000" dirty="0" err="1" smtClean="0"/>
              <a:t>tendrían</a:t>
            </a:r>
            <a:r>
              <a:rPr lang="en-GB" sz="2000" dirty="0" smtClean="0"/>
              <a:t> </a:t>
            </a:r>
            <a:r>
              <a:rPr lang="en-GB" sz="2000" dirty="0" err="1" smtClean="0"/>
              <a:t>ordenadores</a:t>
            </a:r>
            <a:r>
              <a:rPr lang="en-GB" sz="2000" dirty="0" smtClean="0"/>
              <a:t> en </a:t>
            </a:r>
            <a:r>
              <a:rPr lang="en-GB" sz="2000" dirty="0" err="1" smtClean="0"/>
              <a:t>vez</a:t>
            </a:r>
            <a:r>
              <a:rPr lang="en-GB" sz="2000" dirty="0" smtClean="0"/>
              <a:t> de </a:t>
            </a:r>
            <a:r>
              <a:rPr lang="en-GB" sz="2000" dirty="0" err="1" smtClean="0"/>
              <a:t>cuadernos</a:t>
            </a:r>
            <a:r>
              <a:rPr lang="en-GB" sz="2000" dirty="0" smtClean="0"/>
              <a:t> y </a:t>
            </a:r>
            <a:r>
              <a:rPr lang="en-GB" sz="2000" dirty="0" err="1" smtClean="0"/>
              <a:t>libros</a:t>
            </a:r>
            <a:r>
              <a:rPr lang="en-GB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/>
              <a:t>Los alumnos ir</a:t>
            </a:r>
            <a:r>
              <a:rPr lang="en-GB" sz="2000" dirty="0" err="1" smtClean="0"/>
              <a:t>ían</a:t>
            </a:r>
            <a:r>
              <a:rPr lang="es-ES" sz="2000" dirty="0" smtClean="0"/>
              <a:t> al </a:t>
            </a:r>
            <a:r>
              <a:rPr lang="es-ES" sz="2000" dirty="0" err="1" smtClean="0"/>
              <a:t>insti</a:t>
            </a:r>
            <a:r>
              <a:rPr lang="es-ES" sz="2000" dirty="0" smtClean="0"/>
              <a:t> solamente tres días a la semana.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dirty="0" smtClean="0"/>
              <a:t>Los profesores ser</a:t>
            </a:r>
            <a:r>
              <a:rPr lang="en-GB" sz="2000" dirty="0" err="1" smtClean="0"/>
              <a:t>ían</a:t>
            </a:r>
            <a:r>
              <a:rPr lang="en-GB" sz="2000" dirty="0" smtClean="0"/>
              <a:t> </a:t>
            </a:r>
            <a:r>
              <a:rPr lang="en-GB" sz="2000" dirty="0" err="1" smtClean="0"/>
              <a:t>pacientes</a:t>
            </a:r>
            <a:r>
              <a:rPr lang="en-GB" sz="2000" dirty="0" smtClean="0"/>
              <a:t> y </a:t>
            </a:r>
            <a:r>
              <a:rPr lang="en-GB" sz="2000" dirty="0" err="1" smtClean="0"/>
              <a:t>muy</a:t>
            </a:r>
            <a:r>
              <a:rPr lang="en-GB" sz="2000" dirty="0" smtClean="0"/>
              <a:t> </a:t>
            </a:r>
            <a:r>
              <a:rPr lang="en-GB" sz="2000" dirty="0" err="1" smtClean="0"/>
              <a:t>guapos</a:t>
            </a:r>
            <a:r>
              <a:rPr lang="en-GB" sz="2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Habría</a:t>
            </a:r>
            <a:r>
              <a:rPr lang="en-GB" sz="2000" dirty="0" smtClean="0"/>
              <a:t> McDonalds, Pizza Hut y KFC en </a:t>
            </a:r>
            <a:r>
              <a:rPr lang="en-GB" sz="2000" dirty="0" err="1" smtClean="0"/>
              <a:t>vez</a:t>
            </a:r>
            <a:r>
              <a:rPr lang="en-GB" sz="2000" dirty="0" smtClean="0"/>
              <a:t> de la cantina.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err="1" smtClean="0"/>
              <a:t>Habría</a:t>
            </a:r>
            <a:r>
              <a:rPr lang="en-GB" sz="2000" dirty="0" smtClean="0"/>
              <a:t> </a:t>
            </a:r>
            <a:r>
              <a:rPr lang="es-ES" sz="2000" dirty="0" smtClean="0"/>
              <a:t>viajes de estudios por todo el mundo.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 smtClean="0"/>
              <a:t>No ser</a:t>
            </a:r>
            <a:r>
              <a:rPr lang="en-GB" sz="2000" dirty="0" err="1" smtClean="0"/>
              <a:t>ía</a:t>
            </a:r>
            <a:r>
              <a:rPr lang="es-ES" sz="2000" dirty="0" smtClean="0"/>
              <a:t> obligatorio llevar uniforme.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 smtClean="0"/>
              <a:t>Los alumnos aprender</a:t>
            </a:r>
            <a:r>
              <a:rPr lang="en-GB" sz="2000" dirty="0" err="1" smtClean="0"/>
              <a:t>ían</a:t>
            </a:r>
            <a:r>
              <a:rPr lang="es-ES" sz="2000" dirty="0" smtClean="0"/>
              <a:t> nuevas asignaturas muy útiles como conducir, esquiar y bailar.</a:t>
            </a:r>
          </a:p>
          <a:p>
            <a:pPr marL="457200" lvl="0" indent="-457200">
              <a:buFont typeface="+mj-lt"/>
              <a:buAutoNum type="arabicPeriod"/>
            </a:pPr>
            <a:r>
              <a:rPr lang="es-ES" sz="2000" dirty="0" smtClean="0"/>
              <a:t>El </a:t>
            </a:r>
            <a:r>
              <a:rPr lang="es-ES" sz="2000" dirty="0" err="1" smtClean="0"/>
              <a:t>insti</a:t>
            </a:r>
            <a:r>
              <a:rPr lang="es-ES" sz="2000" dirty="0" smtClean="0"/>
              <a:t> tendría una piscina olímpica</a:t>
            </a:r>
            <a:r>
              <a:rPr lang="en-GB" sz="2000" dirty="0" smtClean="0"/>
              <a:t>, </a:t>
            </a:r>
            <a:r>
              <a:rPr lang="es-ES" sz="2000" dirty="0" smtClean="0"/>
              <a:t>una pista de esquí</a:t>
            </a:r>
            <a:r>
              <a:rPr lang="en-GB" sz="2000" dirty="0" smtClean="0"/>
              <a:t> e </a:t>
            </a:r>
            <a:r>
              <a:rPr lang="es-ES" sz="2000" dirty="0" smtClean="0"/>
              <a:t>un gimnasio </a:t>
            </a:r>
            <a:r>
              <a:rPr lang="es-ES" sz="2000" dirty="0" err="1" smtClean="0"/>
              <a:t>supergrande</a:t>
            </a:r>
            <a:r>
              <a:rPr lang="es-ES" sz="2000" dirty="0" smtClean="0"/>
              <a:t> </a:t>
            </a: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399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933056"/>
            <a:ext cx="1691829" cy="1691829"/>
          </a:xfrm>
          <a:prstGeom prst="rect">
            <a:avLst/>
          </a:prstGeom>
        </p:spPr>
      </p:pic>
      <p:pic>
        <p:nvPicPr>
          <p:cNvPr id="5" name="Picture 4" descr="MH900425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484784"/>
            <a:ext cx="1763836" cy="1763836"/>
          </a:xfrm>
          <a:prstGeom prst="rect">
            <a:avLst/>
          </a:prstGeom>
        </p:spPr>
      </p:pic>
      <p:pic>
        <p:nvPicPr>
          <p:cNvPr id="6" name="Picture 5" descr="MH900426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484784"/>
            <a:ext cx="1296144" cy="1296144"/>
          </a:xfrm>
          <a:prstGeom prst="rect">
            <a:avLst/>
          </a:prstGeom>
        </p:spPr>
      </p:pic>
      <p:pic>
        <p:nvPicPr>
          <p:cNvPr id="8" name="Picture 7" descr="MH9004090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484784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20: EL INSTITUTO DEL FUTURO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the following ideas on what school will look like in the future and award each points (3 = probable; 1 =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posible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; 0 = improbable)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futuro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no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obligatorio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llevar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biblioteca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no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habra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libros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habrá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muchos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ordenadores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		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aprenderán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conducir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Habrá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robots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ordenadores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vez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Cada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alumno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tendrá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-pad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sus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irán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solamente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días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semana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música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enseñaran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música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rock.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Todo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aprenderá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idiomas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ejemplo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chino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árabe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habrá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cuadernos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libros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Habrá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viajes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estudios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todo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mundo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completamente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gratis.</a:t>
            </a: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427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1556792"/>
            <a:ext cx="1763837" cy="1763837"/>
          </a:xfrm>
          <a:prstGeom prst="rect">
            <a:avLst/>
          </a:prstGeom>
        </p:spPr>
      </p:pic>
      <p:pic>
        <p:nvPicPr>
          <p:cNvPr id="5" name="Picture 4" descr="MH900431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0768"/>
            <a:ext cx="1800200" cy="1800200"/>
          </a:xfrm>
          <a:prstGeom prst="rect">
            <a:avLst/>
          </a:prstGeom>
        </p:spPr>
      </p:pic>
      <p:pic>
        <p:nvPicPr>
          <p:cNvPr id="6" name="Picture 5" descr="MH900439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412776"/>
            <a:ext cx="1835845" cy="18358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ACTIVIDAD 21: LA EDUCACÍON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Work with a partner: choose the replies which you agree most with.</a:t>
            </a: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¿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piensas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reglas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A.  Son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necesarias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B.  Son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demasiadas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severas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C.  Son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estúoidas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2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¿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tenemos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reglas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A.  Para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ayudarte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respetar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derechos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demás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B.  Para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fastidiar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C.  Para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limitar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libertad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expresión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3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¿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cambiarías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A.   Las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puede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estudiar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B.  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sería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mejor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llevar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lo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quieres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C.  El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castigo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: no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justo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4. 	¿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piensas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de la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disciplina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A.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Creo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buena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: la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mayoría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los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trabajan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bien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B.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Creo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mala: hay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mucha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gente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no se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comportan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bien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C.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Creo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puede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ser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mejor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: hay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intimidacíon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algunos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otros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 startAt="5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¿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Cuáles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son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ventajas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ir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cole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A.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Aprendes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relacionarte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muchas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personas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differentes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B.  Sales con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buenas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calificaciones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	C. 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Puedes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probar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muchas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dirty="0" err="1" smtClean="0">
                <a:latin typeface="Calibri" pitchFamily="34" charset="0"/>
                <a:cs typeface="Calibri" pitchFamily="34" charset="0"/>
              </a:rPr>
              <a:t>deiferentes</a:t>
            </a: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7" name="Picture 6" descr="MH900439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061" y="764704"/>
            <a:ext cx="1979860" cy="1979860"/>
          </a:xfrm>
          <a:prstGeom prst="rect">
            <a:avLst/>
          </a:prstGeom>
        </p:spPr>
      </p:pic>
      <p:pic>
        <p:nvPicPr>
          <p:cNvPr id="8" name="Picture 7" descr="MH9004393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785767"/>
            <a:ext cx="2034280" cy="1883593"/>
          </a:xfrm>
          <a:prstGeom prst="rect">
            <a:avLst/>
          </a:prstGeom>
        </p:spPr>
      </p:pic>
      <p:pic>
        <p:nvPicPr>
          <p:cNvPr id="9" name="Picture 8" descr="MH900422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780928"/>
            <a:ext cx="2016224" cy="1763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</a:t>
            </a:r>
            <a:r>
              <a:rPr lang="en-GB" sz="2400" b="1" u="sng" dirty="0">
                <a:latin typeface="Calibri" pitchFamily="34" charset="0"/>
                <a:cs typeface="Calibri" pitchFamily="34" charset="0"/>
              </a:rPr>
              <a:t>5</a:t>
            </a:r>
            <a:r>
              <a:rPr lang="en-GB" sz="2400" b="1" u="sng" smtClean="0">
                <a:latin typeface="Calibri" pitchFamily="34" charset="0"/>
                <a:cs typeface="Calibri" pitchFamily="34" charset="0"/>
              </a:rPr>
              <a:t>: FUERA DEL INSTITUTO</a:t>
            </a: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H900423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762375"/>
            <a:ext cx="3095625" cy="3095625"/>
          </a:xfrm>
          <a:prstGeom prst="rect">
            <a:avLst/>
          </a:prstGeom>
        </p:spPr>
      </p:pic>
      <p:pic>
        <p:nvPicPr>
          <p:cNvPr id="6" name="Picture 5" descr="MH900432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836712"/>
            <a:ext cx="3095625" cy="3095625"/>
          </a:xfrm>
          <a:prstGeom prst="rect">
            <a:avLst/>
          </a:prstGeom>
        </p:spPr>
      </p:pic>
      <p:pic>
        <p:nvPicPr>
          <p:cNvPr id="7" name="Picture 6" descr="MH9004393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204864"/>
            <a:ext cx="2592288" cy="2592288"/>
          </a:xfrm>
          <a:prstGeom prst="rect">
            <a:avLst/>
          </a:prstGeom>
        </p:spPr>
      </p:pic>
      <p:pic>
        <p:nvPicPr>
          <p:cNvPr id="8" name="Picture 7" descr="MH900403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2276872"/>
            <a:ext cx="2195885" cy="21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986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0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 smtClean="0"/>
          </a:p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22: EN EL FUTURO</a:t>
            </a:r>
          </a:p>
          <a:p>
            <a:pPr algn="ctr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the following plans and rank each as follows: 1 =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probablemente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 no; 2 =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quizás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; 3 =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probablemente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; 4 =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sí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b="1" dirty="0" err="1" smtClean="0">
                <a:latin typeface="Calibri" pitchFamily="34" charset="0"/>
                <a:cs typeface="Calibri" pitchFamily="34" charset="0"/>
              </a:rPr>
              <a:t>claro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seguir</a:t>
            </a:r>
            <a:r>
              <a:rPr lang="en-GB" sz="2000" dirty="0" smtClean="0"/>
              <a:t> </a:t>
            </a:r>
            <a:r>
              <a:rPr lang="en-GB" sz="2000" dirty="0" err="1" smtClean="0"/>
              <a:t>estudiando</a:t>
            </a:r>
            <a:r>
              <a:rPr lang="en-GB" sz="2000" dirty="0" smtClean="0"/>
              <a:t> en el </a:t>
            </a:r>
            <a:r>
              <a:rPr lang="en-GB" sz="2000" dirty="0" err="1" smtClean="0"/>
              <a:t>instituto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un </a:t>
            </a:r>
            <a:r>
              <a:rPr lang="en-GB" sz="2000" dirty="0" err="1" smtClean="0"/>
              <a:t>restaurante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ir</a:t>
            </a:r>
            <a:r>
              <a:rPr lang="en-GB" sz="2000" dirty="0" smtClean="0"/>
              <a:t> a la </a:t>
            </a:r>
            <a:r>
              <a:rPr lang="en-GB" sz="2000" dirty="0" err="1" smtClean="0"/>
              <a:t>universidad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los </a:t>
            </a:r>
            <a:r>
              <a:rPr lang="en-GB" sz="2000" dirty="0" err="1" smtClean="0"/>
              <a:t>servicios</a:t>
            </a:r>
            <a:r>
              <a:rPr lang="en-GB" sz="2000" dirty="0" smtClean="0"/>
              <a:t> </a:t>
            </a:r>
            <a:r>
              <a:rPr lang="en-GB" sz="2000" dirty="0" err="1" smtClean="0"/>
              <a:t>médicos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con los </a:t>
            </a:r>
            <a:r>
              <a:rPr lang="en-GB" sz="2000" dirty="0" err="1" smtClean="0"/>
              <a:t>niños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viajar</a:t>
            </a:r>
            <a:r>
              <a:rPr lang="en-GB" sz="2000" dirty="0" smtClean="0"/>
              <a:t> al </a:t>
            </a:r>
            <a:r>
              <a:rPr lang="en-GB" sz="2000" dirty="0" err="1" smtClean="0"/>
              <a:t>extranjero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aprender</a:t>
            </a:r>
            <a:r>
              <a:rPr lang="en-GB" sz="2000" dirty="0" smtClean="0"/>
              <a:t> </a:t>
            </a:r>
            <a:r>
              <a:rPr lang="en-GB" sz="2000" dirty="0" err="1" smtClean="0"/>
              <a:t>otro</a:t>
            </a:r>
            <a:r>
              <a:rPr lang="en-GB" sz="2000" dirty="0" smtClean="0"/>
              <a:t> </a:t>
            </a:r>
            <a:r>
              <a:rPr lang="en-GB" sz="2000" dirty="0" err="1" smtClean="0"/>
              <a:t>idioma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enseñar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tener</a:t>
            </a:r>
            <a:r>
              <a:rPr lang="en-GB" sz="2000" dirty="0" smtClean="0"/>
              <a:t> un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</a:t>
            </a:r>
            <a:r>
              <a:rPr lang="en-GB" sz="2000" dirty="0" err="1" smtClean="0"/>
              <a:t>artístico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el sector del </a:t>
            </a:r>
            <a:r>
              <a:rPr lang="en-GB" sz="2000" dirty="0" err="1" smtClean="0"/>
              <a:t>turismo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con los </a:t>
            </a:r>
            <a:r>
              <a:rPr lang="en-GB" sz="2000" dirty="0" err="1" smtClean="0"/>
              <a:t>animales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el </a:t>
            </a:r>
            <a:r>
              <a:rPr lang="en-GB" sz="2000" dirty="0" err="1" smtClean="0"/>
              <a:t>comercio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tener</a:t>
            </a:r>
            <a:r>
              <a:rPr lang="en-GB" sz="2000" dirty="0" smtClean="0"/>
              <a:t> mi </a:t>
            </a:r>
            <a:r>
              <a:rPr lang="en-GB" sz="2000" dirty="0" err="1" smtClean="0"/>
              <a:t>propropia</a:t>
            </a:r>
            <a:r>
              <a:rPr lang="en-GB" sz="2000" dirty="0" smtClean="0"/>
              <a:t> </a:t>
            </a:r>
            <a:r>
              <a:rPr lang="en-GB" sz="2000" dirty="0" err="1" smtClean="0"/>
              <a:t>empresa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</a:t>
            </a:r>
            <a:r>
              <a:rPr lang="en-GB" sz="2000" dirty="0" err="1" smtClean="0"/>
              <a:t>trabajar</a:t>
            </a:r>
            <a:r>
              <a:rPr lang="en-GB" sz="2000" dirty="0" smtClean="0"/>
              <a:t> en la </a:t>
            </a:r>
            <a:r>
              <a:rPr lang="en-GB" sz="2000" dirty="0" err="1" smtClean="0"/>
              <a:t>hostelería</a:t>
            </a:r>
            <a:r>
              <a:rPr lang="en-GB" sz="2000" dirty="0" smtClean="0"/>
              <a:t>.</a:t>
            </a:r>
          </a:p>
          <a:p>
            <a:pPr marL="342900" indent="-342900">
              <a:buAutoNum type="arabicPeriod"/>
            </a:pPr>
            <a:r>
              <a:rPr lang="en-GB" sz="2000" dirty="0" err="1" smtClean="0"/>
              <a:t>Voy</a:t>
            </a:r>
            <a:r>
              <a:rPr lang="en-GB" sz="2000" dirty="0" smtClean="0"/>
              <a:t> a ser </a:t>
            </a:r>
            <a:r>
              <a:rPr lang="en-GB" sz="2000" dirty="0" err="1" smtClean="0"/>
              <a:t>famoso</a:t>
            </a:r>
            <a:r>
              <a:rPr lang="en-GB" sz="2000" dirty="0" smtClean="0"/>
              <a:t>/a.</a:t>
            </a:r>
          </a:p>
        </p:txBody>
      </p:sp>
      <p:pic>
        <p:nvPicPr>
          <p:cNvPr id="7" name="Picture 6" descr="MH900443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092" y="4293096"/>
            <a:ext cx="2411908" cy="2411908"/>
          </a:xfrm>
          <a:prstGeom prst="rect">
            <a:avLst/>
          </a:prstGeom>
        </p:spPr>
      </p:pic>
      <p:pic>
        <p:nvPicPr>
          <p:cNvPr id="8" name="Picture 7" descr="MH9003057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2195884" cy="2195884"/>
          </a:xfrm>
          <a:prstGeom prst="rect">
            <a:avLst/>
          </a:prstGeom>
        </p:spPr>
      </p:pic>
      <p:pic>
        <p:nvPicPr>
          <p:cNvPr id="9" name="Picture 8" descr="MH900400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365104"/>
            <a:ext cx="2339901" cy="2339901"/>
          </a:xfrm>
          <a:prstGeom prst="rect">
            <a:avLst/>
          </a:prstGeom>
        </p:spPr>
      </p:pic>
      <p:pic>
        <p:nvPicPr>
          <p:cNvPr id="10" name="Picture 9" descr="MH9004318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1900" y="1844824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UNIT 4: ¿QUÉ TAL TU INSTITUTO?</a:t>
            </a: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Topics:</a:t>
            </a:r>
          </a:p>
          <a:p>
            <a:pPr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Las 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asignaturas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y los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profesores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exámenes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y el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estrés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escolar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Educación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Escocia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e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España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ideal</a:t>
            </a:r>
          </a:p>
          <a:p>
            <a:pPr marL="457200" indent="-457200">
              <a:buAutoNum type="arabicPeriod"/>
            </a:pP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Fuera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instituto</a:t>
            </a: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7" name="Picture 6" descr="300px-The_New_Prestwick_Acade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564904"/>
            <a:ext cx="2880320" cy="180004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2952944" cy="19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808312" cy="201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93096"/>
            <a:ext cx="151345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76672"/>
            <a:ext cx="1331507" cy="19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00"/>
            <a:ext cx="91440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700" dirty="0" smtClean="0"/>
          </a:p>
          <a:p>
            <a:pPr algn="ctr">
              <a:buNone/>
            </a:pPr>
            <a:r>
              <a:rPr lang="en-GB" sz="1700" b="1" u="sng" dirty="0" smtClean="0">
                <a:latin typeface="Calibri" pitchFamily="34" charset="0"/>
                <a:cs typeface="Calibri" pitchFamily="34" charset="0"/>
              </a:rPr>
              <a:t>ACTIVIDAD 23: ESTUDIAR EN ESPAÑA</a:t>
            </a: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Work with a partner: read the following blog entries about 4 different language schools in Spain and note two things about each person’s experience. Which would you choose and why?</a:t>
            </a:r>
          </a:p>
          <a:p>
            <a:endParaRPr lang="en-GB" sz="1700" dirty="0" smtClean="0"/>
          </a:p>
          <a:p>
            <a:endParaRPr lang="en-GB" sz="1700" dirty="0" smtClean="0"/>
          </a:p>
          <a:p>
            <a:endParaRPr lang="en-GB" sz="1700" dirty="0" smtClean="0"/>
          </a:p>
          <a:p>
            <a:endParaRPr lang="en-GB" sz="1700" dirty="0" smtClean="0"/>
          </a:p>
          <a:p>
            <a:endParaRPr lang="en-GB" sz="1700" dirty="0" smtClean="0"/>
          </a:p>
          <a:p>
            <a:r>
              <a:rPr lang="en-GB" sz="1700" b="1" dirty="0" smtClean="0"/>
              <a:t>Sergio: Madrid</a:t>
            </a:r>
          </a:p>
          <a:p>
            <a:r>
              <a:rPr lang="es-ES" sz="1700" dirty="0" smtClean="0"/>
              <a:t>Yo pasé el verano en Madrid. Antes de salir estaba muy nervioso porque era mi primera visita al extranjero solo. Pero la familia española me acogió con los brazos abiertos y me trataron como a un hijo más.</a:t>
            </a:r>
          </a:p>
          <a:p>
            <a:endParaRPr lang="es-ES" sz="1700" dirty="0" smtClean="0"/>
          </a:p>
          <a:p>
            <a:r>
              <a:rPr lang="en-GB" sz="1700" b="1" dirty="0" smtClean="0"/>
              <a:t>David: Barcelona</a:t>
            </a:r>
          </a:p>
          <a:p>
            <a:r>
              <a:rPr lang="es-ES" sz="1700" dirty="0" smtClean="0"/>
              <a:t>Barcelona es una ciudad magnífica. Los habitantes son amables, divertidos y sonrientes y los profesores siempre te ayudan si necesitas algo. Hacer un curso en España merece la pena. En dos semanas allí aprendes más que en seis meses en el instituto.</a:t>
            </a:r>
          </a:p>
          <a:p>
            <a:endParaRPr lang="es-ES" sz="1700" b="1" u="sng" dirty="0" smtClean="0"/>
          </a:p>
          <a:p>
            <a:r>
              <a:rPr lang="en-GB" sz="1700" b="1" dirty="0" smtClean="0"/>
              <a:t>Elena: Santiago de </a:t>
            </a:r>
            <a:r>
              <a:rPr lang="en-GB" sz="1700" b="1" dirty="0" err="1" smtClean="0"/>
              <a:t>Compostela</a:t>
            </a:r>
            <a:endParaRPr lang="en-GB" sz="1700" b="1" dirty="0" smtClean="0"/>
          </a:p>
          <a:p>
            <a:r>
              <a:rPr lang="es-ES" sz="1700" dirty="0" smtClean="0"/>
              <a:t>Decidí pasar dos meses en España para mejorar mi español antes de ir a la universidad. Llegué a Santiago a finales de junio y volví a casa a finales de agosto. Fue una experiencia inolvidable.</a:t>
            </a:r>
          </a:p>
          <a:p>
            <a:endParaRPr lang="es-ES" sz="1700" dirty="0" smtClean="0"/>
          </a:p>
          <a:p>
            <a:r>
              <a:rPr lang="en-GB" sz="1700" b="1" dirty="0" smtClean="0"/>
              <a:t>Marta: Valencia</a:t>
            </a:r>
          </a:p>
          <a:p>
            <a:r>
              <a:rPr lang="es-ES" sz="1700" dirty="0" smtClean="0"/>
              <a:t>Vivir en un piso estudiantil me encantó porque me dio independencia y conocí a mucha gente. Lo pasé muy bien con mis compañeros de piso. Después de las clases siempre salíamos juntos a tomar una cerveza o ir de </a:t>
            </a:r>
            <a:r>
              <a:rPr lang="en-GB" sz="1700" dirty="0" err="1" smtClean="0"/>
              <a:t>compras</a:t>
            </a:r>
            <a:r>
              <a:rPr lang="en-GB" sz="1700" dirty="0" smtClean="0"/>
              <a:t>.</a:t>
            </a:r>
          </a:p>
          <a:p>
            <a:endParaRPr lang="es-ES" b="1" u="sng" dirty="0" smtClean="0"/>
          </a:p>
        </p:txBody>
      </p:sp>
      <p:pic>
        <p:nvPicPr>
          <p:cNvPr id="3" name="Picture 2" descr="MH900426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908720"/>
            <a:ext cx="1584176" cy="1512168"/>
          </a:xfrm>
          <a:prstGeom prst="rect">
            <a:avLst/>
          </a:prstGeom>
        </p:spPr>
      </p:pic>
      <p:pic>
        <p:nvPicPr>
          <p:cNvPr id="5" name="Picture 4" descr="MH900432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1512168" cy="1296144"/>
          </a:xfrm>
          <a:prstGeom prst="rect">
            <a:avLst/>
          </a:prstGeom>
        </p:spPr>
      </p:pic>
      <p:pic>
        <p:nvPicPr>
          <p:cNvPr id="6" name="Picture 5" descr="MH900438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908720"/>
            <a:ext cx="1547813" cy="154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00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>
              <a:buNone/>
            </a:pPr>
            <a:r>
              <a:rPr lang="en-GB" sz="1700" b="1" u="sng" dirty="0" smtClean="0">
                <a:latin typeface="Calibri" pitchFamily="34" charset="0"/>
                <a:cs typeface="Calibri" pitchFamily="34" charset="0"/>
              </a:rPr>
              <a:t>ACTIVIDAD 24: UN AÑO SABÁTICO</a:t>
            </a:r>
          </a:p>
          <a:p>
            <a:pPr algn="ctr"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Work with a partner: read David’s blog about spending a year in Glasgow and complete the missing words.</a:t>
            </a:r>
          </a:p>
          <a:p>
            <a:pPr algn="ctr"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1700" dirty="0" smtClean="0"/>
              <a:t>Hola, me llamo David y tengo ______ años. Durante un año  fui estudiante en Glasgow en el oeste de Escocia.  Me alojé en un ______en el centro junto con dos compañeros.</a:t>
            </a:r>
          </a:p>
          <a:p>
            <a:endParaRPr lang="es-ES" sz="1700" dirty="0" smtClean="0"/>
          </a:p>
          <a:p>
            <a:r>
              <a:rPr lang="es-ES" sz="1700" dirty="0" smtClean="0"/>
              <a:t>Glasgow es la ______ más grande de Escocia con casi 1,000,000 habitantes.  Pronto descubrí que los escoceses son ______ muy abierta y simpática, mucho menos reservados que los ingleses. </a:t>
            </a:r>
          </a:p>
          <a:p>
            <a:endParaRPr lang="es-ES" sz="1700" dirty="0" smtClean="0"/>
          </a:p>
          <a:p>
            <a:r>
              <a:rPr lang="es-ES" sz="1700" dirty="0" smtClean="0"/>
              <a:t>El paisaje escocés es muy  impresionante - su ______, sus lagos, sus islas y sus montañas son muy preciosos. </a:t>
            </a:r>
          </a:p>
          <a:p>
            <a:endParaRPr lang="es-ES" sz="1700" dirty="0" smtClean="0"/>
          </a:p>
          <a:p>
            <a:r>
              <a:rPr lang="es-ES" sz="1700" dirty="0" smtClean="0"/>
              <a:t>Mi tiempo en Escocia  fue una ______ muy útil y beneficiosa ya que me dio la oportunidad de conocer otra cultura y de practicar mis inglés.</a:t>
            </a:r>
          </a:p>
          <a:p>
            <a:endParaRPr lang="es-ES" sz="1700" dirty="0" smtClean="0"/>
          </a:p>
          <a:p>
            <a:r>
              <a:rPr lang="es-ES" sz="1700" dirty="0" smtClean="0"/>
              <a:t>Pero ¡un consejo! No olvides el paraguas — incluso en ______. </a:t>
            </a:r>
          </a:p>
          <a:p>
            <a:endParaRPr lang="es-ES" sz="1700" dirty="0" smtClean="0"/>
          </a:p>
          <a:p>
            <a:pPr algn="ctr"/>
            <a:r>
              <a:rPr lang="es-ES" sz="1700" b="1" dirty="0" smtClean="0"/>
              <a:t>VERANO      VEINTE      EXPERIENCIA      COSTA      CIUDAD      GENTE      PISO</a:t>
            </a:r>
          </a:p>
          <a:p>
            <a:endParaRPr lang="es-ES" dirty="0" smtClean="0"/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s-ES" b="1" u="sng" dirty="0" smtClean="0"/>
          </a:p>
        </p:txBody>
      </p:sp>
      <p:pic>
        <p:nvPicPr>
          <p:cNvPr id="9" name="Picture 8" descr="squinty_b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589240"/>
            <a:ext cx="1872208" cy="1080120"/>
          </a:xfrm>
          <a:prstGeom prst="rect">
            <a:avLst/>
          </a:prstGeom>
        </p:spPr>
      </p:pic>
      <p:pic>
        <p:nvPicPr>
          <p:cNvPr id="10" name="Picture 9" descr="MH900438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3" y="5301208"/>
            <a:ext cx="1961119" cy="1556792"/>
          </a:xfrm>
          <a:prstGeom prst="rect">
            <a:avLst/>
          </a:prstGeom>
        </p:spPr>
      </p:pic>
      <p:pic>
        <p:nvPicPr>
          <p:cNvPr id="5" name="Picture 4" descr="MH9000188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5489848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00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>
              <a:buNone/>
            </a:pPr>
            <a:r>
              <a:rPr lang="en-GB" b="1" u="sng" dirty="0" smtClean="0">
                <a:latin typeface="Calibri" pitchFamily="34" charset="0"/>
                <a:cs typeface="Calibri" pitchFamily="34" charset="0"/>
              </a:rPr>
              <a:t>ACTIVIDAD 25: EL AÑO QUE VIENE</a:t>
            </a:r>
          </a:p>
          <a:p>
            <a:pPr algn="ctr">
              <a:buNone/>
            </a:pP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b="1" dirty="0" smtClean="0">
                <a:latin typeface="Calibri" pitchFamily="34" charset="0"/>
                <a:cs typeface="Calibri" pitchFamily="34" charset="0"/>
              </a:rPr>
              <a:t>Work with a partner: read and make notes on what these three Spanish teenagers plan to do next year.</a:t>
            </a:r>
          </a:p>
          <a:p>
            <a:pPr algn="ctr">
              <a:buNone/>
            </a:pP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b="1" dirty="0" smtClean="0"/>
              <a:t>Jorge: </a:t>
            </a:r>
            <a:r>
              <a:rPr lang="es-ES" dirty="0" smtClean="0"/>
              <a:t>El año que viene, después de los exámenes voy a buscar trabajo y comenzar ganar un poco de dinero. Si posible, quiero un trabajo que tiene formación como parte del empleo, por ejemplo mecánico en un garaje.</a:t>
            </a:r>
          </a:p>
          <a:p>
            <a:endParaRPr lang="es-ES" dirty="0" smtClean="0"/>
          </a:p>
          <a:p>
            <a:r>
              <a:rPr lang="es-ES" b="1" dirty="0" smtClean="0"/>
              <a:t>Ana: </a:t>
            </a:r>
            <a:r>
              <a:rPr lang="es-ES" dirty="0" smtClean="0"/>
              <a:t>El año que viene, después de los exámenes voy a hacer </a:t>
            </a:r>
            <a:r>
              <a:rPr lang="es-ES" dirty="0"/>
              <a:t>clases de formación en </a:t>
            </a:r>
            <a:r>
              <a:rPr lang="es-ES" dirty="0" smtClean="0"/>
              <a:t>el instituto para los peluqueros. Más tarde quisiera mi propia empresa y ganar mucho dinero.</a:t>
            </a:r>
          </a:p>
          <a:p>
            <a:endParaRPr lang="es-ES" dirty="0" smtClean="0"/>
          </a:p>
          <a:p>
            <a:r>
              <a:rPr lang="es-ES" b="1" dirty="0" smtClean="0"/>
              <a:t>Enrique: </a:t>
            </a:r>
            <a:r>
              <a:rPr lang="es-ES" dirty="0" smtClean="0"/>
              <a:t>El año que viene, después de los exámenes voy a hacer el bachillerato. Si apruebo a mis exámenes, iré a la universidad para estudiar los idiomas.</a:t>
            </a:r>
          </a:p>
          <a:p>
            <a:endParaRPr lang="es-ES" dirty="0" smtClean="0"/>
          </a:p>
          <a:p>
            <a:r>
              <a:rPr lang="es-ES" b="1" dirty="0" smtClean="0"/>
              <a:t>Alba: </a:t>
            </a:r>
            <a:r>
              <a:rPr lang="es-ES" dirty="0" smtClean="0"/>
              <a:t>El año que viene, después de los exámenes voy a hacer mi bachillerato.  Entonces voy a trabajar en los Estados Unidos durante un año antes de ir a la universidad para estudiar la Derecha.</a:t>
            </a:r>
          </a:p>
          <a:p>
            <a:endParaRPr lang="es-ES" b="1" dirty="0" smtClean="0"/>
          </a:p>
          <a:p>
            <a:endParaRPr lang="es-ES" dirty="0" smtClean="0"/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s-ES" b="1" u="sng" dirty="0" smtClean="0"/>
          </a:p>
        </p:txBody>
      </p:sp>
      <p:pic>
        <p:nvPicPr>
          <p:cNvPr id="5" name="Picture 4" descr="MH9102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085184"/>
            <a:ext cx="1619821" cy="1619821"/>
          </a:xfrm>
          <a:prstGeom prst="rect">
            <a:avLst/>
          </a:prstGeom>
        </p:spPr>
      </p:pic>
      <p:pic>
        <p:nvPicPr>
          <p:cNvPr id="6" name="Picture 5" descr="MH900443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094164"/>
            <a:ext cx="1763836" cy="1763836"/>
          </a:xfrm>
          <a:prstGeom prst="rect">
            <a:avLst/>
          </a:prstGeom>
        </p:spPr>
      </p:pic>
      <p:pic>
        <p:nvPicPr>
          <p:cNvPr id="7" name="Picture 6" descr="MH9004311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797152"/>
            <a:ext cx="1907852" cy="19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6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71400"/>
            <a:ext cx="9144000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pPr algn="ctr">
              <a:buNone/>
            </a:pPr>
            <a:r>
              <a:rPr lang="en-GB" b="1" u="sng" dirty="0" smtClean="0">
                <a:latin typeface="Calibri" pitchFamily="34" charset="0"/>
                <a:cs typeface="Calibri" pitchFamily="34" charset="0"/>
              </a:rPr>
              <a:t>ACTIVIDAD 26: LA ESCUELA CERVANTES</a:t>
            </a:r>
          </a:p>
          <a:p>
            <a:endParaRPr lang="en-GB" b="1" dirty="0" smtClean="0"/>
          </a:p>
          <a:p>
            <a:r>
              <a:rPr lang="en-GB" b="1" dirty="0" smtClean="0"/>
              <a:t>You read about a language school called La </a:t>
            </a:r>
            <a:r>
              <a:rPr lang="en-GB" b="1" dirty="0" err="1" smtClean="0"/>
              <a:t>Escuela</a:t>
            </a:r>
            <a:r>
              <a:rPr lang="en-GB" b="1" dirty="0" smtClean="0"/>
              <a:t> Cervantes in Madrid. Work with a partner to match up the sentences and make notes on what it has to offer.</a:t>
            </a:r>
          </a:p>
          <a:p>
            <a:endParaRPr lang="es-ES" dirty="0" smtClean="0"/>
          </a:p>
          <a:p>
            <a:pPr marL="342900" indent="-342900">
              <a:buAutoNum type="arabicPeriod"/>
            </a:pPr>
            <a:r>
              <a:rPr lang="es-ES" dirty="0" smtClean="0"/>
              <a:t>La Escuela Cervantes fue fundada</a:t>
            </a:r>
          </a:p>
          <a:p>
            <a:pPr marL="342900" indent="-342900">
              <a:buAutoNum type="arabicPeriod"/>
            </a:pPr>
            <a:r>
              <a:rPr lang="es-ES" dirty="0" smtClean="0"/>
              <a:t>Es ideal para estudiantes que desean estudiar en</a:t>
            </a:r>
          </a:p>
          <a:p>
            <a:pPr marL="342900" indent="-342900">
              <a:buAutoNum type="arabicPeriod"/>
            </a:pPr>
            <a:r>
              <a:rPr lang="es-ES" dirty="0" smtClean="0"/>
              <a:t>La escuela está abierta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s-ES" dirty="0" smtClean="0"/>
              <a:t>La Escuela Cervantes está situada en un edificio</a:t>
            </a:r>
          </a:p>
          <a:p>
            <a:pPr marL="342900" indent="-342900">
              <a:buAutoNum type="arabicPeriod"/>
            </a:pPr>
            <a:r>
              <a:rPr lang="es-ES" dirty="0" smtClean="0"/>
              <a:t>Hay también un precioso jardín donde los estudiantes pueden</a:t>
            </a:r>
            <a:endParaRPr lang="en-GB" dirty="0" smtClean="0"/>
          </a:p>
          <a:p>
            <a:pPr marL="342900" indent="-342900">
              <a:buAutoNum type="arabicPeriod"/>
            </a:pPr>
            <a:r>
              <a:rPr lang="es-ES" dirty="0" smtClean="0"/>
              <a:t>Todos nuestros profesores son</a:t>
            </a:r>
          </a:p>
          <a:p>
            <a:pPr marL="342900" indent="-342900">
              <a:buAutoNum type="arabicPeriod"/>
            </a:pPr>
            <a:r>
              <a:rPr lang="es-ES" dirty="0" smtClean="0"/>
              <a:t>Además de las clases, el programa de actividades incluye</a:t>
            </a:r>
          </a:p>
          <a:p>
            <a:pPr marL="342900" indent="-342900">
              <a:buAutoNum type="arabicPeriod"/>
            </a:pPr>
            <a:r>
              <a:rPr lang="es-ES" dirty="0" smtClean="0"/>
              <a:t> La escuela ofrece un servicio de transporte </a:t>
            </a:r>
            <a:r>
              <a:rPr lang="en-GB" dirty="0" err="1" smtClean="0"/>
              <a:t>gratuito</a:t>
            </a:r>
            <a:endParaRPr lang="en-GB" dirty="0" smtClean="0"/>
          </a:p>
          <a:p>
            <a:pPr marL="342900" indent="-342900"/>
            <a:endParaRPr lang="en-GB" dirty="0" smtClean="0"/>
          </a:p>
          <a:p>
            <a:pPr marL="342900" indent="-342900"/>
            <a:endParaRPr lang="en-GB" dirty="0" smtClean="0"/>
          </a:p>
          <a:p>
            <a:pPr marL="342900" indent="-342900">
              <a:buAutoNum type="alphaUcPeriod"/>
            </a:pPr>
            <a:r>
              <a:rPr lang="es-ES" dirty="0" smtClean="0"/>
              <a:t>todo el año, incluso en </a:t>
            </a:r>
            <a:r>
              <a:rPr lang="en-GB" dirty="0" err="1" smtClean="0"/>
              <a:t>Navidad</a:t>
            </a:r>
            <a:r>
              <a:rPr lang="en-GB" dirty="0" smtClean="0"/>
              <a:t> y </a:t>
            </a:r>
            <a:r>
              <a:rPr lang="en-GB" dirty="0" err="1" smtClean="0"/>
              <a:t>Semana</a:t>
            </a:r>
            <a:r>
              <a:rPr lang="en-GB" dirty="0" smtClean="0"/>
              <a:t> Santa.</a:t>
            </a:r>
          </a:p>
          <a:p>
            <a:pPr marL="342900" indent="-342900">
              <a:buAutoNum type="alphaUcPeriod"/>
            </a:pPr>
            <a:r>
              <a:rPr lang="es-ES" dirty="0" smtClean="0"/>
              <a:t>fiestas</a:t>
            </a:r>
            <a:r>
              <a:rPr lang="en-GB" dirty="0" smtClean="0"/>
              <a:t>, </a:t>
            </a:r>
            <a:r>
              <a:rPr lang="en-GB" dirty="0" err="1" smtClean="0"/>
              <a:t>visitas</a:t>
            </a:r>
            <a:r>
              <a:rPr lang="en-GB" dirty="0" smtClean="0"/>
              <a:t> </a:t>
            </a:r>
            <a:r>
              <a:rPr lang="en-GB" dirty="0" err="1" smtClean="0"/>
              <a:t>guiadas</a:t>
            </a:r>
            <a:r>
              <a:rPr lang="en-GB" dirty="0" smtClean="0"/>
              <a:t> a </a:t>
            </a:r>
            <a:r>
              <a:rPr lang="en-GB" dirty="0" err="1" smtClean="0"/>
              <a:t>sitios</a:t>
            </a:r>
            <a:r>
              <a:rPr lang="en-GB" dirty="0" smtClean="0"/>
              <a:t> de </a:t>
            </a:r>
            <a:r>
              <a:rPr lang="en-GB" dirty="0" err="1" smtClean="0"/>
              <a:t>interés</a:t>
            </a:r>
            <a:r>
              <a:rPr lang="en-GB" dirty="0" smtClean="0"/>
              <a:t> </a:t>
            </a:r>
            <a:r>
              <a:rPr lang="es-ES" dirty="0" smtClean="0"/>
              <a:t>y clases de baile.</a:t>
            </a:r>
          </a:p>
          <a:p>
            <a:pPr marL="342900" indent="-342900">
              <a:buAutoNum type="alphaUcPeriod"/>
            </a:pPr>
            <a:r>
              <a:rPr lang="es-ES" dirty="0" smtClean="0"/>
              <a:t>hace diez años.</a:t>
            </a:r>
          </a:p>
          <a:p>
            <a:pPr marL="342900" indent="-342900">
              <a:buAutoNum type="alphaUcPeriod"/>
            </a:pPr>
            <a:r>
              <a:rPr lang="es-ES" dirty="0" smtClean="0"/>
              <a:t>un ambiente relajado y experimentar la vida real española</a:t>
            </a:r>
          </a:p>
          <a:p>
            <a:pPr marL="342900" indent="-342900">
              <a:buAutoNum type="alphaUcPeriod"/>
            </a:pPr>
            <a:r>
              <a:rPr lang="es-ES" dirty="0" smtClean="0"/>
              <a:t>moderno con aulas bien equipadas y sala de ordenadores</a:t>
            </a:r>
          </a:p>
          <a:p>
            <a:pPr marL="342900" indent="-342900">
              <a:buAutoNum type="alphaUcPeriod"/>
            </a:pPr>
            <a:r>
              <a:rPr lang="es-ES" dirty="0" smtClean="0"/>
              <a:t>tomar el sol y </a:t>
            </a:r>
            <a:r>
              <a:rPr lang="en-GB" dirty="0" err="1" smtClean="0"/>
              <a:t>relajarse</a:t>
            </a:r>
            <a:endParaRPr lang="en-GB" dirty="0" smtClean="0"/>
          </a:p>
          <a:p>
            <a:pPr marL="342900" indent="-342900">
              <a:buAutoNum type="alphaUcPeriod"/>
            </a:pPr>
            <a:r>
              <a:rPr lang="en-GB" dirty="0" smtClean="0"/>
              <a:t>del </a:t>
            </a:r>
            <a:r>
              <a:rPr lang="en-GB" dirty="0" err="1" smtClean="0"/>
              <a:t>aeropuerto</a:t>
            </a:r>
            <a:r>
              <a:rPr lang="en-GB" dirty="0" smtClean="0"/>
              <a:t> </a:t>
            </a:r>
            <a:r>
              <a:rPr lang="en-GB" dirty="0" err="1" smtClean="0"/>
              <a:t>directamente</a:t>
            </a:r>
            <a:r>
              <a:rPr lang="en-GB" dirty="0" smtClean="0"/>
              <a:t> a </a:t>
            </a:r>
            <a:r>
              <a:rPr lang="en-GB" dirty="0" err="1" smtClean="0"/>
              <a:t>tu</a:t>
            </a:r>
            <a:r>
              <a:rPr lang="en-GB" dirty="0" smtClean="0"/>
              <a:t> </a:t>
            </a:r>
            <a:r>
              <a:rPr lang="en-GB" dirty="0" err="1" smtClean="0"/>
              <a:t>alojamiento</a:t>
            </a:r>
            <a:r>
              <a:rPr lang="en-GB" dirty="0" smtClean="0"/>
              <a:t>.</a:t>
            </a:r>
          </a:p>
          <a:p>
            <a:pPr marL="342900" indent="-342900">
              <a:buAutoNum type="alphaUcPeriod"/>
            </a:pPr>
            <a:r>
              <a:rPr lang="es-ES" dirty="0" smtClean="0"/>
              <a:t>especialistas en la enseñanza de español para extranjeros.</a:t>
            </a:r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endParaRPr lang="es-ES" dirty="0" smtClean="0"/>
          </a:p>
          <a:p>
            <a:pPr marL="342900" indent="-342900">
              <a:buAutoNum type="alphaUcPeriod"/>
            </a:pPr>
            <a:endParaRPr lang="en-GB" dirty="0" smtClean="0"/>
          </a:p>
          <a:p>
            <a:pPr marL="342900" indent="-342900">
              <a:buAutoNum type="alphaUcPeriod"/>
            </a:pPr>
            <a:endParaRPr lang="en-GB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endParaRPr lang="es-ES" b="1" u="sng" dirty="0" smtClean="0"/>
          </a:p>
        </p:txBody>
      </p:sp>
      <p:pic>
        <p:nvPicPr>
          <p:cNvPr id="8" name="Picture 7" descr="MH900415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052736"/>
            <a:ext cx="2304256" cy="2304256"/>
          </a:xfrm>
          <a:prstGeom prst="rect">
            <a:avLst/>
          </a:prstGeom>
        </p:spPr>
      </p:pic>
      <p:pic>
        <p:nvPicPr>
          <p:cNvPr id="10" name="Picture 9" descr="MH900422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509120"/>
            <a:ext cx="2160240" cy="2160240"/>
          </a:xfrm>
          <a:prstGeom prst="rect">
            <a:avLst/>
          </a:prstGeom>
        </p:spPr>
      </p:pic>
      <p:pic>
        <p:nvPicPr>
          <p:cNvPr id="11" name="Picture 10" descr="MH9004008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852936"/>
            <a:ext cx="2232248" cy="19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664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400" b="1" u="sng" dirty="0" smtClean="0">
                <a:latin typeface="Calibri" pitchFamily="34" charset="0"/>
                <a:cs typeface="Calibri" pitchFamily="34" charset="0"/>
              </a:rPr>
              <a:t>TOPIC 1: LAS ASIGNATURAS Y LOS PROFESORES</a:t>
            </a:r>
          </a:p>
          <a:p>
            <a:pPr algn="ctr">
              <a:buNone/>
            </a:pPr>
            <a:endParaRPr lang="en-GB" sz="2400" b="1" u="sng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400" b="1" dirty="0" smtClean="0">
                <a:latin typeface="Comic Sans MS" pitchFamily="66" charset="0"/>
              </a:rPr>
              <a:t> 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MB900422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688" y="4250393"/>
            <a:ext cx="2232248" cy="2232248"/>
          </a:xfrm>
          <a:prstGeom prst="rect">
            <a:avLst/>
          </a:prstGeom>
        </p:spPr>
      </p:pic>
      <p:pic>
        <p:nvPicPr>
          <p:cNvPr id="5" name="Picture 4" descr="MH900439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3095625" cy="3095625"/>
          </a:xfrm>
          <a:prstGeom prst="rect">
            <a:avLst/>
          </a:prstGeom>
        </p:spPr>
      </p:pic>
      <p:pic>
        <p:nvPicPr>
          <p:cNvPr id="6" name="Picture 5" descr="MH9004225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978399"/>
            <a:ext cx="2879601" cy="2879601"/>
          </a:xfrm>
          <a:prstGeom prst="rect">
            <a:avLst/>
          </a:prstGeom>
        </p:spPr>
      </p:pic>
      <p:pic>
        <p:nvPicPr>
          <p:cNvPr id="7" name="Picture 6" descr="MH900400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04664"/>
            <a:ext cx="2204864" cy="2204864"/>
          </a:xfrm>
          <a:prstGeom prst="rect">
            <a:avLst/>
          </a:prstGeom>
        </p:spPr>
      </p:pic>
      <p:pic>
        <p:nvPicPr>
          <p:cNvPr id="8" name="Picture 7" descr="MH900400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501008"/>
            <a:ext cx="2159521" cy="2159521"/>
          </a:xfrm>
          <a:prstGeom prst="rect">
            <a:avLst/>
          </a:prstGeom>
        </p:spPr>
      </p:pic>
      <p:pic>
        <p:nvPicPr>
          <p:cNvPr id="9" name="Picture 8" descr="MH900150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476672"/>
            <a:ext cx="3095625" cy="3095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1: A CLASE</a:t>
            </a:r>
          </a:p>
          <a:p>
            <a:pPr algn="ctr">
              <a:buNone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the following statements and decide which school subject you  could be in.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 1492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Cristóbal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Coló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descibrió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Américas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¡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Excelente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Clara -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correcto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!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fórmula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agua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H²0.		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Hoy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vamos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jugar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baloncesto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	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Qu’est-ce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tu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as fait pendant les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vacances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Abrid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nuevo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documento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Excel.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Good morning – how are you?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En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novela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Cervantes, ¿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representa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Quijote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?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Unas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palabras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importantes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en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vida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favor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gracias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lo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siento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ver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¿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cuántos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países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hay en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África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Clase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, ¿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qué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mamífero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 algn="ctr">
              <a:buNone/>
            </a:pP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Lengua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literatura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Historia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Ciencias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naturales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Informática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Ética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None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Geografía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Matemáticas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Francés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Inglés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Química</a:t>
            </a: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262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1592" y="4293096"/>
            <a:ext cx="1584176" cy="1584176"/>
          </a:xfrm>
          <a:prstGeom prst="rect">
            <a:avLst/>
          </a:prstGeom>
        </p:spPr>
      </p:pic>
      <p:pic>
        <p:nvPicPr>
          <p:cNvPr id="5" name="Picture 4" descr="MH900150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268760"/>
            <a:ext cx="1584176" cy="1584176"/>
          </a:xfrm>
          <a:prstGeom prst="rect">
            <a:avLst/>
          </a:prstGeom>
        </p:spPr>
      </p:pic>
      <p:pic>
        <p:nvPicPr>
          <p:cNvPr id="6" name="Picture 5" descr="MH900409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2708920"/>
            <a:ext cx="1619820" cy="16198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2000" b="1" u="sng" dirty="0" smtClean="0">
                <a:latin typeface="Calibri" pitchFamily="34" charset="0"/>
                <a:cs typeface="Calibri" pitchFamily="34" charset="0"/>
              </a:rPr>
              <a:t>ACTIVIDAD 2: ¿POR QUÉ?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 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000" b="1" dirty="0" smtClean="0">
                <a:latin typeface="Calibri" pitchFamily="34" charset="0"/>
                <a:cs typeface="Calibri" pitchFamily="34" charset="0"/>
              </a:rPr>
              <a:t>Work with a partner: read the following opinions and reasons and decide if each one is POSITIVE (P) or NEGATIVE (N) and why.</a:t>
            </a:r>
          </a:p>
          <a:p>
            <a:pPr algn="ctr">
              <a:buNone/>
            </a:pP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dibujo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útil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Hay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demasiados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deberes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		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No 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nada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informática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difícil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mucho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comercio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práctico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demasiado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severo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encanta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interesante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francés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entrenido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	</a:t>
            </a:r>
            <a:endParaRPr lang="en-GB" sz="20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Odio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ciencias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aburridas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No 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matemáticas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son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complicadas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religión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fácil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antipática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encanta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historia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divertida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Mi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profesora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español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guapa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encantan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idiomas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2050" name="Picture 2" descr="C:\Documents and Settings\sa99dalexander\Local Settings\Temporary Internet Files\Content.IE5\S3ON3JHP\MP90040898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04864"/>
            <a:ext cx="2371874" cy="36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200" b="1" u="sng" dirty="0" smtClean="0">
                <a:latin typeface="Calibri" pitchFamily="34" charset="0"/>
                <a:cs typeface="Calibri" pitchFamily="34" charset="0"/>
              </a:rPr>
              <a:t>ACTIVIDAD 3: LOS PROFESORES Y LOS ALUMNOS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GB" sz="2200" b="1" dirty="0" smtClean="0">
                <a:latin typeface="Calibri" pitchFamily="34" charset="0"/>
                <a:cs typeface="Calibri" pitchFamily="34" charset="0"/>
              </a:rPr>
              <a:t>Work with a partner: read these Spanish adjectives and decide if they are POSITIVE (+), NEGATIVE (-) or NEUTRAL (?)</a:t>
            </a:r>
          </a:p>
          <a:p>
            <a:pPr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paciente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		11.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tonto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perezoso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12.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pesimista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bajo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13.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aburrido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divertido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14.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simpático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trabajador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(a)	15.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tolerante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antipático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16.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listo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listo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17.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viejo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jóven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		18.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raro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serio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		19. 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severo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/a</a:t>
            </a:r>
          </a:p>
          <a:p>
            <a:pPr marL="457200" indent="-457200">
              <a:buAutoNum type="arabicPeriod"/>
            </a:pP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optimista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		20.  normal</a:t>
            </a:r>
          </a:p>
          <a:p>
            <a:pPr marL="457200" indent="-457200"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2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802803" cy="186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1649525" cy="247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700" b="1" u="sng" dirty="0" smtClean="0">
                <a:latin typeface="Calibri" pitchFamily="34" charset="0"/>
                <a:cs typeface="Calibri" pitchFamily="34" charset="0"/>
              </a:rPr>
              <a:t>ACTIVIDAD 4: MI INSTITUTO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Work with a partner: read and note what </a:t>
            </a:r>
            <a:r>
              <a:rPr lang="en-GB" sz="1700" b="1" dirty="0" err="1" smtClean="0">
                <a:latin typeface="Calibri" pitchFamily="34" charset="0"/>
                <a:cs typeface="Calibri" pitchFamily="34" charset="0"/>
              </a:rPr>
              <a:t>Paco</a:t>
            </a: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 says about his school </a:t>
            </a:r>
          </a:p>
          <a:p>
            <a:pPr>
              <a:buNone/>
            </a:pPr>
            <a:r>
              <a:rPr lang="en-GB" sz="1700" b="1" dirty="0" smtClean="0">
                <a:latin typeface="Calibri" pitchFamily="34" charset="0"/>
                <a:cs typeface="Calibri" pitchFamily="34" charset="0"/>
              </a:rPr>
              <a:t>then use it as a guide to write about your own school.</a:t>
            </a:r>
          </a:p>
          <a:p>
            <a:pPr algn="ctr">
              <a:buNone/>
            </a:pPr>
            <a:endParaRPr lang="en-GB" sz="17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Mi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mixto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quinientos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ESO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otros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trescientos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Bachillerato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El 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edificio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grande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bastante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antiguo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pero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tiene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buenas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instalaciones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particularmente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si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gusta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deporte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Hay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canchas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baloncesto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tenis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ademád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hay dos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campos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fútbol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El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gimnasio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también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grande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y 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bien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equipado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Tenemos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piscina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tenemos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compartir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otros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institutos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en la ciudad.</a:t>
            </a:r>
          </a:p>
          <a:p>
            <a:pPr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En el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hay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treinta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aulas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normales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diez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labatorios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experimentos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ciencias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nueve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salas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ordenadores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sala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una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sala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actos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que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enorme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La cantina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acogedora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la comida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está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excelente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no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demasiado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cara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También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tenemos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un </a:t>
            </a: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patio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cubierto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otro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aire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libre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con mesas y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bancos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relajarse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durante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el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recreo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 Hay dos </a:t>
            </a:r>
          </a:p>
          <a:p>
            <a:pPr>
              <a:buNone/>
            </a:pP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ascensores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especiales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para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estudiantes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minus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válidos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7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7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conclusión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me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encanta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mi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instituto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porque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los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alumnos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los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profesores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son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muy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simpáticos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y  </a:t>
            </a:r>
          </a:p>
          <a:p>
            <a:pPr>
              <a:buNone/>
            </a:pP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trabajan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bien</a:t>
            </a:r>
            <a:r>
              <a:rPr lang="en-GB" sz="17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sz="1700" dirty="0" err="1" smtClean="0">
                <a:latin typeface="Calibri" pitchFamily="34" charset="0"/>
                <a:cs typeface="Calibri" pitchFamily="34" charset="0"/>
              </a:rPr>
              <a:t>juntos</a:t>
            </a:r>
            <a:r>
              <a:rPr lang="en-GB" sz="16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None/>
            </a:pP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4" name="Picture 3" descr="MH900399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82887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1800" b="1" u="sng" dirty="0" smtClean="0">
                <a:latin typeface="+mj-lt"/>
                <a:cs typeface="Calibri" pitchFamily="34" charset="0"/>
              </a:rPr>
              <a:t>ACTIVIDAD 5: </a:t>
            </a:r>
            <a:r>
              <a:rPr lang="es-ES" sz="1800" b="1" u="sng" dirty="0" smtClean="0">
                <a:latin typeface="+mj-lt"/>
              </a:rPr>
              <a:t>LO QUE ME GUSTA DE MI INSTITUTO</a:t>
            </a:r>
            <a:endParaRPr lang="en-GB" sz="18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GB" sz="1800" b="1" dirty="0" smtClean="0">
                <a:latin typeface="Calibri" pitchFamily="34" charset="0"/>
                <a:cs typeface="Calibri" pitchFamily="34" charset="0"/>
              </a:rPr>
              <a:t>Work with a partner: read and note what these Spanish pupils like about their school.</a:t>
            </a:r>
          </a:p>
          <a:p>
            <a:pPr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Me encanta ir a la biblioteca y al centro de recursos porque tenemos muchos ordenadores y me </a:t>
            </a:r>
          </a:p>
          <a:p>
            <a:pPr>
              <a:buNone/>
            </a:pPr>
            <a:r>
              <a:rPr lang="es-ES" sz="1800" dirty="0" smtClean="0"/>
              <a:t>gusta la tranquilidad que hay allí dentro. También puedo pasar horas buscando información </a:t>
            </a:r>
          </a:p>
          <a:p>
            <a:pPr>
              <a:buNone/>
            </a:pPr>
            <a:r>
              <a:rPr lang="es-ES" sz="1800" dirty="0" smtClean="0"/>
              <a:t>porque en casa hay mucho ruido con mis tres hermanos. Los deberes que más me interesan </a:t>
            </a:r>
          </a:p>
          <a:p>
            <a:pPr>
              <a:buNone/>
            </a:pPr>
            <a:r>
              <a:rPr lang="es-ES" sz="1800" dirty="0" smtClean="0"/>
              <a:t>siempre son las investigaciones porque soy una persona bastante curiosa.  </a:t>
            </a:r>
            <a:r>
              <a:rPr lang="es-ES" sz="1800" b="1" dirty="0" smtClean="0"/>
              <a:t>(Roberto)</a:t>
            </a:r>
          </a:p>
          <a:p>
            <a:pPr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1800" dirty="0" smtClean="0"/>
              <a:t>Lo que más me gusta es cuando suena el timbre y entonces puedo ir al club de baloncesto. </a:t>
            </a:r>
          </a:p>
          <a:p>
            <a:pPr>
              <a:buNone/>
            </a:pPr>
            <a:r>
              <a:rPr lang="es-ES" sz="1800" dirty="0" smtClean="0"/>
              <a:t>Tenemos muchos clubes después de las clases pero el más divertido es mi club porque todos </a:t>
            </a:r>
          </a:p>
          <a:p>
            <a:pPr>
              <a:buNone/>
            </a:pPr>
            <a:r>
              <a:rPr lang="es-ES" sz="1800" dirty="0" smtClean="0"/>
              <a:t>podemos participar y nos reímos mucho. </a:t>
            </a:r>
            <a:r>
              <a:rPr lang="es-ES" sz="1800" b="1" dirty="0" smtClean="0"/>
              <a:t>(Angélica)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s-ES" sz="1800" dirty="0" smtClean="0"/>
              <a:t>Me encantan la historia y la geografía porque son muy interesantes y siempre hay algo  nuevo </a:t>
            </a:r>
          </a:p>
          <a:p>
            <a:pPr>
              <a:buNone/>
            </a:pPr>
            <a:r>
              <a:rPr lang="es-ES" sz="1800" dirty="0" smtClean="0"/>
              <a:t>que descubrir. También me gustan los profesores de estas asignaturas  porque son muy </a:t>
            </a:r>
          </a:p>
          <a:p>
            <a:pPr>
              <a:buNone/>
            </a:pPr>
            <a:r>
              <a:rPr lang="es-ES" sz="1800" dirty="0" smtClean="0"/>
              <a:t>pacientes y tratan de explicar los temas con </a:t>
            </a:r>
            <a:r>
              <a:rPr lang="en-GB" sz="1800" dirty="0" err="1" smtClean="0"/>
              <a:t>ejemplos</a:t>
            </a:r>
            <a:r>
              <a:rPr lang="en-GB" sz="1800" dirty="0" smtClean="0"/>
              <a:t> </a:t>
            </a:r>
            <a:r>
              <a:rPr lang="en-GB" sz="1800" dirty="0" err="1" smtClean="0"/>
              <a:t>entretenidos</a:t>
            </a:r>
            <a:r>
              <a:rPr lang="en-GB" sz="1800" dirty="0" smtClean="0"/>
              <a:t> y </a:t>
            </a:r>
            <a:r>
              <a:rPr lang="en-GB" sz="1800" dirty="0" err="1" smtClean="0"/>
              <a:t>divertidos</a:t>
            </a:r>
            <a:r>
              <a:rPr lang="en-GB" sz="1800" dirty="0" smtClean="0"/>
              <a:t>. </a:t>
            </a:r>
            <a:r>
              <a:rPr lang="en-GB" sz="1800" b="1" dirty="0" smtClean="0"/>
              <a:t>(Sergio)</a:t>
            </a:r>
            <a:endParaRPr lang="es-ES" sz="1800" b="1" dirty="0" smtClean="0"/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A mí me gusta mi instituto porque todos mis amigos van allí y están en el mismo curso. Siempre </a:t>
            </a:r>
          </a:p>
          <a:p>
            <a:pPr>
              <a:buNone/>
            </a:pPr>
            <a:r>
              <a:rPr lang="es-ES" sz="1800" dirty="0" smtClean="0"/>
              <a:t>llegamos temprano y hablamos en el patio antes de las clases. Es un instituto bastante pequeño </a:t>
            </a:r>
          </a:p>
          <a:p>
            <a:pPr>
              <a:buNone/>
            </a:pPr>
            <a:r>
              <a:rPr lang="es-ES" sz="1800" dirty="0" smtClean="0"/>
              <a:t>pero las aulas son amplias y están decoradas con nuestros trabajos. </a:t>
            </a:r>
            <a:r>
              <a:rPr lang="es-ES" sz="1800" b="1" dirty="0" smtClean="0"/>
              <a:t>(Silvia)</a:t>
            </a:r>
            <a:endParaRPr lang="en-GB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AutoNum type="arabicPeriod"/>
            </a:pPr>
            <a:endParaRPr lang="en-GB" sz="18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marL="457200" indent="-457200" algn="ctr">
              <a:buAutoNum type="arabicPeriod"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 algn="ctr">
              <a:buNone/>
            </a:pPr>
            <a:endParaRPr lang="en-GB" sz="2400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pPr>
              <a:buNone/>
            </a:pPr>
            <a:endParaRPr lang="en-GB" sz="2400" b="1" u="sng" dirty="0" smtClean="0">
              <a:latin typeface="Comic Sans MS" pitchFamily="66" charset="0"/>
            </a:endParaRPr>
          </a:p>
          <a:p>
            <a:endParaRPr lang="en-GB" dirty="0"/>
          </a:p>
        </p:txBody>
      </p:sp>
      <p:pic>
        <p:nvPicPr>
          <p:cNvPr id="5" name="Picture 4" descr="MH900427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620687"/>
            <a:ext cx="1368152" cy="1253759"/>
          </a:xfrm>
          <a:prstGeom prst="rect">
            <a:avLst/>
          </a:prstGeom>
        </p:spPr>
      </p:pic>
      <p:pic>
        <p:nvPicPr>
          <p:cNvPr id="7" name="Picture 6" descr="MH900442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1296144" cy="1296144"/>
          </a:xfrm>
          <a:prstGeom prst="rect">
            <a:avLst/>
          </a:prstGeom>
        </p:spPr>
      </p:pic>
      <p:pic>
        <p:nvPicPr>
          <p:cNvPr id="8" name="Picture 7" descr="MH9001500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48680"/>
            <a:ext cx="1296144" cy="1152128"/>
          </a:xfrm>
          <a:prstGeom prst="rect">
            <a:avLst/>
          </a:prstGeom>
        </p:spPr>
      </p:pic>
      <p:pic>
        <p:nvPicPr>
          <p:cNvPr id="10" name="Picture 9" descr="MH900431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620688"/>
            <a:ext cx="1115764" cy="11157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1310</Words>
  <Application>Microsoft Office PowerPoint</Application>
  <PresentationFormat>On-screen Show (4:3)</PresentationFormat>
  <Paragraphs>779</Paragraphs>
  <Slides>33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   </vt:lpstr>
      <vt:lpstr>    South Ayrshire Modern Languages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VIVRE ENSEMBLE</dc:title>
  <dc:creator>.</dc:creator>
  <cp:lastModifiedBy>stef</cp:lastModifiedBy>
  <cp:revision>155</cp:revision>
  <dcterms:created xsi:type="dcterms:W3CDTF">2012-08-04T13:20:56Z</dcterms:created>
  <dcterms:modified xsi:type="dcterms:W3CDTF">2014-01-22T21:05:12Z</dcterms:modified>
</cp:coreProperties>
</file>