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314" r:id="rId3"/>
    <p:sldId id="258" r:id="rId4"/>
    <p:sldId id="275" r:id="rId5"/>
    <p:sldId id="299" r:id="rId6"/>
    <p:sldId id="300" r:id="rId7"/>
    <p:sldId id="301" r:id="rId8"/>
    <p:sldId id="302" r:id="rId9"/>
    <p:sldId id="306" r:id="rId10"/>
    <p:sldId id="297" r:id="rId11"/>
    <p:sldId id="285" r:id="rId12"/>
    <p:sldId id="278" r:id="rId13"/>
    <p:sldId id="286" r:id="rId14"/>
    <p:sldId id="307" r:id="rId15"/>
    <p:sldId id="304" r:id="rId16"/>
    <p:sldId id="280" r:id="rId17"/>
    <p:sldId id="281" r:id="rId18"/>
    <p:sldId id="282" r:id="rId19"/>
    <p:sldId id="283" r:id="rId20"/>
    <p:sldId id="295" r:id="rId21"/>
    <p:sldId id="305" r:id="rId22"/>
    <p:sldId id="276" r:id="rId23"/>
    <p:sldId id="289" r:id="rId24"/>
    <p:sldId id="290" r:id="rId25"/>
    <p:sldId id="308" r:id="rId26"/>
    <p:sldId id="309" r:id="rId27"/>
    <p:sldId id="310" r:id="rId28"/>
    <p:sldId id="291" r:id="rId29"/>
    <p:sldId id="292" r:id="rId30"/>
    <p:sldId id="312" r:id="rId31"/>
    <p:sldId id="296" r:id="rId32"/>
    <p:sldId id="311" r:id="rId33"/>
    <p:sldId id="31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77" autoAdjust="0"/>
    <p:restoredTop sz="86428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3601-11FB-4BDE-8559-7E4CBE77D555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9F30-5599-4C63-9ADC-289BDA44B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B04E-C211-4F32-9B24-DE6675C9FE07}" type="datetimeFigureOut">
              <a:rPr lang="en-GB" smtClean="0"/>
              <a:pPr/>
              <a:t>23/01/2014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mailto:jpm@yahoo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6.jpeg"/><Relationship Id="rId4" Type="http://schemas.openxmlformats.org/officeDocument/2006/relationships/image" Target="../media/image91.jpeg"/><Relationship Id="rId9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68580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3649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Arial Black" pitchFamily="34" charset="0"/>
              </a:rPr>
              <a:t>National 4/5</a:t>
            </a:r>
            <a:br>
              <a:rPr lang="en-GB" sz="4400" b="1" dirty="0" smtClean="0">
                <a:latin typeface="Arial Black" pitchFamily="34" charset="0"/>
              </a:rPr>
            </a:br>
            <a:r>
              <a:rPr lang="en-GB" sz="4400" b="1" dirty="0" smtClean="0">
                <a:latin typeface="Arial Black" pitchFamily="34" charset="0"/>
              </a:rPr>
              <a:t>Spanish</a:t>
            </a:r>
          </a:p>
          <a:p>
            <a:pPr algn="ctr"/>
            <a:r>
              <a:rPr lang="en-GB" sz="4400" b="1" dirty="0" smtClean="0">
                <a:latin typeface="Arial Black" pitchFamily="34" charset="0"/>
              </a:rPr>
              <a:t>El </a:t>
            </a:r>
            <a:r>
              <a:rPr lang="en-GB" sz="4400" b="1" dirty="0" err="1" smtClean="0">
                <a:latin typeface="Arial Black" pitchFamily="34" charset="0"/>
              </a:rPr>
              <a:t>mundo</a:t>
            </a:r>
            <a:r>
              <a:rPr lang="en-GB" sz="4400" b="1" dirty="0" smtClean="0">
                <a:latin typeface="Arial Black" pitchFamily="34" charset="0"/>
              </a:rPr>
              <a:t> de </a:t>
            </a:r>
            <a:r>
              <a:rPr lang="en-GB" sz="4400" b="1" dirty="0" err="1" smtClean="0">
                <a:latin typeface="Arial Black" pitchFamily="34" charset="0"/>
              </a:rPr>
              <a:t>trabajo</a:t>
            </a:r>
            <a:endParaRPr lang="en-GB" sz="4400" b="1" dirty="0" smtClean="0">
              <a:latin typeface="Arial Black" pitchFamily="34" charset="0"/>
            </a:endParaRPr>
          </a:p>
          <a:p>
            <a:pPr algn="ctr"/>
            <a:endParaRPr lang="en-GB" sz="7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9878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9158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32403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2: TRABAJOS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409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746990" cy="2952328"/>
          </a:xfrm>
          <a:prstGeom prst="rect">
            <a:avLst/>
          </a:prstGeom>
        </p:spPr>
      </p:pic>
      <p:pic>
        <p:nvPicPr>
          <p:cNvPr id="5" name="Picture 4" descr="MH900405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052736"/>
            <a:ext cx="2736304" cy="2609639"/>
          </a:xfrm>
          <a:prstGeom prst="rect">
            <a:avLst/>
          </a:prstGeom>
        </p:spPr>
      </p:pic>
      <p:pic>
        <p:nvPicPr>
          <p:cNvPr id="6" name="Picture 5" descr="MH900422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044" y="3717032"/>
            <a:ext cx="2843956" cy="2843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27782"/>
            <a:ext cx="2376264" cy="274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20688"/>
            <a:ext cx="2425699" cy="25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MH9004432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077072"/>
            <a:ext cx="2483768" cy="2483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200" b="1" u="sng" dirty="0" smtClean="0">
                <a:latin typeface="Calibri" pitchFamily="34" charset="0"/>
                <a:cs typeface="Calibri" pitchFamily="34" charset="0"/>
              </a:rPr>
              <a:t>ACTIVIDAD 6: LOS TRABAJOS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200" b="1" dirty="0" smtClean="0"/>
              <a:t>Work with a partner:  match the clues to the correct part time jobs</a:t>
            </a:r>
          </a:p>
          <a:p>
            <a:pPr>
              <a:buNone/>
            </a:pPr>
            <a:endParaRPr lang="en-GB" sz="2200" b="1" dirty="0" smtClean="0"/>
          </a:p>
          <a:p>
            <a:pPr marL="457200" indent="-457200">
              <a:buNone/>
            </a:pPr>
            <a:r>
              <a:rPr lang="en-GB" sz="2000" dirty="0" smtClean="0"/>
              <a:t>1.	</a:t>
            </a:r>
            <a:r>
              <a:rPr lang="en-GB" sz="2000" dirty="0" err="1" smtClean="0"/>
              <a:t>Vigilo</a:t>
            </a:r>
            <a:r>
              <a:rPr lang="en-GB" sz="2000" dirty="0" smtClean="0"/>
              <a:t> a la </a:t>
            </a:r>
            <a:r>
              <a:rPr lang="en-GB" sz="2000" dirty="0" err="1" smtClean="0"/>
              <a:t>gente</a:t>
            </a:r>
            <a:r>
              <a:rPr lang="en-GB" sz="2000" dirty="0" smtClean="0"/>
              <a:t> en la </a:t>
            </a:r>
            <a:r>
              <a:rPr lang="en-GB" sz="2000" dirty="0" err="1" smtClean="0"/>
              <a:t>piscina</a:t>
            </a:r>
            <a:r>
              <a:rPr lang="en-GB" sz="2000" dirty="0" smtClean="0"/>
              <a:t> ú en el mar</a:t>
            </a:r>
          </a:p>
          <a:p>
            <a:pPr marL="457200" indent="-457200">
              <a:buNone/>
            </a:pPr>
            <a:r>
              <a:rPr lang="en-GB" sz="2000" dirty="0" smtClean="0"/>
              <a:t>2.	</a:t>
            </a:r>
            <a:r>
              <a:rPr lang="en-GB" sz="2000" dirty="0" err="1" smtClean="0"/>
              <a:t>Cuido</a:t>
            </a:r>
            <a:r>
              <a:rPr lang="en-GB" sz="2000" dirty="0" smtClean="0"/>
              <a:t> a </a:t>
            </a:r>
            <a:r>
              <a:rPr lang="en-GB" sz="2000" dirty="0" err="1" smtClean="0"/>
              <a:t>niños</a:t>
            </a:r>
            <a:r>
              <a:rPr lang="en-GB" sz="2000" dirty="0" smtClean="0"/>
              <a:t> </a:t>
            </a:r>
            <a:r>
              <a:rPr lang="en-GB" sz="2000" dirty="0" err="1" smtClean="0"/>
              <a:t>pequeños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3.	 </a:t>
            </a:r>
            <a:r>
              <a:rPr lang="en-GB" sz="2000" dirty="0" err="1" smtClean="0"/>
              <a:t>Vendo</a:t>
            </a:r>
            <a:r>
              <a:rPr lang="en-GB" sz="2000" dirty="0" smtClean="0"/>
              <a:t> </a:t>
            </a:r>
            <a:r>
              <a:rPr lang="en-GB" sz="2000" dirty="0" err="1" smtClean="0"/>
              <a:t>ropa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tienda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4.	</a:t>
            </a:r>
            <a:r>
              <a:rPr lang="en-GB" sz="2000" dirty="0" err="1" smtClean="0"/>
              <a:t>Uso</a:t>
            </a:r>
            <a:r>
              <a:rPr lang="en-GB" sz="2000" dirty="0" smtClean="0"/>
              <a:t> </a:t>
            </a:r>
            <a:r>
              <a:rPr lang="en-GB" sz="2000" dirty="0" err="1" smtClean="0"/>
              <a:t>agua</a:t>
            </a:r>
            <a:r>
              <a:rPr lang="en-GB" sz="2000" dirty="0" smtClean="0"/>
              <a:t> y </a:t>
            </a:r>
            <a:r>
              <a:rPr lang="en-GB" sz="2000" dirty="0" err="1" smtClean="0"/>
              <a:t>jabón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5.	</a:t>
            </a:r>
            <a:r>
              <a:rPr lang="en-GB" sz="2000" dirty="0" err="1" smtClean="0"/>
              <a:t>Planto</a:t>
            </a:r>
            <a:r>
              <a:rPr lang="en-GB" sz="2000" dirty="0" smtClean="0"/>
              <a:t> </a:t>
            </a:r>
            <a:r>
              <a:rPr lang="en-GB" sz="2000" dirty="0" err="1" smtClean="0"/>
              <a:t>flores</a:t>
            </a:r>
            <a:r>
              <a:rPr lang="en-GB" sz="2000" dirty="0" smtClean="0"/>
              <a:t> y </a:t>
            </a:r>
            <a:r>
              <a:rPr lang="en-GB" sz="2000" dirty="0" err="1" smtClean="0"/>
              <a:t>corto</a:t>
            </a:r>
            <a:r>
              <a:rPr lang="en-GB" sz="2000" dirty="0" smtClean="0"/>
              <a:t> la </a:t>
            </a:r>
            <a:r>
              <a:rPr lang="en-GB" sz="2000" dirty="0" err="1" smtClean="0"/>
              <a:t>hierba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6.	</a:t>
            </a:r>
            <a:r>
              <a:rPr lang="en-GB" sz="2000" dirty="0" err="1" smtClean="0"/>
              <a:t>Voy</a:t>
            </a:r>
            <a:r>
              <a:rPr lang="en-GB" sz="2000" dirty="0" smtClean="0"/>
              <a:t> de casa a casa a pie o en </a:t>
            </a:r>
            <a:r>
              <a:rPr lang="en-GB" sz="2000" dirty="0" err="1" smtClean="0"/>
              <a:t>bici</a:t>
            </a: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Lavo</a:t>
            </a:r>
            <a:r>
              <a:rPr lang="en-GB" sz="2000" dirty="0" smtClean="0"/>
              <a:t> </a:t>
            </a:r>
            <a:r>
              <a:rPr lang="en-GB" sz="2000" dirty="0" err="1" smtClean="0"/>
              <a:t>coches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 Soy </a:t>
            </a:r>
            <a:r>
              <a:rPr lang="en-GB" sz="2000" dirty="0" err="1" smtClean="0"/>
              <a:t>camarero</a:t>
            </a:r>
            <a:r>
              <a:rPr lang="en-GB" sz="2000" dirty="0" smtClean="0"/>
              <a:t>/</a:t>
            </a:r>
            <a:r>
              <a:rPr lang="en-GB" sz="2000" dirty="0" err="1" smtClean="0"/>
              <a:t>camarera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 Soy </a:t>
            </a:r>
            <a:r>
              <a:rPr lang="en-GB" sz="2000" dirty="0" err="1" smtClean="0"/>
              <a:t>socorrista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 Soy </a:t>
            </a:r>
            <a:r>
              <a:rPr lang="en-GB" sz="2000" dirty="0" err="1" smtClean="0"/>
              <a:t>dependienta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Soy </a:t>
            </a:r>
            <a:r>
              <a:rPr lang="en-GB" sz="2000" dirty="0" err="1" smtClean="0"/>
              <a:t>jardinero</a:t>
            </a:r>
            <a:r>
              <a:rPr lang="en-GB" sz="2000" dirty="0" smtClean="0"/>
              <a:t>/</a:t>
            </a:r>
            <a:r>
              <a:rPr lang="en-GB" sz="2000" dirty="0" err="1" smtClean="0"/>
              <a:t>jardinera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Hago</a:t>
            </a:r>
            <a:r>
              <a:rPr lang="en-GB" sz="2000" dirty="0" smtClean="0"/>
              <a:t> de </a:t>
            </a:r>
            <a:r>
              <a:rPr lang="en-GB" sz="2000" dirty="0" err="1" smtClean="0"/>
              <a:t>canguro</a:t>
            </a:r>
            <a:endParaRPr lang="en-GB" sz="2400" dirty="0" smtClean="0"/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185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21088"/>
            <a:ext cx="3095625" cy="2636912"/>
          </a:xfrm>
          <a:prstGeom prst="rect">
            <a:avLst/>
          </a:prstGeom>
        </p:spPr>
      </p:pic>
      <p:pic>
        <p:nvPicPr>
          <p:cNvPr id="6" name="Picture 5" descr="MH900227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200" b="1" u="sng" dirty="0" smtClean="0">
                <a:latin typeface="Calibri" pitchFamily="34" charset="0"/>
                <a:cs typeface="Calibri" pitchFamily="34" charset="0"/>
              </a:rPr>
              <a:t>ACTIVIDAD 7: ¿TRABAJAS LOS SÁBADOS?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200" b="1" dirty="0" smtClean="0"/>
              <a:t>Work with a partner:  rank the following  part-time jobs in order of how </a:t>
            </a:r>
          </a:p>
          <a:p>
            <a:pPr>
              <a:buNone/>
            </a:pPr>
            <a:r>
              <a:rPr lang="en-GB" sz="2200" b="1" dirty="0" smtClean="0"/>
              <a:t>much you’d like to do them.</a:t>
            </a:r>
          </a:p>
          <a:p>
            <a:pPr>
              <a:buNone/>
            </a:pPr>
            <a:endParaRPr lang="en-GB" sz="2200" b="1" dirty="0" smtClean="0"/>
          </a:p>
          <a:p>
            <a:pPr>
              <a:buNone/>
            </a:pPr>
            <a:r>
              <a:rPr lang="en-GB" sz="2200" b="1" dirty="0" err="1" smtClean="0"/>
              <a:t>Quisiera</a:t>
            </a:r>
            <a:r>
              <a:rPr lang="en-GB" sz="2200" b="1" dirty="0" smtClean="0"/>
              <a:t>…/No </a:t>
            </a:r>
            <a:r>
              <a:rPr lang="en-GB" sz="2200" b="1" dirty="0" err="1" smtClean="0"/>
              <a:t>quisiera</a:t>
            </a:r>
            <a:r>
              <a:rPr lang="en-GB" sz="2200" b="1" dirty="0" smtClean="0"/>
              <a:t>…</a:t>
            </a:r>
            <a:endParaRPr lang="en-GB" sz="2200" dirty="0" smtClean="0"/>
          </a:p>
          <a:p>
            <a:pPr>
              <a:buNone/>
            </a:pPr>
            <a:r>
              <a:rPr lang="en-GB" sz="2200" b="1" dirty="0" smtClean="0"/>
              <a:t> 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Hacer</a:t>
            </a:r>
            <a:r>
              <a:rPr lang="en-GB" sz="2200" dirty="0" smtClean="0"/>
              <a:t> de </a:t>
            </a:r>
            <a:r>
              <a:rPr lang="en-GB" sz="2200" dirty="0" err="1" smtClean="0"/>
              <a:t>canguro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en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tienda</a:t>
            </a:r>
            <a:r>
              <a:rPr lang="en-GB" sz="2200" dirty="0" smtClean="0"/>
              <a:t>/un </a:t>
            </a:r>
            <a:r>
              <a:rPr lang="en-GB" sz="2200" dirty="0" err="1" smtClean="0"/>
              <a:t>supermercado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</a:t>
            </a:r>
            <a:r>
              <a:rPr lang="en-GB" sz="2200" dirty="0" err="1" smtClean="0"/>
              <a:t>como</a:t>
            </a:r>
            <a:r>
              <a:rPr lang="en-GB" sz="2200" dirty="0" smtClean="0"/>
              <a:t> </a:t>
            </a:r>
            <a:r>
              <a:rPr lang="en-GB" sz="2200" dirty="0" err="1" smtClean="0"/>
              <a:t>camarero</a:t>
            </a:r>
            <a:r>
              <a:rPr lang="en-GB" sz="2200" dirty="0" smtClean="0"/>
              <a:t>/a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</a:t>
            </a:r>
            <a:r>
              <a:rPr lang="en-GB" sz="2200" dirty="0" err="1" smtClean="0"/>
              <a:t>como</a:t>
            </a:r>
            <a:r>
              <a:rPr lang="en-GB" sz="2200" dirty="0" smtClean="0"/>
              <a:t> </a:t>
            </a:r>
            <a:r>
              <a:rPr lang="en-GB" sz="2200" dirty="0" err="1" smtClean="0"/>
              <a:t>socorrista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en un </a:t>
            </a:r>
            <a:r>
              <a:rPr lang="en-GB" sz="2200" dirty="0" err="1" smtClean="0"/>
              <a:t>polideportivo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en </a:t>
            </a:r>
            <a:r>
              <a:rPr lang="en-GB" sz="2200" dirty="0" err="1" smtClean="0"/>
              <a:t>una</a:t>
            </a:r>
            <a:r>
              <a:rPr lang="en-GB" sz="2200" dirty="0" smtClean="0"/>
              <a:t> </a:t>
            </a:r>
            <a:r>
              <a:rPr lang="en-GB" sz="2200" dirty="0" err="1" smtClean="0"/>
              <a:t>granja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Repartir</a:t>
            </a:r>
            <a:r>
              <a:rPr lang="en-GB" sz="2200" dirty="0" smtClean="0"/>
              <a:t> </a:t>
            </a:r>
            <a:r>
              <a:rPr lang="en-GB" sz="2200" dirty="0" err="1" smtClean="0"/>
              <a:t>periódicos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Lavar</a:t>
            </a:r>
            <a:r>
              <a:rPr lang="en-GB" sz="2200" dirty="0" smtClean="0"/>
              <a:t> </a:t>
            </a:r>
            <a:r>
              <a:rPr lang="en-GB" sz="2200" dirty="0" err="1" smtClean="0"/>
              <a:t>coches</a:t>
            </a:r>
            <a:endParaRPr lang="en-GB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200" dirty="0" err="1" smtClean="0"/>
              <a:t>Trabajar</a:t>
            </a:r>
            <a:r>
              <a:rPr lang="en-GB" sz="2200" dirty="0" smtClean="0"/>
              <a:t> </a:t>
            </a:r>
            <a:r>
              <a:rPr lang="en-GB" sz="2200" dirty="0" err="1" smtClean="0"/>
              <a:t>como</a:t>
            </a:r>
            <a:r>
              <a:rPr lang="en-GB" sz="2200" dirty="0" smtClean="0"/>
              <a:t> </a:t>
            </a:r>
            <a:r>
              <a:rPr lang="en-GB" sz="2200" dirty="0" err="1" smtClean="0"/>
              <a:t>jardinero</a:t>
            </a:r>
            <a:r>
              <a:rPr lang="en-GB" sz="2200" dirty="0" smtClean="0"/>
              <a:t>/a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Dar </a:t>
            </a:r>
            <a:r>
              <a:rPr lang="en-GB" sz="2200" dirty="0" err="1" smtClean="0"/>
              <a:t>paseo</a:t>
            </a:r>
            <a:r>
              <a:rPr lang="en-GB" sz="2200" dirty="0" smtClean="0"/>
              <a:t> con </a:t>
            </a:r>
            <a:r>
              <a:rPr lang="en-GB" sz="2200" dirty="0" err="1" smtClean="0"/>
              <a:t>perros</a:t>
            </a:r>
            <a:endParaRPr lang="en-GB" sz="2200" dirty="0" smtClean="0"/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2048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427480"/>
            <a:ext cx="2088232" cy="22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437112"/>
            <a:ext cx="22048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200" b="1" u="sng" dirty="0" smtClean="0">
                <a:latin typeface="+mj-lt"/>
                <a:cs typeface="Calibri" pitchFamily="34" charset="0"/>
              </a:rPr>
              <a:t>ACTIVIDAD 8: EL TRABAJO A TIEMPO PARCIAL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  <a:cs typeface="Calibri" pitchFamily="34" charset="0"/>
              </a:rPr>
              <a:t> 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Work with a partner: decide if the following statements are  ADVANTAGES </a:t>
            </a: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(A) or DISADVANTAGES (D) of part time work.</a:t>
            </a: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Tengo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que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trabajar</a:t>
            </a:r>
            <a:r>
              <a:rPr lang="en-GB" sz="2200" dirty="0" smtClean="0">
                <a:latin typeface="+mj-lt"/>
              </a:rPr>
              <a:t> los fines de </a:t>
            </a:r>
            <a:r>
              <a:rPr lang="en-GB" sz="2200" dirty="0" err="1" smtClean="0">
                <a:latin typeface="+mj-lt"/>
              </a:rPr>
              <a:t>semana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Gano</a:t>
            </a:r>
            <a:r>
              <a:rPr lang="en-GB" sz="2200" dirty="0" smtClean="0">
                <a:latin typeface="+mj-lt"/>
              </a:rPr>
              <a:t> 8€ a la </a:t>
            </a:r>
            <a:r>
              <a:rPr lang="en-GB" sz="2200" dirty="0" err="1" smtClean="0">
                <a:latin typeface="+mj-lt"/>
              </a:rPr>
              <a:t>hora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Los </a:t>
            </a:r>
            <a:r>
              <a:rPr lang="en-GB" sz="2200" dirty="0" err="1" smtClean="0">
                <a:latin typeface="+mj-lt"/>
              </a:rPr>
              <a:t>clientes</a:t>
            </a:r>
            <a:r>
              <a:rPr lang="en-GB" sz="2200" dirty="0" smtClean="0">
                <a:latin typeface="+mj-lt"/>
              </a:rPr>
              <a:t> son </a:t>
            </a:r>
            <a:r>
              <a:rPr lang="en-GB" sz="2200" dirty="0" err="1" smtClean="0">
                <a:latin typeface="+mj-lt"/>
              </a:rPr>
              <a:t>simpáticos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Es un </a:t>
            </a:r>
            <a:r>
              <a:rPr lang="en-GB" sz="2200" dirty="0" err="1" smtClean="0">
                <a:latin typeface="+mj-lt"/>
              </a:rPr>
              <a:t>trabajo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variado</a:t>
            </a:r>
            <a:r>
              <a:rPr lang="en-GB" sz="2200" dirty="0" smtClean="0">
                <a:latin typeface="+mj-lt"/>
              </a:rPr>
              <a:t> e </a:t>
            </a:r>
            <a:r>
              <a:rPr lang="en-GB" sz="2200" dirty="0" err="1" smtClean="0">
                <a:latin typeface="+mj-lt"/>
              </a:rPr>
              <a:t>interesante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Tengo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que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levantarme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temprano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Mi </a:t>
            </a:r>
            <a:r>
              <a:rPr lang="en-GB" sz="2200" dirty="0" err="1" smtClean="0">
                <a:latin typeface="+mj-lt"/>
              </a:rPr>
              <a:t>jefe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es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antipático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No </a:t>
            </a:r>
            <a:r>
              <a:rPr lang="en-GB" sz="2200" dirty="0" err="1" smtClean="0">
                <a:latin typeface="+mj-lt"/>
              </a:rPr>
              <a:t>gano</a:t>
            </a:r>
            <a:r>
              <a:rPr lang="en-GB" sz="2200" dirty="0" smtClean="0">
                <a:latin typeface="+mj-lt"/>
              </a:rPr>
              <a:t> mucho </a:t>
            </a:r>
            <a:r>
              <a:rPr lang="en-GB" sz="2200" dirty="0" err="1" smtClean="0">
                <a:latin typeface="+mj-lt"/>
              </a:rPr>
              <a:t>dinero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El </a:t>
            </a:r>
            <a:r>
              <a:rPr lang="en-GB" sz="2200" dirty="0" err="1" smtClean="0">
                <a:latin typeface="+mj-lt"/>
              </a:rPr>
              <a:t>trabajo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es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aburrido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Me </a:t>
            </a:r>
            <a:r>
              <a:rPr lang="en-GB" sz="2200" dirty="0" err="1" smtClean="0">
                <a:latin typeface="+mj-lt"/>
              </a:rPr>
              <a:t>gusta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trabajar</a:t>
            </a:r>
            <a:r>
              <a:rPr lang="en-GB" sz="2200" dirty="0" smtClean="0">
                <a:latin typeface="+mj-lt"/>
              </a:rPr>
              <a:t> con la </a:t>
            </a:r>
            <a:r>
              <a:rPr lang="en-GB" sz="2200" dirty="0" err="1" smtClean="0">
                <a:latin typeface="+mj-lt"/>
              </a:rPr>
              <a:t>gente</a:t>
            </a:r>
            <a:r>
              <a:rPr lang="en-GB" sz="2200" dirty="0" smtClean="0">
                <a:latin typeface="+mj-lt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No </a:t>
            </a:r>
            <a:r>
              <a:rPr lang="en-GB" sz="2200" dirty="0" err="1" smtClean="0">
                <a:latin typeface="+mj-lt"/>
              </a:rPr>
              <a:t>tengo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bastante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tiempo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para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mis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estudios</a:t>
            </a:r>
            <a:r>
              <a:rPr lang="en-GB" sz="2200" dirty="0" smtClean="0">
                <a:latin typeface="+mj-lt"/>
              </a:rPr>
              <a:t>.	       (Mi </a:t>
            </a:r>
            <a:r>
              <a:rPr lang="en-GB" sz="2200" dirty="0" err="1" smtClean="0">
                <a:latin typeface="+mj-lt"/>
              </a:rPr>
              <a:t>jefe</a:t>
            </a:r>
            <a:r>
              <a:rPr lang="en-GB" sz="2200" dirty="0" smtClean="0">
                <a:latin typeface="+mj-lt"/>
              </a:rPr>
              <a:t>)</a:t>
            </a:r>
          </a:p>
          <a:p>
            <a:pPr marL="457200" indent="-457200">
              <a:buAutoNum type="arabicPeriod" startAt="11"/>
            </a:pPr>
            <a:r>
              <a:rPr lang="en-GB" sz="2200" dirty="0" err="1" smtClean="0">
                <a:latin typeface="+mj-lt"/>
              </a:rPr>
              <a:t>Tengo</a:t>
            </a:r>
            <a:r>
              <a:rPr lang="en-GB" sz="2200" dirty="0" smtClean="0">
                <a:latin typeface="+mj-lt"/>
              </a:rPr>
              <a:t> m</a:t>
            </a:r>
            <a:r>
              <a:rPr lang="en-US" sz="2200" dirty="0" err="1" smtClean="0">
                <a:latin typeface="+mj-lt"/>
              </a:rPr>
              <a:t>ás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dinero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para</a:t>
            </a:r>
            <a:r>
              <a:rPr lang="en-US" sz="2200" dirty="0" smtClean="0">
                <a:latin typeface="+mj-lt"/>
              </a:rPr>
              <a:t> </a:t>
            </a:r>
            <a:r>
              <a:rPr lang="es-ES_tradnl" sz="2200" dirty="0" smtClean="0">
                <a:latin typeface="+mj-lt"/>
              </a:rPr>
              <a:t>salir con mis amigos.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 startAt="11"/>
            </a:pPr>
            <a:r>
              <a:rPr lang="en-GB" sz="2200" dirty="0" smtClean="0">
                <a:latin typeface="+mj-lt"/>
              </a:rPr>
              <a:t>Mi </a:t>
            </a:r>
            <a:r>
              <a:rPr lang="en-GB" sz="2200" dirty="0" err="1" smtClean="0">
                <a:latin typeface="+mj-lt"/>
              </a:rPr>
              <a:t>trabajo</a:t>
            </a:r>
            <a:r>
              <a:rPr lang="en-GB" sz="2200" dirty="0" smtClean="0">
                <a:latin typeface="+mj-lt"/>
              </a:rPr>
              <a:t> </a:t>
            </a:r>
            <a:r>
              <a:rPr lang="es-ES_tradnl" sz="2200" dirty="0" smtClean="0">
                <a:latin typeface="+mj-lt"/>
              </a:rPr>
              <a:t>me da un poco de independencia de mis padres.</a:t>
            </a:r>
            <a:endParaRPr lang="en-GB" sz="2200" dirty="0" smtClean="0">
              <a:latin typeface="+mj-lt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448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62880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200" b="1" u="sng" dirty="0" smtClean="0">
                <a:latin typeface="+mj-lt"/>
                <a:cs typeface="Calibri" pitchFamily="34" charset="0"/>
              </a:rPr>
              <a:t>ACTIVIDAD 9: ¿TIENES ALGÚN EMPLEO?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  <a:cs typeface="Calibri" pitchFamily="34" charset="0"/>
              </a:rPr>
              <a:t> 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Work with a partner: match up the questions and answers and then prepare </a:t>
            </a: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to interview each other on part time jobs.</a:t>
            </a: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smtClean="0">
                <a:latin typeface="+mj-lt"/>
              </a:rPr>
              <a:t>¿</a:t>
            </a:r>
            <a:r>
              <a:rPr lang="en-GB" sz="2200" dirty="0" err="1" smtClean="0">
                <a:latin typeface="+mj-lt"/>
              </a:rPr>
              <a:t>Tienes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algún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trabajo</a:t>
            </a:r>
            <a:r>
              <a:rPr lang="en-GB" sz="2200" dirty="0" smtClean="0">
                <a:latin typeface="+mj-lt"/>
              </a:rPr>
              <a:t>?		A.  A </a:t>
            </a:r>
            <a:r>
              <a:rPr lang="en-GB" sz="2200" dirty="0" err="1" smtClean="0">
                <a:latin typeface="+mj-lt"/>
              </a:rPr>
              <a:t>las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cuatro</a:t>
            </a:r>
            <a:r>
              <a:rPr lang="en-GB" sz="2200" dirty="0" smtClean="0">
                <a:latin typeface="+mj-lt"/>
              </a:rPr>
              <a:t> de la </a:t>
            </a:r>
            <a:r>
              <a:rPr lang="en-GB" sz="2200" dirty="0" err="1" smtClean="0">
                <a:latin typeface="+mj-lt"/>
              </a:rPr>
              <a:t>tarde</a:t>
            </a:r>
            <a:endParaRPr lang="en-GB" sz="2200" dirty="0" smtClean="0">
              <a:latin typeface="+mj-lt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smtClean="0"/>
              <a:t>¿</a:t>
            </a:r>
            <a:r>
              <a:rPr lang="en-GB" sz="2200" dirty="0" err="1" smtClean="0"/>
              <a:t>Cuándo</a:t>
            </a:r>
            <a:r>
              <a:rPr lang="en-GB" sz="2200" dirty="0" smtClean="0"/>
              <a:t> </a:t>
            </a:r>
            <a:r>
              <a:rPr lang="en-GB" sz="2200" dirty="0" err="1" smtClean="0"/>
              <a:t>trabajas</a:t>
            </a:r>
            <a:r>
              <a:rPr lang="en-GB" sz="2200" dirty="0" smtClean="0"/>
              <a:t>?			B. </a:t>
            </a:r>
            <a:r>
              <a:rPr lang="en-GB" sz="2200" dirty="0" err="1" smtClean="0"/>
              <a:t>Sí</a:t>
            </a:r>
            <a:r>
              <a:rPr lang="en-GB" sz="2200" dirty="0" smtClean="0"/>
              <a:t>, </a:t>
            </a:r>
            <a:r>
              <a:rPr lang="en-GB" sz="2200" dirty="0" err="1" smtClean="0"/>
              <a:t>es</a:t>
            </a:r>
            <a:r>
              <a:rPr lang="en-GB" sz="2200" dirty="0" smtClean="0"/>
              <a:t> </a:t>
            </a:r>
            <a:r>
              <a:rPr lang="en-GB" sz="2200" dirty="0" err="1" smtClean="0"/>
              <a:t>interesante</a:t>
            </a:r>
            <a:r>
              <a:rPr lang="en-GB" sz="2200" dirty="0" smtClean="0"/>
              <a:t> y </a:t>
            </a:r>
            <a:r>
              <a:rPr lang="en-GB" sz="2200" dirty="0" err="1" smtClean="0"/>
              <a:t>aprendo</a:t>
            </a:r>
            <a:r>
              <a:rPr lang="en-GB" sz="2200" dirty="0" smtClean="0"/>
              <a:t> mucho.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smtClean="0"/>
              <a:t>¿</a:t>
            </a:r>
            <a:r>
              <a:rPr lang="en-GB" sz="2200" dirty="0" err="1" smtClean="0"/>
              <a:t>Cuántas</a:t>
            </a:r>
            <a:r>
              <a:rPr lang="en-GB" sz="2200" dirty="0" smtClean="0"/>
              <a:t> </a:t>
            </a:r>
            <a:r>
              <a:rPr lang="en-GB" sz="2200" dirty="0" err="1" smtClean="0"/>
              <a:t>horas</a:t>
            </a:r>
            <a:r>
              <a:rPr lang="en-GB" sz="2200" dirty="0" smtClean="0"/>
              <a:t> </a:t>
            </a:r>
            <a:r>
              <a:rPr lang="en-GB" sz="2200" dirty="0" err="1" smtClean="0"/>
              <a:t>trabajas</a:t>
            </a:r>
            <a:r>
              <a:rPr lang="en-GB" sz="2200" dirty="0" smtClean="0"/>
              <a:t>?		C.  </a:t>
            </a:r>
            <a:r>
              <a:rPr lang="en-GB" sz="2200" dirty="0" err="1" smtClean="0"/>
              <a:t>Sí</a:t>
            </a:r>
            <a:r>
              <a:rPr lang="en-GB" sz="2200" dirty="0" smtClean="0"/>
              <a:t>,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en un </a:t>
            </a:r>
            <a:r>
              <a:rPr lang="en-GB" sz="2200" dirty="0" err="1" smtClean="0"/>
              <a:t>supermercado</a:t>
            </a:r>
            <a:r>
              <a:rPr lang="en-GB" sz="22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smtClean="0"/>
              <a:t>¿</a:t>
            </a:r>
            <a:r>
              <a:rPr lang="en-GB" sz="2200" dirty="0" err="1" smtClean="0"/>
              <a:t>Cuándo</a:t>
            </a:r>
            <a:r>
              <a:rPr lang="en-GB" sz="2200" dirty="0" smtClean="0"/>
              <a:t> </a:t>
            </a:r>
            <a:r>
              <a:rPr lang="en-GB" sz="2200" dirty="0" err="1" smtClean="0"/>
              <a:t>empiezas</a:t>
            </a:r>
            <a:r>
              <a:rPr lang="en-GB" sz="2200" dirty="0" smtClean="0"/>
              <a:t>?			D. 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</a:t>
            </a:r>
            <a:r>
              <a:rPr lang="en-GB" sz="2200" dirty="0" err="1" smtClean="0"/>
              <a:t>doce</a:t>
            </a:r>
            <a:r>
              <a:rPr lang="en-GB" sz="2200" dirty="0" smtClean="0"/>
              <a:t> </a:t>
            </a:r>
            <a:r>
              <a:rPr lang="en-GB" sz="2200" dirty="0" err="1" smtClean="0"/>
              <a:t>horas</a:t>
            </a:r>
            <a:r>
              <a:rPr lang="en-GB" sz="2200" dirty="0" smtClean="0"/>
              <a:t> en total.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smtClean="0"/>
              <a:t>¿</a:t>
            </a:r>
            <a:r>
              <a:rPr lang="en-GB" sz="2200" dirty="0" err="1" smtClean="0"/>
              <a:t>Cuándo</a:t>
            </a:r>
            <a:r>
              <a:rPr lang="en-GB" sz="2200" dirty="0" smtClean="0"/>
              <a:t> </a:t>
            </a:r>
            <a:r>
              <a:rPr lang="en-GB" sz="2200" dirty="0" err="1" smtClean="0"/>
              <a:t>terminas</a:t>
            </a:r>
            <a:r>
              <a:rPr lang="en-GB" sz="2200" dirty="0" smtClean="0"/>
              <a:t>?			E.  </a:t>
            </a:r>
            <a:r>
              <a:rPr lang="en-GB" sz="2200" dirty="0" err="1" smtClean="0"/>
              <a:t>Gano</a:t>
            </a:r>
            <a:r>
              <a:rPr lang="en-GB" sz="2200" dirty="0" smtClean="0"/>
              <a:t> </a:t>
            </a:r>
            <a:r>
              <a:rPr lang="en-GB" sz="2200" dirty="0" err="1" smtClean="0"/>
              <a:t>ocho</a:t>
            </a:r>
            <a:r>
              <a:rPr lang="en-GB" sz="2200" dirty="0" smtClean="0"/>
              <a:t> </a:t>
            </a:r>
            <a:r>
              <a:rPr lang="en-GB" sz="2200" dirty="0" err="1" smtClean="0"/>
              <a:t>euros</a:t>
            </a:r>
            <a:r>
              <a:rPr lang="en-GB" sz="2200" dirty="0" smtClean="0"/>
              <a:t> </a:t>
            </a:r>
            <a:r>
              <a:rPr lang="en-GB" sz="2200" dirty="0" err="1" smtClean="0"/>
              <a:t>por</a:t>
            </a:r>
            <a:r>
              <a:rPr lang="en-GB" sz="2200" dirty="0" smtClean="0"/>
              <a:t> </a:t>
            </a:r>
            <a:r>
              <a:rPr lang="en-GB" sz="2200" dirty="0" err="1" smtClean="0"/>
              <a:t>hora</a:t>
            </a:r>
            <a:r>
              <a:rPr lang="en-GB" sz="22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smtClean="0"/>
              <a:t>¿</a:t>
            </a:r>
            <a:r>
              <a:rPr lang="en-GB" sz="2200" dirty="0" err="1" smtClean="0"/>
              <a:t>Cuánto</a:t>
            </a:r>
            <a:r>
              <a:rPr lang="en-GB" sz="2200" dirty="0" smtClean="0"/>
              <a:t> </a:t>
            </a:r>
            <a:r>
              <a:rPr lang="en-GB" sz="2200" dirty="0" err="1" smtClean="0"/>
              <a:t>ganas</a:t>
            </a:r>
            <a:r>
              <a:rPr lang="en-GB" sz="2200" dirty="0" smtClean="0"/>
              <a:t>?			F. 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 </a:t>
            </a:r>
            <a:r>
              <a:rPr lang="en-GB" sz="2200" dirty="0" err="1" smtClean="0"/>
              <a:t>todos</a:t>
            </a:r>
            <a:r>
              <a:rPr lang="en-GB" sz="2200" dirty="0" smtClean="0"/>
              <a:t> los fines de </a:t>
            </a:r>
            <a:r>
              <a:rPr lang="en-GB" sz="2200" dirty="0" err="1" smtClean="0"/>
              <a:t>semana</a:t>
            </a:r>
            <a:r>
              <a:rPr lang="en-GB" sz="22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smtClean="0"/>
              <a:t>¿Te </a:t>
            </a:r>
            <a:r>
              <a:rPr lang="en-GB" sz="2200" dirty="0" err="1" smtClean="0"/>
              <a:t>gusta</a:t>
            </a:r>
            <a:r>
              <a:rPr lang="en-GB" sz="2200" dirty="0" smtClean="0"/>
              <a:t> el </a:t>
            </a:r>
            <a:r>
              <a:rPr lang="en-GB" sz="2200" dirty="0" err="1" smtClean="0"/>
              <a:t>trabajo</a:t>
            </a:r>
            <a:r>
              <a:rPr lang="en-GB" sz="2200" dirty="0" smtClean="0"/>
              <a:t>?		G.  A </a:t>
            </a:r>
            <a:r>
              <a:rPr lang="en-GB" sz="2200" dirty="0" err="1" smtClean="0"/>
              <a:t>las</a:t>
            </a:r>
            <a:r>
              <a:rPr lang="en-GB" sz="2200" dirty="0" smtClean="0"/>
              <a:t> </a:t>
            </a:r>
            <a:r>
              <a:rPr lang="en-GB" sz="2200" dirty="0" err="1" smtClean="0"/>
              <a:t>nueve</a:t>
            </a:r>
            <a:r>
              <a:rPr lang="en-GB" sz="2200" dirty="0" smtClean="0"/>
              <a:t> de la </a:t>
            </a:r>
            <a:r>
              <a:rPr lang="en-GB" sz="2200" dirty="0" err="1" smtClean="0"/>
              <a:t>mañana</a:t>
            </a:r>
            <a:r>
              <a:rPr lang="en-GB" sz="2200" dirty="0" smtClean="0"/>
              <a:t>.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MH900443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1835844" cy="1835844"/>
          </a:xfrm>
          <a:prstGeom prst="rect">
            <a:avLst/>
          </a:prstGeom>
        </p:spPr>
      </p:pic>
      <p:pic>
        <p:nvPicPr>
          <p:cNvPr id="6" name="Picture 5" descr="MH900444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600" b="1" u="sng" dirty="0" smtClean="0">
                <a:latin typeface="+mj-lt"/>
                <a:cs typeface="Calibri" pitchFamily="34" charset="0"/>
              </a:rPr>
              <a:t>ACTIVIDAD 10:  NECESITO TRABAJAR</a:t>
            </a:r>
            <a:r>
              <a:rPr lang="en-GB" sz="1600" b="1" dirty="0" smtClean="0">
                <a:latin typeface="+mj-lt"/>
                <a:cs typeface="Calibri" pitchFamily="34" charset="0"/>
              </a:rPr>
              <a:t> </a:t>
            </a:r>
            <a:endParaRPr lang="en-GB" sz="16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1600" b="1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600" b="1" dirty="0" smtClean="0">
                <a:latin typeface="+mj-lt"/>
                <a:cs typeface="Calibri" pitchFamily="34" charset="0"/>
              </a:rPr>
              <a:t>Work with a partner: read and understand what these Spanish students say about their part time job. Then note 3 advantages and 3 disadvantages in Spanish.</a:t>
            </a:r>
          </a:p>
          <a:p>
            <a:pPr algn="ctr">
              <a:buNone/>
            </a:pPr>
            <a:endParaRPr lang="en-GB" sz="16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s-ES_tradnl" sz="1600" dirty="0" smtClean="0"/>
              <a:t>Me llamo Enrique y soy estudiante de ciencias en Madrid. Necesito trabajar por las tardes en un restaurante </a:t>
            </a:r>
          </a:p>
          <a:p>
            <a:pPr>
              <a:buNone/>
            </a:pPr>
            <a:r>
              <a:rPr lang="es-ES_tradnl" sz="1600" dirty="0" smtClean="0"/>
              <a:t>porque tengo que comprar mis libros y mi piso es muy caro.</a:t>
            </a:r>
            <a:r>
              <a:rPr lang="en-GB" sz="1600" dirty="0" smtClean="0"/>
              <a:t> </a:t>
            </a:r>
            <a:r>
              <a:rPr lang="es-ES_tradnl" sz="1600" dirty="0" smtClean="0"/>
              <a:t>Trabajo tres días a la semana de viernes a </a:t>
            </a:r>
          </a:p>
          <a:p>
            <a:pPr>
              <a:buNone/>
            </a:pPr>
            <a:r>
              <a:rPr lang="es-ES_tradnl" sz="1600" dirty="0" smtClean="0"/>
              <a:t>domingo </a:t>
            </a:r>
            <a:r>
              <a:rPr lang="en-GB" sz="1600" dirty="0" smtClean="0"/>
              <a:t> - no </a:t>
            </a:r>
            <a:r>
              <a:rPr lang="en-GB" sz="1600" dirty="0" err="1" smtClean="0"/>
              <a:t>es</a:t>
            </a:r>
            <a:r>
              <a:rPr lang="en-GB" sz="1600" dirty="0" smtClean="0"/>
              <a:t> </a:t>
            </a:r>
            <a:r>
              <a:rPr lang="en-GB" sz="1600" dirty="0" err="1" smtClean="0"/>
              <a:t>fácil</a:t>
            </a:r>
            <a:r>
              <a:rPr lang="en-GB" sz="1600" dirty="0" smtClean="0"/>
              <a:t> </a:t>
            </a:r>
            <a:r>
              <a:rPr lang="en-GB" sz="1600" dirty="0" err="1" smtClean="0"/>
              <a:t>porque</a:t>
            </a:r>
            <a:r>
              <a:rPr lang="en-GB" sz="1600" dirty="0" smtClean="0"/>
              <a:t> </a:t>
            </a:r>
            <a:r>
              <a:rPr lang="en-GB" sz="1600" dirty="0" err="1" smtClean="0"/>
              <a:t>tengo</a:t>
            </a:r>
            <a:r>
              <a:rPr lang="en-GB" sz="1600" dirty="0" smtClean="0"/>
              <a:t> </a:t>
            </a:r>
            <a:r>
              <a:rPr lang="en-GB" sz="1600" dirty="0" err="1" smtClean="0"/>
              <a:t>mis</a:t>
            </a:r>
            <a:r>
              <a:rPr lang="en-GB" sz="1600" dirty="0" smtClean="0"/>
              <a:t> </a:t>
            </a:r>
            <a:r>
              <a:rPr lang="en-GB" sz="1600" dirty="0" err="1" smtClean="0"/>
              <a:t>estudios</a:t>
            </a:r>
            <a:r>
              <a:rPr lang="en-GB" sz="1600" dirty="0" smtClean="0"/>
              <a:t>. </a:t>
            </a:r>
            <a:r>
              <a:rPr lang="es-ES_tradnl" sz="1600" dirty="0" smtClean="0"/>
              <a:t>Sólo trabajo cuatro horas al día de las siete de la tarde </a:t>
            </a:r>
          </a:p>
          <a:p>
            <a:pPr>
              <a:buNone/>
            </a:pPr>
            <a:r>
              <a:rPr lang="es-ES_tradnl" sz="1600" dirty="0" smtClean="0"/>
              <a:t>hasta las once de la noche. Siempre llego a casa muy cansado porque, como camarero, estoy todo el tiempo </a:t>
            </a:r>
          </a:p>
          <a:p>
            <a:pPr>
              <a:buNone/>
            </a:pPr>
            <a:r>
              <a:rPr lang="es-ES_tradnl" sz="1600" dirty="0" smtClean="0"/>
              <a:t>de pie. La paga no es estupenda pero la gran ventaja es que todas las noches que trabajo no tengo que </a:t>
            </a:r>
          </a:p>
          <a:p>
            <a:pPr>
              <a:buNone/>
            </a:pPr>
            <a:r>
              <a:rPr lang="es-ES_tradnl" sz="1600" dirty="0" smtClean="0"/>
              <a:t>comprarme la cena</a:t>
            </a:r>
            <a:r>
              <a:rPr lang="en-GB" sz="1600" dirty="0" smtClean="0"/>
              <a:t>. </a:t>
            </a:r>
            <a:r>
              <a:rPr lang="es-ES_tradnl" sz="1600" dirty="0" smtClean="0"/>
              <a:t>Puedo cenar en el restaurante, es completamente gratis y la comida es muy rica.</a:t>
            </a:r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r>
              <a:rPr lang="es-ES_tradnl" sz="1600" dirty="0" smtClean="0"/>
              <a:t>Me llamo Esther y soy estudiante de idiomas en Barcelona. Trabajo en una tienda de regalos en el centro de </a:t>
            </a:r>
          </a:p>
          <a:p>
            <a:pPr>
              <a:buNone/>
            </a:pPr>
            <a:r>
              <a:rPr lang="es-ES_tradnl" sz="1600" dirty="0" smtClean="0"/>
              <a:t>la ciudad. Es una tienda grande y se venda muchas cosas – recuerdos, ropa, perfumes y joyería. Durante el </a:t>
            </a:r>
          </a:p>
          <a:p>
            <a:pPr>
              <a:buNone/>
            </a:pPr>
            <a:r>
              <a:rPr lang="es-ES_tradnl" sz="1600" dirty="0" smtClean="0"/>
              <a:t>verano hay muchísimos clientes de todas las partes del mundo y tengo que hablar inglés y francés, los </a:t>
            </a:r>
          </a:p>
          <a:p>
            <a:pPr>
              <a:buNone/>
            </a:pPr>
            <a:r>
              <a:rPr lang="es-ES_tradnl" sz="1600" dirty="0" smtClean="0"/>
              <a:t>idiomas que estudio en la universidad. Me gusta mucho mi trabajo porque me da la oportunidad de conocer </a:t>
            </a:r>
          </a:p>
          <a:p>
            <a:pPr>
              <a:buNone/>
            </a:pPr>
            <a:r>
              <a:rPr lang="es-ES_tradnl" sz="1600" dirty="0" smtClean="0"/>
              <a:t>a mucha gente nueva. No gano mucho dinero pero me permite comprar </a:t>
            </a:r>
            <a:r>
              <a:rPr lang="en-GB" sz="1600" dirty="0" err="1" smtClean="0"/>
              <a:t>saldo</a:t>
            </a:r>
            <a:r>
              <a:rPr lang="en-GB" sz="1600" dirty="0" smtClean="0"/>
              <a:t> </a:t>
            </a:r>
            <a:r>
              <a:rPr lang="en-GB" sz="1600" dirty="0" err="1" smtClean="0"/>
              <a:t>para</a:t>
            </a:r>
            <a:r>
              <a:rPr lang="en-GB" sz="1600" dirty="0" smtClean="0"/>
              <a:t> mi </a:t>
            </a:r>
            <a:r>
              <a:rPr lang="en-GB" sz="1600" dirty="0" err="1" smtClean="0"/>
              <a:t>móvil</a:t>
            </a:r>
            <a:r>
              <a:rPr lang="en-GB" sz="1600" dirty="0" smtClean="0"/>
              <a:t>, </a:t>
            </a:r>
            <a:r>
              <a:rPr lang="en-GB" sz="1600" dirty="0" err="1" smtClean="0"/>
              <a:t>nueva</a:t>
            </a:r>
            <a:r>
              <a:rPr lang="en-GB" sz="1600" dirty="0" smtClean="0"/>
              <a:t> </a:t>
            </a:r>
            <a:r>
              <a:rPr lang="en-GB" sz="1600" dirty="0" err="1" smtClean="0"/>
              <a:t>ropa</a:t>
            </a:r>
            <a:r>
              <a:rPr lang="en-GB" sz="1600" dirty="0" smtClean="0"/>
              <a:t> y</a:t>
            </a:r>
          </a:p>
          <a:p>
            <a:pPr>
              <a:buNone/>
            </a:pPr>
            <a:r>
              <a:rPr lang="es-ES_tradnl" sz="1600" dirty="0" smtClean="0"/>
              <a:t> salir los fines de semana con mis amigos.</a:t>
            </a:r>
            <a:endParaRPr lang="es-ES_tradnl" sz="1800" dirty="0" smtClean="0"/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18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marL="514350" indent="-514350">
              <a:buNone/>
            </a:pPr>
            <a:endParaRPr lang="en-GB" sz="1800" b="1" u="sng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/>
          </a:p>
          <a:p>
            <a:pPr marL="514350" indent="-514350">
              <a:buNone/>
            </a:pPr>
            <a:endParaRPr lang="en-GB" sz="2400" u="sng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Eu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2448272" cy="1515597"/>
          </a:xfrm>
          <a:prstGeom prst="rect">
            <a:avLst/>
          </a:prstGeom>
        </p:spPr>
      </p:pic>
      <p:pic>
        <p:nvPicPr>
          <p:cNvPr id="9" name="Picture 8" descr="MH900439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1619820" cy="1619820"/>
          </a:xfrm>
          <a:prstGeom prst="rect">
            <a:avLst/>
          </a:prstGeom>
        </p:spPr>
      </p:pic>
      <p:pic>
        <p:nvPicPr>
          <p:cNvPr id="11" name="Picture 10" descr="MH9004437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212976"/>
            <a:ext cx="1691828" cy="16918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3: CARRERAS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1666782" cy="22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4401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1762590" cy="11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21088"/>
            <a:ext cx="15841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MH9004307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76672"/>
            <a:ext cx="1872208" cy="1656184"/>
          </a:xfrm>
          <a:prstGeom prst="rect">
            <a:avLst/>
          </a:prstGeom>
        </p:spPr>
      </p:pic>
      <p:pic>
        <p:nvPicPr>
          <p:cNvPr id="10" name="Picture 9" descr="MH9003861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77072"/>
            <a:ext cx="2555776" cy="2555776"/>
          </a:xfrm>
          <a:prstGeom prst="rect">
            <a:avLst/>
          </a:prstGeom>
        </p:spPr>
      </p:pic>
      <p:pic>
        <p:nvPicPr>
          <p:cNvPr id="11" name="Picture 10" descr="MH9004224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636912"/>
            <a:ext cx="1259780" cy="1259780"/>
          </a:xfrm>
          <a:prstGeom prst="rect">
            <a:avLst/>
          </a:prstGeom>
        </p:spPr>
      </p:pic>
      <p:pic>
        <p:nvPicPr>
          <p:cNvPr id="12" name="Picture 11" descr="MH90043169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3" y="4365104"/>
            <a:ext cx="2633435" cy="2304256"/>
          </a:xfrm>
          <a:prstGeom prst="rect">
            <a:avLst/>
          </a:prstGeom>
        </p:spPr>
      </p:pic>
      <p:pic>
        <p:nvPicPr>
          <p:cNvPr id="13" name="Picture 12" descr="MH90040039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692696"/>
            <a:ext cx="1584176" cy="1584176"/>
          </a:xfrm>
          <a:prstGeom prst="rect">
            <a:avLst/>
          </a:prstGeom>
        </p:spPr>
      </p:pic>
      <p:pic>
        <p:nvPicPr>
          <p:cNvPr id="14" name="Picture 13" descr="MH91022102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7696" y="0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11: MI TRABAJO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read the clues and decide what you think the job could be in </a:t>
            </a:r>
          </a:p>
          <a:p>
            <a:pPr>
              <a:buNone/>
            </a:pPr>
            <a:r>
              <a:rPr lang="en-GB" sz="2000" b="1" dirty="0" smtClean="0"/>
              <a:t>Spanish. Choose from the list below.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 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fr-FR" sz="2000" dirty="0" err="1" smtClean="0"/>
              <a:t>Reparto</a:t>
            </a:r>
            <a:r>
              <a:rPr lang="fr-FR" sz="2000" dirty="0" smtClean="0"/>
              <a:t> cartas y </a:t>
            </a:r>
            <a:r>
              <a:rPr lang="fr-FR" sz="2000" dirty="0" err="1" smtClean="0"/>
              <a:t>paquetes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Trabajo</a:t>
            </a:r>
            <a:r>
              <a:rPr lang="en-GB" sz="2000" dirty="0" smtClean="0"/>
              <a:t> en un hospital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 err="1" smtClean="0"/>
              <a:t>Conduzco</a:t>
            </a:r>
            <a:r>
              <a:rPr lang="fr-FR" sz="2000" dirty="0" smtClean="0"/>
              <a:t> un taxi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Vendo</a:t>
            </a:r>
            <a:r>
              <a:rPr lang="en-GB" sz="2000" dirty="0" smtClean="0"/>
              <a:t> pan y </a:t>
            </a:r>
            <a:r>
              <a:rPr lang="en-GB" sz="2000" dirty="0" err="1" smtClean="0"/>
              <a:t>panadillos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Lucho</a:t>
            </a:r>
            <a:r>
              <a:rPr lang="en-GB" sz="2000" dirty="0" smtClean="0"/>
              <a:t> contra </a:t>
            </a:r>
            <a:r>
              <a:rPr lang="en-GB" sz="2000" dirty="0" err="1" smtClean="0"/>
              <a:t>incendios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fr-FR" sz="2000" dirty="0" err="1" smtClean="0"/>
              <a:t>Trabajo</a:t>
            </a:r>
            <a:r>
              <a:rPr lang="fr-FR" sz="2000" dirty="0" smtClean="0"/>
              <a:t> en </a:t>
            </a:r>
            <a:r>
              <a:rPr lang="fr-FR" sz="2000" dirty="0" err="1" smtClean="0"/>
              <a:t>una</a:t>
            </a:r>
            <a:r>
              <a:rPr lang="fr-FR" sz="2000" dirty="0" smtClean="0"/>
              <a:t> </a:t>
            </a:r>
            <a:r>
              <a:rPr lang="fr-FR" sz="2000" dirty="0" err="1" smtClean="0"/>
              <a:t>oficina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Trabajo</a:t>
            </a:r>
            <a:r>
              <a:rPr lang="en-GB" sz="2000" dirty="0" smtClean="0"/>
              <a:t> con </a:t>
            </a:r>
            <a:r>
              <a:rPr lang="en-GB" sz="2000" dirty="0" err="1" smtClean="0"/>
              <a:t>niños</a:t>
            </a:r>
            <a:r>
              <a:rPr lang="en-GB" sz="2000" dirty="0" smtClean="0"/>
              <a:t> en un </a:t>
            </a:r>
            <a:r>
              <a:rPr lang="en-GB" sz="2000" dirty="0" err="1" smtClean="0"/>
              <a:t>colegio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Trabajo</a:t>
            </a:r>
            <a:r>
              <a:rPr lang="en-GB" sz="2000" dirty="0" smtClean="0"/>
              <a:t> con </a:t>
            </a:r>
            <a:r>
              <a:rPr lang="en-GB" sz="2000" dirty="0" err="1" smtClean="0"/>
              <a:t>animales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granja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Reparo</a:t>
            </a:r>
            <a:r>
              <a:rPr lang="en-GB" sz="2000" dirty="0" smtClean="0"/>
              <a:t> </a:t>
            </a:r>
            <a:r>
              <a:rPr lang="en-GB" sz="2000" dirty="0" err="1" smtClean="0"/>
              <a:t>coches</a:t>
            </a:r>
            <a:r>
              <a:rPr lang="en-GB" sz="2000" dirty="0" smtClean="0"/>
              <a:t> en un </a:t>
            </a:r>
            <a:r>
              <a:rPr lang="en-GB" sz="2000" dirty="0" err="1" smtClean="0"/>
              <a:t>garaje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Corto</a:t>
            </a:r>
            <a:r>
              <a:rPr lang="en-GB" sz="2000" dirty="0" smtClean="0"/>
              <a:t> </a:t>
            </a:r>
            <a:r>
              <a:rPr lang="en-GB" sz="2000" dirty="0" err="1" smtClean="0"/>
              <a:t>pelo</a:t>
            </a:r>
            <a:endParaRPr lang="en-GB" sz="2000" dirty="0" smtClean="0"/>
          </a:p>
          <a:p>
            <a:pPr>
              <a:buNone/>
            </a:pPr>
            <a:r>
              <a:rPr lang="fr-FR" sz="2000" b="1" dirty="0" smtClean="0"/>
              <a:t> </a:t>
            </a:r>
            <a:endParaRPr lang="en-GB" sz="2000" dirty="0" smtClean="0"/>
          </a:p>
          <a:p>
            <a:pPr algn="ctr">
              <a:buNone/>
            </a:pPr>
            <a:r>
              <a:rPr lang="fr-FR" sz="2000" b="1" dirty="0" smtClean="0"/>
              <a:t>PROFESOR, PANADERO, PELUQUERO, CARTERO, SECRETARIA, MECÁNICO, TAXISTA, ENFERMERA, BOMBERO, GRANJERO</a:t>
            </a: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552694" cy="17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56992"/>
            <a:ext cx="1448282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 12: EN EL MUNDO DE TRABAJO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rank the following jobs in order of how much you’d like to do </a:t>
            </a:r>
          </a:p>
          <a:p>
            <a:pPr>
              <a:buNone/>
            </a:pPr>
            <a:r>
              <a:rPr lang="en-GB" sz="2000" b="1" dirty="0" smtClean="0"/>
              <a:t>them, from most to least: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 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Periodista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Enfermero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Camarero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Bombero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Profesor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Cartero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Cocinero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Peluquero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Mecánico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Médico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Dentista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Hombre de </a:t>
            </a:r>
            <a:r>
              <a:rPr lang="en-GB" sz="2000" dirty="0" err="1" smtClean="0"/>
              <a:t>negocios</a:t>
            </a: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160363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05064"/>
            <a:ext cx="16884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113614"/>
            <a:ext cx="1656184" cy="24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340768"/>
            <a:ext cx="1576192" cy="23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 13: DIFERENTES EMPLEOS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decide if the following  are ADVANTAGES (A) or</a:t>
            </a:r>
          </a:p>
          <a:p>
            <a:pPr>
              <a:buNone/>
            </a:pPr>
            <a:r>
              <a:rPr lang="en-GB" sz="2000" b="1" dirty="0" smtClean="0"/>
              <a:t>DISADVANTAGES (D) of a job.</a:t>
            </a:r>
            <a:endParaRPr lang="en-GB" sz="2000" dirty="0" smtClean="0"/>
          </a:p>
          <a:p>
            <a:pPr>
              <a:buNone/>
            </a:pPr>
            <a:r>
              <a:rPr lang="en-GB" sz="2000" b="1" dirty="0" smtClean="0"/>
              <a:t> 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Es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estresante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Es </a:t>
            </a:r>
            <a:r>
              <a:rPr lang="en-GB" sz="2000" dirty="0" err="1" smtClean="0"/>
              <a:t>creativo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Es </a:t>
            </a:r>
            <a:r>
              <a:rPr lang="en-GB" sz="2000" dirty="0" err="1" smtClean="0"/>
              <a:t>aburrido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Me </a:t>
            </a:r>
            <a:r>
              <a:rPr lang="en-GB" sz="2000" dirty="0" err="1" smtClean="0"/>
              <a:t>gusta</a:t>
            </a:r>
            <a:r>
              <a:rPr lang="en-GB" sz="2000" dirty="0" smtClean="0"/>
              <a:t> la </a:t>
            </a:r>
            <a:r>
              <a:rPr lang="en-GB" sz="2000" dirty="0" err="1" smtClean="0"/>
              <a:t>variedad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Es </a:t>
            </a:r>
            <a:r>
              <a:rPr lang="en-GB" sz="2000" dirty="0" err="1" smtClean="0"/>
              <a:t>interesante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Es un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</a:t>
            </a:r>
            <a:r>
              <a:rPr lang="en-GB" sz="2000" dirty="0" err="1" smtClean="0"/>
              <a:t>bien</a:t>
            </a:r>
            <a:r>
              <a:rPr lang="en-GB" sz="2000" dirty="0" smtClean="0"/>
              <a:t> </a:t>
            </a:r>
            <a:r>
              <a:rPr lang="en-GB" sz="2000" dirty="0" err="1" smtClean="0"/>
              <a:t>pagado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Conozco</a:t>
            </a:r>
            <a:r>
              <a:rPr lang="en-GB" sz="2000" dirty="0" smtClean="0"/>
              <a:t> a </a:t>
            </a:r>
            <a:r>
              <a:rPr lang="en-GB" sz="2000" dirty="0" err="1" smtClean="0"/>
              <a:t>mucha</a:t>
            </a:r>
            <a:r>
              <a:rPr lang="en-GB" sz="2000" dirty="0" smtClean="0"/>
              <a:t> </a:t>
            </a:r>
            <a:r>
              <a:rPr lang="en-GB" sz="2000" dirty="0" err="1" smtClean="0"/>
              <a:t>gente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No </a:t>
            </a:r>
            <a:r>
              <a:rPr lang="en-GB" sz="2000" dirty="0" err="1" smtClean="0"/>
              <a:t>gano</a:t>
            </a:r>
            <a:r>
              <a:rPr lang="en-GB" sz="2000" dirty="0" smtClean="0"/>
              <a:t> mucho </a:t>
            </a:r>
            <a:r>
              <a:rPr lang="en-GB" sz="2000" dirty="0" err="1" smtClean="0"/>
              <a:t>dinero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</a:t>
            </a:r>
            <a:r>
              <a:rPr lang="en-GB" sz="2000" dirty="0" err="1" smtClean="0"/>
              <a:t>muchas</a:t>
            </a:r>
            <a:r>
              <a:rPr lang="en-GB" sz="2000" dirty="0" smtClean="0"/>
              <a:t> </a:t>
            </a:r>
            <a:r>
              <a:rPr lang="en-GB" sz="2000" dirty="0" err="1" smtClean="0"/>
              <a:t>horas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Viajo</a:t>
            </a:r>
            <a:r>
              <a:rPr lang="en-GB" sz="2000" dirty="0" smtClean="0"/>
              <a:t> mucho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siete</a:t>
            </a:r>
            <a:r>
              <a:rPr lang="en-GB" sz="2000" dirty="0" smtClean="0"/>
              <a:t> </a:t>
            </a:r>
            <a:r>
              <a:rPr lang="en-GB" sz="2000" dirty="0" err="1" smtClean="0"/>
              <a:t>semanas</a:t>
            </a:r>
            <a:r>
              <a:rPr lang="en-GB" sz="2000" dirty="0" smtClean="0"/>
              <a:t> de </a:t>
            </a:r>
            <a:r>
              <a:rPr lang="en-GB" sz="2000" dirty="0" err="1" smtClean="0"/>
              <a:t>vacaciones</a:t>
            </a:r>
            <a:r>
              <a:rPr lang="en-GB" sz="2000" dirty="0" smtClean="0"/>
              <a:t> en </a:t>
            </a:r>
            <a:r>
              <a:rPr lang="en-GB" sz="2000" dirty="0" err="1" smtClean="0"/>
              <a:t>verano</a:t>
            </a:r>
            <a:endParaRPr lang="en-GB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err="1" smtClean="0"/>
              <a:t>Suelo</a:t>
            </a:r>
            <a:r>
              <a:rPr lang="en-GB" sz="2000" dirty="0" smtClean="0"/>
              <a:t> </a:t>
            </a:r>
            <a:r>
              <a:rPr lang="en-GB" sz="2000" dirty="0" err="1" smtClean="0"/>
              <a:t>pasar</a:t>
            </a:r>
            <a:r>
              <a:rPr lang="en-GB" sz="2000" dirty="0" smtClean="0"/>
              <a:t> </a:t>
            </a:r>
            <a:r>
              <a:rPr lang="en-GB" sz="2000" dirty="0" err="1" smtClean="0"/>
              <a:t>tiempo</a:t>
            </a:r>
            <a:r>
              <a:rPr lang="en-GB" sz="2000" dirty="0" smtClean="0"/>
              <a:t> en el </a:t>
            </a:r>
            <a:r>
              <a:rPr lang="en-GB" sz="2000" dirty="0" err="1" smtClean="0"/>
              <a:t>extranjero</a:t>
            </a: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490991" cy="16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340768"/>
            <a:ext cx="2016224" cy="31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97152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600" b="1" dirty="0" err="1" smtClean="0"/>
              <a:t>Hyndland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Seconadary</a:t>
            </a:r>
            <a:r>
              <a:rPr lang="en-GB" sz="3600" b="1" dirty="0" smtClean="0"/>
              <a:t> School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b="1" dirty="0" smtClean="0"/>
              <a:t>Modern Languages</a:t>
            </a:r>
            <a:endParaRPr lang="en-GB" sz="3600" b="1" dirty="0"/>
          </a:p>
        </p:txBody>
      </p:sp>
      <p:pic>
        <p:nvPicPr>
          <p:cNvPr id="7" name="Picture 6" descr="ailsacraig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653136"/>
            <a:ext cx="4500000" cy="1800000"/>
          </a:xfrm>
          <a:prstGeom prst="rect">
            <a:avLst/>
          </a:prstGeom>
        </p:spPr>
      </p:pic>
      <p:pic>
        <p:nvPicPr>
          <p:cNvPr id="8" name="Picture 7" descr="MH90040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979861" cy="1979861"/>
          </a:xfrm>
          <a:prstGeom prst="rect">
            <a:avLst/>
          </a:prstGeom>
        </p:spPr>
      </p:pic>
      <p:pic>
        <p:nvPicPr>
          <p:cNvPr id="9" name="Picture 8" descr="MH90040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0648"/>
            <a:ext cx="1979861" cy="1979861"/>
          </a:xfrm>
          <a:prstGeom prst="rect">
            <a:avLst/>
          </a:prstGeom>
        </p:spPr>
      </p:pic>
      <p:pic>
        <p:nvPicPr>
          <p:cNvPr id="10" name="Picture 9" descr="MH900400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1979861" cy="1979861"/>
          </a:xfrm>
          <a:prstGeom prst="rect">
            <a:avLst/>
          </a:prstGeom>
        </p:spPr>
      </p:pic>
      <p:pic>
        <p:nvPicPr>
          <p:cNvPr id="11" name="Picture 10" descr="MH9003626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0"/>
            <a:ext cx="2088232" cy="2420888"/>
          </a:xfrm>
          <a:prstGeom prst="rect">
            <a:avLst/>
          </a:prstGeom>
        </p:spPr>
      </p:pic>
      <p:pic>
        <p:nvPicPr>
          <p:cNvPr id="12" name="Picture 11" descr="robert-bur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013176"/>
            <a:ext cx="1891525" cy="1260000"/>
          </a:xfrm>
          <a:prstGeom prst="rect">
            <a:avLst/>
          </a:prstGeom>
        </p:spPr>
      </p:pic>
      <p:pic>
        <p:nvPicPr>
          <p:cNvPr id="13" name="Picture 12" descr="MH9003994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797152"/>
            <a:ext cx="1872208" cy="161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100" b="1" u="sng" dirty="0" smtClean="0">
                <a:latin typeface="Calibri" pitchFamily="34" charset="0"/>
                <a:cs typeface="Calibri" pitchFamily="34" charset="0"/>
              </a:rPr>
              <a:t>ACTIVIDAD  14: LUGARES DE TRABAJO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100" b="1" dirty="0" smtClean="0"/>
              <a:t>Work with a partner: match up the workplaces with the jobs.</a:t>
            </a:r>
            <a:endParaRPr lang="en-GB" sz="21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estadio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A.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cocinero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jardin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	B.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dentista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hospital			C.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jardinero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restaurante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D.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mecánico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hotel				E.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dependienta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F.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futbolista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tienda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G.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profesora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clinica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H.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enfermera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peluquería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I.  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recepcionista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Trabajo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 en un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garaje</a:t>
            </a:r>
            <a:r>
              <a:rPr lang="en-GB" sz="2100" dirty="0" smtClean="0">
                <a:latin typeface="Calibri" pitchFamily="34" charset="0"/>
                <a:cs typeface="Calibri" pitchFamily="34" charset="0"/>
              </a:rPr>
              <a:t>				J.     Soy </a:t>
            </a:r>
            <a:r>
              <a:rPr lang="en-GB" sz="2100" dirty="0" err="1" smtClean="0">
                <a:latin typeface="Calibri" pitchFamily="34" charset="0"/>
                <a:cs typeface="Calibri" pitchFamily="34" charset="0"/>
              </a:rPr>
              <a:t>peluquero</a:t>
            </a:r>
            <a:endParaRPr lang="en-GB" sz="21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5" descr="torres_280x390_47172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420888"/>
            <a:ext cx="1803893" cy="2512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600" b="1" u="sng" dirty="0" smtClean="0">
                <a:latin typeface="Calibri" pitchFamily="34" charset="0"/>
                <a:cs typeface="Calibri" pitchFamily="34" charset="0"/>
              </a:rPr>
              <a:t>ACTIVIDAD  15: UNA CARRERA</a:t>
            </a:r>
          </a:p>
          <a:p>
            <a:pPr algn="ctr">
              <a:buNone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600" b="1" dirty="0" smtClean="0">
                <a:cs typeface="Calibri" pitchFamily="34" charset="0"/>
              </a:rPr>
              <a:t>Work with a partner: read and understand what these Spanish pupils say about their studies and future career choices. </a:t>
            </a:r>
          </a:p>
          <a:p>
            <a:pPr algn="ctr">
              <a:buNone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_tradnl" sz="1600" dirty="0" smtClean="0"/>
              <a:t>Me llamo Carlos y vivo en Valencia. Este año estoy en quinto curso y es mi penúltimo año en el instituto. </a:t>
            </a:r>
          </a:p>
          <a:p>
            <a:pPr>
              <a:buNone/>
            </a:pPr>
            <a:r>
              <a:rPr lang="es-ES_tradnl" sz="1600" dirty="0" smtClean="0"/>
              <a:t>Cuando termine, quiero ir a la universidad para estudiar ‘Económicas e Idiomas’, una de las carreras con </a:t>
            </a:r>
          </a:p>
          <a:p>
            <a:pPr>
              <a:buNone/>
            </a:pPr>
            <a:r>
              <a:rPr lang="es-ES_tradnl" sz="1600" dirty="0" smtClean="0"/>
              <a:t>futuro. Este año he elegido matemáticas, contabilidad, inglés, y francés. Creo que los idiomas son esenciales </a:t>
            </a:r>
          </a:p>
          <a:p>
            <a:pPr>
              <a:buNone/>
            </a:pPr>
            <a:r>
              <a:rPr lang="es-ES_tradnl" sz="1600" dirty="0" smtClean="0"/>
              <a:t>hoy en día para viajar y conocer gente en el mundo de trabajo.</a:t>
            </a:r>
            <a:r>
              <a:rPr lang="en-GB" sz="1600" dirty="0" smtClean="0"/>
              <a:t> </a:t>
            </a:r>
            <a:r>
              <a:rPr lang="es-ES_tradnl" sz="1600" dirty="0" smtClean="0"/>
              <a:t>Me gustaría pasar dos años  trabajando en </a:t>
            </a:r>
          </a:p>
          <a:p>
            <a:pPr>
              <a:buNone/>
            </a:pPr>
            <a:r>
              <a:rPr lang="es-ES_tradnl" sz="1600" dirty="0" smtClean="0"/>
              <a:t>otro país, como por ejemplo Escocia o los Estados Unidos y por ello necesito aprender inglés. </a:t>
            </a: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endParaRPr lang="es-ES" sz="1600" dirty="0" smtClean="0"/>
          </a:p>
          <a:p>
            <a:pPr>
              <a:buNone/>
            </a:pPr>
            <a:r>
              <a:rPr lang="es-ES" sz="1600" dirty="0" smtClean="0"/>
              <a:t>Me llamo Isabel, vivo en Málaga y estoy en el instituto. Este año estoy terminando la ESO, es decir la </a:t>
            </a:r>
          </a:p>
          <a:p>
            <a:pPr>
              <a:buNone/>
            </a:pPr>
            <a:r>
              <a:rPr lang="es-ES" sz="1600" dirty="0" smtClean="0"/>
              <a:t>Educación Secundaria Obligatoria. No me gusta nada el instituto. Los profesores son muy malos y las </a:t>
            </a:r>
          </a:p>
          <a:p>
            <a:pPr>
              <a:buNone/>
            </a:pPr>
            <a:r>
              <a:rPr lang="es-ES" sz="1600" dirty="0" smtClean="0"/>
              <a:t>asignaturas que tengo que estudiar son muy aburridas. A mí lo que me gusta es la música – tocar la guitarra </a:t>
            </a:r>
          </a:p>
          <a:p>
            <a:pPr>
              <a:buNone/>
            </a:pPr>
            <a:r>
              <a:rPr lang="es-ES" sz="1600" dirty="0" smtClean="0"/>
              <a:t>y cantar. En el futuro, me gustaría tocar la guitarra y formar un grupo. No quiero ir a la universidad pero me  </a:t>
            </a:r>
          </a:p>
          <a:p>
            <a:pPr>
              <a:buNone/>
            </a:pPr>
            <a:r>
              <a:rPr lang="es-ES" sz="1600" dirty="0" smtClean="0"/>
              <a:t>gustaría ir a una escuela de música en el futuro. Cuando termine la Educación Secundaria, voy a dejar el </a:t>
            </a:r>
          </a:p>
          <a:p>
            <a:pPr>
              <a:buNone/>
            </a:pPr>
            <a:r>
              <a:rPr lang="es-ES" sz="1600" dirty="0" smtClean="0"/>
              <a:t>instituto y voy a intentar conseguir un trabajo. Así puedo trabajar y estudiar música en el conservatorio por </a:t>
            </a:r>
          </a:p>
          <a:p>
            <a:pPr>
              <a:buNone/>
            </a:pPr>
            <a:r>
              <a:rPr lang="en-GB" sz="1600" dirty="0" err="1" smtClean="0"/>
              <a:t>las</a:t>
            </a:r>
            <a:r>
              <a:rPr lang="en-GB" sz="1600" dirty="0" smtClean="0"/>
              <a:t> </a:t>
            </a:r>
            <a:r>
              <a:rPr lang="en-GB" sz="1600" dirty="0" err="1" smtClean="0"/>
              <a:t>tardes</a:t>
            </a:r>
            <a:r>
              <a:rPr lang="en-GB" sz="1600" dirty="0" smtClean="0"/>
              <a:t>. </a:t>
            </a:r>
            <a:r>
              <a:rPr lang="es-ES" sz="1600" dirty="0" smtClean="0"/>
              <a:t>Sé que ser cantante es algo muy difícil, pero la música es lo único que me interesa y estoy segura </a:t>
            </a:r>
          </a:p>
          <a:p>
            <a:pPr>
              <a:buNone/>
            </a:pPr>
            <a:r>
              <a:rPr lang="es-ES" sz="1600" dirty="0" smtClean="0"/>
              <a:t>de que puedo conseguir lo que quiero: ser cantante en un grupo famoso.</a:t>
            </a:r>
            <a:endParaRPr lang="en-GB" sz="16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444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1728192" cy="1728192"/>
          </a:xfrm>
          <a:prstGeom prst="rect">
            <a:avLst/>
          </a:prstGeom>
        </p:spPr>
      </p:pic>
      <p:pic>
        <p:nvPicPr>
          <p:cNvPr id="7" name="Picture 6" descr="MH900444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924944"/>
            <a:ext cx="1547812" cy="1547812"/>
          </a:xfrm>
          <a:prstGeom prst="rect">
            <a:avLst/>
          </a:prstGeom>
        </p:spPr>
      </p:pic>
      <p:pic>
        <p:nvPicPr>
          <p:cNvPr id="8" name="Picture 7" descr="MH900444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24944"/>
            <a:ext cx="1475805" cy="147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4: LAS PRÁCTICAS LABORALES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40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6"/>
            <a:ext cx="2556073" cy="2556073"/>
          </a:xfrm>
          <a:prstGeom prst="rect">
            <a:avLst/>
          </a:prstGeom>
        </p:spPr>
      </p:pic>
      <p:pic>
        <p:nvPicPr>
          <p:cNvPr id="5" name="Picture 4" descr="MH900431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03945"/>
            <a:ext cx="3024336" cy="3024336"/>
          </a:xfrm>
          <a:prstGeom prst="rect">
            <a:avLst/>
          </a:prstGeom>
        </p:spPr>
      </p:pic>
      <p:pic>
        <p:nvPicPr>
          <p:cNvPr id="6" name="Picture 5" descr="MH900406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6672"/>
            <a:ext cx="2735585" cy="2735585"/>
          </a:xfrm>
          <a:prstGeom prst="rect">
            <a:avLst/>
          </a:prstGeom>
        </p:spPr>
      </p:pic>
      <p:pic>
        <p:nvPicPr>
          <p:cNvPr id="7" name="Picture 6" descr="MH900443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0834" y="4077073"/>
            <a:ext cx="2780928" cy="2780928"/>
          </a:xfrm>
          <a:prstGeom prst="rect">
            <a:avLst/>
          </a:prstGeom>
        </p:spPr>
      </p:pic>
      <p:pic>
        <p:nvPicPr>
          <p:cNvPr id="9" name="Picture 8" descr="MH9004235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13285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16: MIS PRÁCTICAS LABORALES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what tasks might these Spanish teenagers have done on work </a:t>
            </a:r>
          </a:p>
          <a:p>
            <a:pPr>
              <a:buNone/>
            </a:pPr>
            <a:r>
              <a:rPr lang="en-GB" sz="2000" b="1" dirty="0" smtClean="0"/>
              <a:t>experience?</a:t>
            </a:r>
          </a:p>
          <a:p>
            <a:pPr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Eva: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un </a:t>
            </a:r>
            <a:r>
              <a:rPr lang="en-GB" sz="2000" dirty="0" err="1" smtClean="0"/>
              <a:t>polideportivo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José: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empresa</a:t>
            </a:r>
            <a:r>
              <a:rPr lang="en-GB" sz="2000" dirty="0" smtClean="0"/>
              <a:t> </a:t>
            </a:r>
            <a:r>
              <a:rPr lang="en-GB" sz="2000" dirty="0" err="1" smtClean="0"/>
              <a:t>escocesa</a:t>
            </a:r>
            <a:r>
              <a:rPr lang="en-GB" sz="2000" dirty="0" smtClean="0"/>
              <a:t>	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Antonio: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tienda</a:t>
            </a:r>
            <a:r>
              <a:rPr lang="en-GB" sz="2000" dirty="0" smtClean="0"/>
              <a:t> de </a:t>
            </a:r>
            <a:r>
              <a:rPr lang="en-GB" sz="2000" dirty="0" err="1" smtClean="0"/>
              <a:t>ropa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Julieta</a:t>
            </a:r>
            <a:r>
              <a:rPr lang="en-GB" sz="2000" dirty="0" smtClean="0"/>
              <a:t>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un </a:t>
            </a:r>
            <a:r>
              <a:rPr lang="en-GB" sz="2000" dirty="0" err="1" smtClean="0"/>
              <a:t>restaurante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Pedro: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un hospital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Rosana</a:t>
            </a:r>
            <a:r>
              <a:rPr lang="en-GB" sz="2000" dirty="0" smtClean="0"/>
              <a:t>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escuela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Diego: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oficina</a:t>
            </a: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Hablé</a:t>
            </a:r>
            <a:r>
              <a:rPr lang="en-GB" sz="2000" dirty="0" smtClean="0"/>
              <a:t> con los </a:t>
            </a:r>
            <a:r>
              <a:rPr lang="en-GB" sz="2000" dirty="0" err="1" smtClean="0"/>
              <a:t>clientes</a:t>
            </a:r>
            <a:r>
              <a:rPr lang="en-GB" sz="2000" dirty="0" smtClean="0"/>
              <a:t> en </a:t>
            </a:r>
            <a:r>
              <a:rPr lang="en-GB" sz="2000" dirty="0" err="1" smtClean="0"/>
              <a:t>inglés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Vendí</a:t>
            </a:r>
            <a:r>
              <a:rPr lang="en-GB" sz="2000" dirty="0" smtClean="0"/>
              <a:t> </a:t>
            </a:r>
            <a:r>
              <a:rPr lang="en-GB" sz="2000" dirty="0" err="1" smtClean="0"/>
              <a:t>camisetas</a:t>
            </a:r>
            <a:r>
              <a:rPr lang="en-GB" sz="2000" dirty="0" smtClean="0"/>
              <a:t> y </a:t>
            </a:r>
            <a:r>
              <a:rPr lang="en-GB" sz="2000" dirty="0" err="1" smtClean="0"/>
              <a:t>pantalones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Di </a:t>
            </a:r>
            <a:r>
              <a:rPr lang="en-GB" sz="2000" dirty="0" err="1" smtClean="0"/>
              <a:t>clases</a:t>
            </a:r>
            <a:r>
              <a:rPr lang="en-GB" sz="2000" dirty="0" smtClean="0"/>
              <a:t> de </a:t>
            </a:r>
            <a:r>
              <a:rPr lang="en-GB" sz="2000" dirty="0" err="1" smtClean="0"/>
              <a:t>natación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Ayudé</a:t>
            </a:r>
            <a:r>
              <a:rPr lang="en-GB" sz="2000" dirty="0" smtClean="0"/>
              <a:t> a los </a:t>
            </a:r>
            <a:r>
              <a:rPr lang="en-GB" sz="2000" dirty="0" err="1" smtClean="0"/>
              <a:t>niños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Mandé</a:t>
            </a:r>
            <a:r>
              <a:rPr lang="en-GB" sz="2000" dirty="0" smtClean="0"/>
              <a:t> </a:t>
            </a:r>
            <a:r>
              <a:rPr lang="en-GB" sz="2000" dirty="0" err="1" smtClean="0"/>
              <a:t>correos</a:t>
            </a:r>
            <a:r>
              <a:rPr lang="en-GB" sz="2000" dirty="0" smtClean="0"/>
              <a:t> </a:t>
            </a:r>
            <a:r>
              <a:rPr lang="en-GB" sz="2000" dirty="0" err="1" smtClean="0"/>
              <a:t>electrónicos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Hablé</a:t>
            </a:r>
            <a:r>
              <a:rPr lang="en-GB" sz="2000" dirty="0" smtClean="0"/>
              <a:t> con los </a:t>
            </a:r>
            <a:r>
              <a:rPr lang="en-GB" sz="2000" dirty="0" err="1" smtClean="0"/>
              <a:t>pacientes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Serví</a:t>
            </a:r>
            <a:r>
              <a:rPr lang="en-GB" sz="2000" dirty="0" smtClean="0"/>
              <a:t> comida y </a:t>
            </a:r>
            <a:r>
              <a:rPr lang="en-GB" sz="2000" dirty="0" err="1" smtClean="0"/>
              <a:t>refrescos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Contesté</a:t>
            </a:r>
            <a:r>
              <a:rPr lang="en-GB" sz="2000" dirty="0" smtClean="0"/>
              <a:t> </a:t>
            </a:r>
            <a:r>
              <a:rPr lang="en-GB" sz="2000" dirty="0" err="1" smtClean="0"/>
              <a:t>llamadas</a:t>
            </a:r>
            <a:r>
              <a:rPr lang="en-GB" sz="2000" dirty="0" smtClean="0"/>
              <a:t> </a:t>
            </a:r>
            <a:r>
              <a:rPr lang="en-GB" sz="2000" dirty="0" err="1" smtClean="0"/>
              <a:t>telefónicas</a:t>
            </a:r>
            <a:endParaRPr lang="en-GB" sz="2000" dirty="0" smtClean="0"/>
          </a:p>
          <a:p>
            <a:pPr marL="457200" indent="-457200">
              <a:buAutoNum type="alphaUcPeriod"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10218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437112"/>
            <a:ext cx="2555924" cy="2267892"/>
          </a:xfrm>
          <a:prstGeom prst="rect">
            <a:avLst/>
          </a:prstGeom>
        </p:spPr>
      </p:pic>
      <p:pic>
        <p:nvPicPr>
          <p:cNvPr id="5" name="Picture 4" descr="MH900438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437112"/>
            <a:ext cx="2267893" cy="2267893"/>
          </a:xfrm>
          <a:prstGeom prst="rect">
            <a:avLst/>
          </a:prstGeom>
        </p:spPr>
      </p:pic>
      <p:pic>
        <p:nvPicPr>
          <p:cNvPr id="7" name="Picture 6" descr="MH900442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24744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17: UNA ENTREVISTA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match up the questions and answers in this interview for a part </a:t>
            </a:r>
          </a:p>
          <a:p>
            <a:pPr>
              <a:buNone/>
            </a:pPr>
            <a:r>
              <a:rPr lang="en-GB" sz="2000" b="1" dirty="0" smtClean="0"/>
              <a:t>time job in a supermarket.</a:t>
            </a:r>
          </a:p>
          <a:p>
            <a:pPr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has </a:t>
            </a:r>
            <a:r>
              <a:rPr lang="en-GB" sz="2000" dirty="0" err="1" smtClean="0"/>
              <a:t>estudiado</a:t>
            </a:r>
            <a:r>
              <a:rPr lang="en-GB" sz="2000" dirty="0" smtClean="0"/>
              <a:t> en el </a:t>
            </a:r>
            <a:r>
              <a:rPr lang="en-GB" sz="2000" dirty="0" err="1" smtClean="0"/>
              <a:t>instituto</a:t>
            </a:r>
            <a:r>
              <a:rPr lang="en-GB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Cuál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correo</a:t>
            </a:r>
            <a:r>
              <a:rPr lang="en-GB" sz="2000" dirty="0" smtClean="0"/>
              <a:t> </a:t>
            </a:r>
            <a:r>
              <a:rPr lang="en-GB" sz="2000" dirty="0" err="1" smtClean="0"/>
              <a:t>electrónico</a:t>
            </a:r>
            <a:r>
              <a:rPr lang="en-GB" sz="2000" dirty="0" smtClean="0"/>
              <a:t>?	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importante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ti</a:t>
            </a:r>
            <a:r>
              <a:rPr lang="en-GB" sz="2000" dirty="0" smtClean="0"/>
              <a:t>?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qué</a:t>
            </a:r>
            <a:r>
              <a:rPr lang="en-GB" sz="2000" dirty="0" smtClean="0"/>
              <a:t> </a:t>
            </a:r>
            <a:r>
              <a:rPr lang="en-GB" sz="2000" dirty="0" err="1" smtClean="0"/>
              <a:t>quieres</a:t>
            </a:r>
            <a:r>
              <a:rPr lang="en-GB" sz="2000" dirty="0" smtClean="0"/>
              <a:t> </a:t>
            </a:r>
            <a:r>
              <a:rPr lang="en-GB" sz="2000" dirty="0" err="1" smtClean="0"/>
              <a:t>eso</a:t>
            </a:r>
            <a:r>
              <a:rPr lang="en-GB" sz="2000" dirty="0" smtClean="0"/>
              <a:t>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?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</a:t>
            </a:r>
            <a:r>
              <a:rPr lang="en-GB" sz="2000" dirty="0" err="1" smtClean="0"/>
              <a:t>experiencia</a:t>
            </a:r>
            <a:r>
              <a:rPr lang="en-GB" sz="2000" dirty="0" smtClean="0"/>
              <a:t> </a:t>
            </a:r>
            <a:r>
              <a:rPr lang="en-GB" sz="2000" dirty="0" err="1" smtClean="0"/>
              <a:t>laboral</a:t>
            </a:r>
            <a:r>
              <a:rPr lang="en-GB" sz="2000" dirty="0" smtClean="0"/>
              <a:t> </a:t>
            </a:r>
            <a:r>
              <a:rPr lang="en-GB" sz="2000" dirty="0" err="1" smtClean="0"/>
              <a:t>tienes</a:t>
            </a:r>
            <a:r>
              <a:rPr lang="en-GB" sz="2000" dirty="0" smtClean="0"/>
              <a:t>?	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</a:t>
            </a:r>
            <a:r>
              <a:rPr lang="en-GB" sz="2000" dirty="0" err="1" smtClean="0"/>
              <a:t>cualidades</a:t>
            </a:r>
            <a:r>
              <a:rPr lang="en-GB" sz="2000" dirty="0" smtClean="0"/>
              <a:t> </a:t>
            </a:r>
            <a:r>
              <a:rPr lang="en-GB" sz="2000" dirty="0" err="1" smtClean="0"/>
              <a:t>tienes</a:t>
            </a:r>
            <a:r>
              <a:rPr lang="en-GB" sz="2000" dirty="0" smtClean="0"/>
              <a:t>?	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Es john.hamilton@gmail.com</a:t>
            </a:r>
          </a:p>
          <a:p>
            <a:pPr marL="457200" indent="-457200">
              <a:buAutoNum type="alphaUcPeriod"/>
            </a:pPr>
            <a:r>
              <a:rPr lang="en-GB" sz="2000" dirty="0" smtClean="0"/>
              <a:t>He </a:t>
            </a:r>
            <a:r>
              <a:rPr lang="en-GB" sz="2000" dirty="0" err="1" smtClean="0"/>
              <a:t>estudiado</a:t>
            </a:r>
            <a:r>
              <a:rPr lang="en-GB" sz="2000" dirty="0" smtClean="0"/>
              <a:t> </a:t>
            </a:r>
            <a:r>
              <a:rPr lang="en-GB" sz="2000" dirty="0" err="1" smtClean="0"/>
              <a:t>muchas</a:t>
            </a:r>
            <a:r>
              <a:rPr lang="en-GB" sz="2000" dirty="0" smtClean="0"/>
              <a:t> </a:t>
            </a:r>
            <a:r>
              <a:rPr lang="en-GB" sz="2000" dirty="0" err="1" smtClean="0"/>
              <a:t>asignaturas</a:t>
            </a:r>
            <a:r>
              <a:rPr lang="en-GB" sz="2000" dirty="0" smtClean="0"/>
              <a:t> </a:t>
            </a:r>
            <a:r>
              <a:rPr lang="en-GB" sz="2000" dirty="0" err="1" smtClean="0"/>
              <a:t>diferentes</a:t>
            </a:r>
            <a:r>
              <a:rPr lang="en-GB" sz="2000" dirty="0" smtClean="0"/>
              <a:t> </a:t>
            </a:r>
            <a:r>
              <a:rPr lang="en-GB" sz="2000" dirty="0" err="1" smtClean="0"/>
              <a:t>pero</a:t>
            </a:r>
            <a:r>
              <a:rPr lang="en-GB" sz="2000" dirty="0" smtClean="0"/>
              <a:t> mi </a:t>
            </a:r>
            <a:r>
              <a:rPr lang="en-GB" sz="2000" dirty="0" err="1" smtClean="0"/>
              <a:t>asignatura</a:t>
            </a:r>
            <a:r>
              <a:rPr lang="en-GB" sz="2000" dirty="0" smtClean="0"/>
              <a:t> </a:t>
            </a:r>
            <a:r>
              <a:rPr lang="en-GB" sz="2000" dirty="0" err="1" smtClean="0"/>
              <a:t>favorita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el </a:t>
            </a:r>
            <a:r>
              <a:rPr lang="en-GB" sz="2000" dirty="0" err="1" smtClean="0"/>
              <a:t>inglés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UcPeriod"/>
            </a:pPr>
            <a:r>
              <a:rPr lang="en-GB" sz="2000" dirty="0" err="1" smtClean="0"/>
              <a:t>Porque</a:t>
            </a:r>
            <a:r>
              <a:rPr lang="en-GB" sz="2000" dirty="0" smtClean="0"/>
              <a:t> me </a:t>
            </a:r>
            <a:r>
              <a:rPr lang="en-GB" sz="2000" dirty="0" err="1" smtClean="0"/>
              <a:t>gusta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tienda</a:t>
            </a:r>
            <a:r>
              <a:rPr lang="en-GB" sz="2000" dirty="0" smtClean="0"/>
              <a:t> y </a:t>
            </a:r>
            <a:r>
              <a:rPr lang="en-GB" sz="2000" dirty="0" err="1" smtClean="0"/>
              <a:t>hablar</a:t>
            </a:r>
            <a:r>
              <a:rPr lang="en-GB" sz="2000" dirty="0" smtClean="0"/>
              <a:t> con los </a:t>
            </a:r>
            <a:r>
              <a:rPr lang="en-GB" sz="2000" dirty="0" err="1" smtClean="0"/>
              <a:t>clientes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smtClean="0"/>
              <a:t>He </a:t>
            </a:r>
            <a:r>
              <a:rPr lang="en-GB" sz="2000" dirty="0" err="1" smtClean="0"/>
              <a:t>trabajado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tienda</a:t>
            </a:r>
            <a:r>
              <a:rPr lang="en-GB" sz="2000" dirty="0" smtClean="0"/>
              <a:t> de </a:t>
            </a:r>
            <a:r>
              <a:rPr lang="en-GB" sz="2000" dirty="0" err="1" smtClean="0"/>
              <a:t>ropa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UcPeriod"/>
            </a:pPr>
            <a:r>
              <a:rPr lang="en-GB" sz="2000" dirty="0" smtClean="0"/>
              <a:t>Me </a:t>
            </a:r>
            <a:r>
              <a:rPr lang="en-GB" sz="2000" dirty="0" err="1" smtClean="0"/>
              <a:t>gusta</a:t>
            </a:r>
            <a:r>
              <a:rPr lang="en-GB" sz="2000" dirty="0" smtClean="0"/>
              <a:t> </a:t>
            </a:r>
            <a:r>
              <a:rPr lang="en-GB" sz="2000" dirty="0" err="1" smtClean="0"/>
              <a:t>tener</a:t>
            </a:r>
            <a:r>
              <a:rPr lang="en-GB" sz="2000" dirty="0" smtClean="0"/>
              <a:t> </a:t>
            </a:r>
            <a:r>
              <a:rPr lang="en-GB" sz="2000" dirty="0" err="1" smtClean="0"/>
              <a:t>responsabilidades</a:t>
            </a:r>
            <a:r>
              <a:rPr lang="en-GB" sz="2000" dirty="0" smtClean="0"/>
              <a:t> y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</a:t>
            </a:r>
            <a:r>
              <a:rPr lang="en-GB" sz="2000" dirty="0" err="1" smtClean="0"/>
              <a:t>equipo</a:t>
            </a:r>
            <a:endParaRPr lang="en-GB" sz="2000" dirty="0" smtClean="0"/>
          </a:p>
          <a:p>
            <a:pPr marL="457200" indent="-457200">
              <a:buAutoNum type="alphaUcPeriod"/>
            </a:pPr>
            <a:r>
              <a:rPr lang="en-GB" sz="2000" dirty="0" err="1" smtClean="0"/>
              <a:t>Creo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soy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alegre</a:t>
            </a:r>
            <a:r>
              <a:rPr lang="en-GB" sz="2000" dirty="0" smtClean="0"/>
              <a:t>, </a:t>
            </a:r>
            <a:r>
              <a:rPr lang="en-GB" sz="2000" dirty="0" err="1" smtClean="0"/>
              <a:t>repsonable</a:t>
            </a:r>
            <a:r>
              <a:rPr lang="en-GB" sz="2000" dirty="0" smtClean="0"/>
              <a:t> y </a:t>
            </a:r>
            <a:r>
              <a:rPr lang="en-GB" sz="2000" dirty="0" err="1" smtClean="0"/>
              <a:t>respetuoso</a:t>
            </a: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10220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340768"/>
            <a:ext cx="2663577" cy="26635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18: CURRÍCULUM VITAE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read and understand this CV then write one for yourself or a </a:t>
            </a:r>
          </a:p>
          <a:p>
            <a:pPr>
              <a:buNone/>
            </a:pPr>
            <a:r>
              <a:rPr lang="en-GB" sz="2000" b="1" dirty="0" smtClean="0"/>
              <a:t>celebrity you admire.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 algn="ctr">
              <a:buNone/>
            </a:pPr>
            <a:r>
              <a:rPr lang="en-GB" sz="2000" b="1" dirty="0" err="1" smtClean="0"/>
              <a:t>Currículum</a:t>
            </a:r>
            <a:r>
              <a:rPr lang="en-GB" sz="2000" b="1" dirty="0" smtClean="0"/>
              <a:t> vitae</a:t>
            </a:r>
          </a:p>
          <a:p>
            <a:pPr marL="457200" indent="-457200">
              <a:buNone/>
            </a:pPr>
            <a:r>
              <a:rPr lang="en-GB" sz="2000" b="1" u="sng" dirty="0" err="1" smtClean="0"/>
              <a:t>Datos</a:t>
            </a:r>
            <a:r>
              <a:rPr lang="en-GB" sz="2000" b="1" u="sng" dirty="0" smtClean="0"/>
              <a:t> </a:t>
            </a:r>
            <a:r>
              <a:rPr lang="en-GB" sz="2000" b="1" u="sng" dirty="0" err="1" smtClean="0"/>
              <a:t>personales</a:t>
            </a:r>
            <a:r>
              <a:rPr lang="en-GB" sz="2000" b="1" u="sng" dirty="0" smtClean="0"/>
              <a:t>:</a:t>
            </a:r>
          </a:p>
          <a:p>
            <a:pPr marL="457200" indent="-457200">
              <a:buNone/>
            </a:pPr>
            <a:r>
              <a:rPr lang="en-GB" sz="2000" dirty="0" err="1" smtClean="0"/>
              <a:t>Nombre</a:t>
            </a:r>
            <a:r>
              <a:rPr lang="en-GB" sz="2000" dirty="0" smtClean="0"/>
              <a:t>: Montoya</a:t>
            </a:r>
          </a:p>
          <a:p>
            <a:pPr marL="457200" indent="-457200">
              <a:buNone/>
            </a:pPr>
            <a:r>
              <a:rPr lang="en-GB" sz="2000" dirty="0" err="1" smtClean="0"/>
              <a:t>Apellidos</a:t>
            </a:r>
            <a:r>
              <a:rPr lang="en-GB" sz="2000" dirty="0" smtClean="0"/>
              <a:t>: Juan Pablo</a:t>
            </a:r>
          </a:p>
          <a:p>
            <a:pPr marL="457200" indent="-457200">
              <a:buNone/>
            </a:pPr>
            <a:r>
              <a:rPr lang="en-GB" sz="2000" dirty="0" err="1" smtClean="0"/>
              <a:t>Dirección</a:t>
            </a:r>
            <a:r>
              <a:rPr lang="en-GB" sz="2000" dirty="0" smtClean="0"/>
              <a:t>: </a:t>
            </a:r>
            <a:r>
              <a:rPr lang="en-GB" sz="2000" dirty="0" err="1" smtClean="0"/>
              <a:t>Calle</a:t>
            </a:r>
            <a:r>
              <a:rPr lang="en-GB" sz="2000" dirty="0" smtClean="0"/>
              <a:t> los </a:t>
            </a:r>
            <a:r>
              <a:rPr lang="en-GB" sz="2000" dirty="0" err="1" smtClean="0"/>
              <a:t>celebros</a:t>
            </a:r>
            <a:r>
              <a:rPr lang="en-GB" sz="2000" dirty="0" smtClean="0"/>
              <a:t>, Paris, </a:t>
            </a:r>
            <a:r>
              <a:rPr lang="en-GB" sz="2000" dirty="0" err="1" smtClean="0"/>
              <a:t>Francia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err="1" smtClean="0"/>
              <a:t>Móvil</a:t>
            </a:r>
            <a:r>
              <a:rPr lang="en-GB" sz="2000" dirty="0" smtClean="0"/>
              <a:t>: 07917331733</a:t>
            </a:r>
          </a:p>
          <a:p>
            <a:pPr marL="457200" indent="-457200">
              <a:buNone/>
            </a:pPr>
            <a:r>
              <a:rPr lang="en-GB" sz="2000" dirty="0" err="1" smtClean="0"/>
              <a:t>Correo</a:t>
            </a:r>
            <a:r>
              <a:rPr lang="en-GB" sz="2000" dirty="0" smtClean="0"/>
              <a:t> </a:t>
            </a:r>
            <a:r>
              <a:rPr lang="en-GB" sz="2000" dirty="0" err="1" smtClean="0"/>
              <a:t>electrónico</a:t>
            </a:r>
            <a:r>
              <a:rPr lang="en-GB" sz="2000" dirty="0" smtClean="0"/>
              <a:t>: </a:t>
            </a:r>
            <a:r>
              <a:rPr lang="en-GB" sz="2000" dirty="0" smtClean="0">
                <a:hlinkClick r:id="rId2"/>
              </a:rPr>
              <a:t>jpm@yahoo.es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err="1" smtClean="0"/>
              <a:t>Fecha</a:t>
            </a:r>
            <a:r>
              <a:rPr lang="en-GB" sz="2000" dirty="0" smtClean="0"/>
              <a:t> de </a:t>
            </a:r>
            <a:r>
              <a:rPr lang="en-GB" sz="2000" dirty="0" err="1" smtClean="0"/>
              <a:t>nacimiento</a:t>
            </a:r>
            <a:r>
              <a:rPr lang="en-GB" sz="2000" dirty="0" smtClean="0"/>
              <a:t>: 20 de </a:t>
            </a:r>
            <a:r>
              <a:rPr lang="en-GB" sz="2000" dirty="0" err="1" smtClean="0"/>
              <a:t>septiembre</a:t>
            </a:r>
            <a:r>
              <a:rPr lang="en-GB" sz="2000" dirty="0" smtClean="0"/>
              <a:t> de 1975</a:t>
            </a:r>
          </a:p>
          <a:p>
            <a:pPr marL="457200" indent="-457200">
              <a:buNone/>
            </a:pPr>
            <a:r>
              <a:rPr lang="en-GB" sz="2000" dirty="0" smtClean="0"/>
              <a:t>Lugar de </a:t>
            </a:r>
            <a:r>
              <a:rPr lang="en-GB" sz="2000" dirty="0" err="1" smtClean="0"/>
              <a:t>nacaniento</a:t>
            </a:r>
            <a:r>
              <a:rPr lang="en-GB" sz="2000" dirty="0" smtClean="0"/>
              <a:t>: Bogotá, Colombia</a:t>
            </a:r>
          </a:p>
          <a:p>
            <a:pPr marL="457200" indent="-457200">
              <a:buNone/>
            </a:pPr>
            <a:r>
              <a:rPr lang="en-GB" sz="2000" b="1" u="sng" dirty="0" err="1" smtClean="0"/>
              <a:t>Educación</a:t>
            </a:r>
            <a:r>
              <a:rPr lang="en-GB" sz="2000" b="1" u="sng" dirty="0" smtClean="0"/>
              <a:t>:</a:t>
            </a:r>
          </a:p>
          <a:p>
            <a:pPr marL="457200" indent="-457200">
              <a:buNone/>
            </a:pPr>
            <a:r>
              <a:rPr lang="en-GB" sz="2000" dirty="0" err="1" smtClean="0"/>
              <a:t>Instituto</a:t>
            </a:r>
            <a:r>
              <a:rPr lang="en-GB" sz="2000" dirty="0" smtClean="0"/>
              <a:t> de Bogotá</a:t>
            </a:r>
          </a:p>
          <a:p>
            <a:pPr marL="457200" indent="-457200">
              <a:buNone/>
            </a:pPr>
            <a:r>
              <a:rPr lang="en-GB" sz="2000" b="1" u="sng" dirty="0" err="1" smtClean="0"/>
              <a:t>Experencia</a:t>
            </a:r>
            <a:r>
              <a:rPr lang="en-GB" sz="2000" b="1" u="sng" dirty="0" smtClean="0"/>
              <a:t> </a:t>
            </a:r>
            <a:r>
              <a:rPr lang="en-GB" sz="2000" b="1" u="sng" dirty="0" err="1" smtClean="0"/>
              <a:t>laboral</a:t>
            </a:r>
            <a:r>
              <a:rPr lang="en-GB" sz="2000" b="1" u="sng" dirty="0" smtClean="0"/>
              <a:t>:</a:t>
            </a:r>
          </a:p>
          <a:p>
            <a:pPr marL="457200" indent="-457200">
              <a:buNone/>
            </a:pPr>
            <a:r>
              <a:rPr lang="en-GB" sz="2000" dirty="0" smtClean="0"/>
              <a:t>De 1992 a 2006 </a:t>
            </a:r>
            <a:r>
              <a:rPr lang="en-GB" sz="2000" dirty="0" err="1" smtClean="0"/>
              <a:t>fui</a:t>
            </a:r>
            <a:r>
              <a:rPr lang="en-GB" sz="2000" dirty="0" smtClean="0"/>
              <a:t> </a:t>
            </a:r>
            <a:r>
              <a:rPr lang="en-GB" sz="2000" dirty="0" err="1" smtClean="0"/>
              <a:t>piloto</a:t>
            </a:r>
            <a:r>
              <a:rPr lang="en-GB" sz="2000" dirty="0" smtClean="0"/>
              <a:t> de </a:t>
            </a:r>
            <a:r>
              <a:rPr lang="en-GB" sz="2000" dirty="0" err="1" smtClean="0"/>
              <a:t>Fórmula</a:t>
            </a:r>
            <a:r>
              <a:rPr lang="en-GB" sz="2000" dirty="0" smtClean="0"/>
              <a:t> 1</a:t>
            </a:r>
          </a:p>
          <a:p>
            <a:pPr marL="457200" indent="-457200">
              <a:buNone/>
            </a:pPr>
            <a:r>
              <a:rPr lang="en-GB" sz="2000" dirty="0" err="1" smtClean="0"/>
              <a:t>Actualmente</a:t>
            </a:r>
            <a:r>
              <a:rPr lang="en-GB" sz="2000" dirty="0" smtClean="0"/>
              <a:t> soy </a:t>
            </a:r>
            <a:r>
              <a:rPr lang="en-GB" sz="2000" dirty="0" err="1" smtClean="0"/>
              <a:t>piloto</a:t>
            </a:r>
            <a:r>
              <a:rPr lang="en-GB" sz="2000" dirty="0" smtClean="0"/>
              <a:t> de NASCAR</a:t>
            </a:r>
          </a:p>
          <a:p>
            <a:pPr marL="457200" indent="-457200">
              <a:buNone/>
            </a:pPr>
            <a:r>
              <a:rPr lang="en-GB" sz="2000" b="1" u="sng" dirty="0" err="1" smtClean="0"/>
              <a:t>Idiomas</a:t>
            </a:r>
            <a:r>
              <a:rPr lang="en-GB" sz="2000" b="1" u="sng" dirty="0" smtClean="0"/>
              <a:t>: </a:t>
            </a:r>
            <a:r>
              <a:rPr lang="en-GB" sz="2000" dirty="0" err="1" smtClean="0"/>
              <a:t>español</a:t>
            </a:r>
            <a:r>
              <a:rPr lang="en-GB" sz="2000" dirty="0" smtClean="0"/>
              <a:t>, </a:t>
            </a:r>
            <a:r>
              <a:rPr lang="en-GB" sz="2000" dirty="0" err="1" smtClean="0"/>
              <a:t>francés</a:t>
            </a:r>
            <a:r>
              <a:rPr lang="en-GB" sz="2000" dirty="0" smtClean="0"/>
              <a:t>, </a:t>
            </a:r>
            <a:r>
              <a:rPr lang="en-GB" sz="2000" dirty="0" err="1" smtClean="0"/>
              <a:t>inglés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b="1" u="sng" dirty="0" err="1" smtClean="0"/>
              <a:t>Cualidades</a:t>
            </a:r>
            <a:r>
              <a:rPr lang="en-GB" sz="2000" b="1" u="sng" dirty="0" smtClean="0"/>
              <a:t>: </a:t>
            </a:r>
            <a:r>
              <a:rPr lang="en-GB" sz="2000" dirty="0" err="1" smtClean="0"/>
              <a:t>inteligente</a:t>
            </a:r>
            <a:r>
              <a:rPr lang="en-GB" sz="2000" dirty="0" smtClean="0"/>
              <a:t>, </a:t>
            </a:r>
            <a:r>
              <a:rPr lang="en-GB" sz="2000" dirty="0" err="1" smtClean="0"/>
              <a:t>trabajador</a:t>
            </a:r>
            <a:r>
              <a:rPr lang="en-GB" sz="2000" dirty="0" smtClean="0"/>
              <a:t>, </a:t>
            </a:r>
            <a:r>
              <a:rPr lang="en-GB" sz="2000" dirty="0" err="1" smtClean="0"/>
              <a:t>positivo</a:t>
            </a:r>
            <a:r>
              <a:rPr lang="en-GB" sz="2000" dirty="0" smtClean="0"/>
              <a:t>, </a:t>
            </a:r>
            <a:r>
              <a:rPr lang="en-GB" sz="2000" dirty="0" err="1" smtClean="0"/>
              <a:t>entusiasto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b="1" u="sng" dirty="0" err="1" smtClean="0"/>
              <a:t>Pasatiempos</a:t>
            </a:r>
            <a:r>
              <a:rPr lang="en-GB" sz="2000" b="1" u="sng" dirty="0" smtClean="0"/>
              <a:t>: </a:t>
            </a:r>
            <a:r>
              <a:rPr lang="en-GB" sz="2000" dirty="0" err="1" smtClean="0"/>
              <a:t>Baloncensto</a:t>
            </a:r>
            <a:r>
              <a:rPr lang="en-GB" sz="2000" dirty="0" smtClean="0"/>
              <a:t>, golf, windsurf</a:t>
            </a:r>
          </a:p>
          <a:p>
            <a:pPr marL="457200" indent="-457200">
              <a:buNone/>
            </a:pPr>
            <a:r>
              <a:rPr lang="en-GB" sz="2000" b="1" u="sng" dirty="0" err="1" smtClean="0"/>
              <a:t>Referencias</a:t>
            </a:r>
            <a:r>
              <a:rPr lang="en-GB" sz="2000" b="1" u="sng" dirty="0" smtClean="0"/>
              <a:t>:</a:t>
            </a:r>
            <a:r>
              <a:rPr lang="en-GB" sz="2000" dirty="0" smtClean="0"/>
              <a:t> Williams, McLaren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5" descr="2009_nscs_juan_pablo_montoya_car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581128"/>
            <a:ext cx="2729204" cy="1818332"/>
          </a:xfrm>
          <a:prstGeom prst="rect">
            <a:avLst/>
          </a:prstGeom>
        </p:spPr>
      </p:pic>
      <p:pic>
        <p:nvPicPr>
          <p:cNvPr id="7" name="Picture 6" descr="juan-pablo-montoya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72816"/>
            <a:ext cx="1613925" cy="2420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19: UNA CARTA DE SOLICITUD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read and understand this letter of application then write one </a:t>
            </a:r>
          </a:p>
          <a:p>
            <a:pPr>
              <a:buNone/>
            </a:pPr>
            <a:r>
              <a:rPr lang="en-GB" sz="2000" b="1" dirty="0" smtClean="0"/>
              <a:t>for yourself for a summer job in Spain.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señor</a:t>
            </a:r>
            <a:r>
              <a:rPr lang="en-GB" sz="2000" dirty="0" smtClean="0"/>
              <a:t> </a:t>
            </a:r>
            <a:r>
              <a:rPr lang="en-GB" sz="2000" dirty="0" err="1" smtClean="0"/>
              <a:t>mío</a:t>
            </a:r>
            <a:r>
              <a:rPr lang="en-GB" sz="2000" dirty="0" smtClean="0"/>
              <a:t>,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Soy </a:t>
            </a:r>
            <a:r>
              <a:rPr lang="en-GB" sz="2000" dirty="0" err="1" smtClean="0"/>
              <a:t>escoces</a:t>
            </a:r>
            <a:r>
              <a:rPr lang="en-GB" sz="2000" dirty="0" smtClean="0"/>
              <a:t> y </a:t>
            </a: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dieciseis</a:t>
            </a:r>
            <a:r>
              <a:rPr lang="en-GB" sz="2000" dirty="0" smtClean="0"/>
              <a:t> </a:t>
            </a:r>
            <a:r>
              <a:rPr lang="en-GB" sz="2000" dirty="0" err="1" smtClean="0"/>
              <a:t>años</a:t>
            </a:r>
            <a:r>
              <a:rPr lang="en-GB" sz="2000" dirty="0" smtClean="0"/>
              <a:t>. Vivo en Glasgow </a:t>
            </a:r>
            <a:r>
              <a:rPr lang="en-GB" sz="2000" dirty="0" err="1" smtClean="0"/>
              <a:t>donde</a:t>
            </a:r>
            <a:r>
              <a:rPr lang="en-GB" sz="2000" dirty="0" smtClean="0"/>
              <a:t> </a:t>
            </a:r>
            <a:r>
              <a:rPr lang="en-GB" sz="2000" dirty="0" err="1" smtClean="0"/>
              <a:t>voy</a:t>
            </a:r>
            <a:r>
              <a:rPr lang="en-GB" sz="2000" dirty="0" smtClean="0"/>
              <a:t> al </a:t>
            </a:r>
            <a:r>
              <a:rPr lang="en-GB" sz="2000" dirty="0" err="1" smtClean="0"/>
              <a:t>instituto</a:t>
            </a:r>
            <a:r>
              <a:rPr lang="en-GB" sz="2000" dirty="0" smtClean="0"/>
              <a:t>. Durante el </a:t>
            </a:r>
          </a:p>
          <a:p>
            <a:pPr marL="457200" indent="-457200">
              <a:buNone/>
            </a:pPr>
            <a:r>
              <a:rPr lang="en-GB" sz="2000" dirty="0" err="1" smtClean="0"/>
              <a:t>verano</a:t>
            </a:r>
            <a:r>
              <a:rPr lang="en-GB" sz="2000" dirty="0" smtClean="0"/>
              <a:t> </a:t>
            </a:r>
            <a:r>
              <a:rPr lang="en-GB" sz="2000" dirty="0" err="1" smtClean="0"/>
              <a:t>quisiera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</a:t>
            </a:r>
            <a:r>
              <a:rPr lang="en-GB" sz="2000" dirty="0" err="1" smtClean="0"/>
              <a:t>España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compañia</a:t>
            </a:r>
            <a:r>
              <a:rPr lang="en-GB" sz="2000" dirty="0" smtClean="0"/>
              <a:t> </a:t>
            </a:r>
            <a:r>
              <a:rPr lang="en-GB" sz="2000" dirty="0" err="1" smtClean="0"/>
              <a:t>española</a:t>
            </a:r>
            <a:r>
              <a:rPr lang="en-GB" sz="2000" dirty="0" smtClean="0"/>
              <a:t>. </a:t>
            </a:r>
            <a:r>
              <a:rPr lang="en-GB" sz="2000" dirty="0" err="1" smtClean="0"/>
              <a:t>Esto</a:t>
            </a:r>
            <a:r>
              <a:rPr lang="en-GB" sz="2000" dirty="0" smtClean="0"/>
              <a:t> </a:t>
            </a:r>
            <a:r>
              <a:rPr lang="en-GB" sz="2000" dirty="0" err="1" smtClean="0"/>
              <a:t>sería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err="1" smtClean="0"/>
              <a:t>experiencia</a:t>
            </a:r>
            <a:r>
              <a:rPr lang="en-GB" sz="2000" dirty="0" smtClean="0"/>
              <a:t> </a:t>
            </a:r>
            <a:r>
              <a:rPr lang="en-GB" sz="2000" dirty="0" err="1" smtClean="0"/>
              <a:t>enriquedora</a:t>
            </a:r>
            <a:r>
              <a:rPr lang="en-GB" sz="2000" dirty="0" smtClean="0"/>
              <a:t> y me </a:t>
            </a:r>
            <a:r>
              <a:rPr lang="en-GB" sz="2000" dirty="0" err="1" smtClean="0"/>
              <a:t>daría</a:t>
            </a:r>
            <a:r>
              <a:rPr lang="en-GB" sz="2000" dirty="0" smtClean="0"/>
              <a:t> la </a:t>
            </a:r>
            <a:r>
              <a:rPr lang="en-GB" sz="2000" dirty="0" err="1" smtClean="0"/>
              <a:t>oportunidad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practicar</a:t>
            </a:r>
            <a:r>
              <a:rPr lang="en-GB" sz="2000" dirty="0" smtClean="0"/>
              <a:t> mi </a:t>
            </a:r>
            <a:r>
              <a:rPr lang="en-GB" sz="2000" dirty="0" err="1" smtClean="0"/>
              <a:t>español</a:t>
            </a:r>
            <a:r>
              <a:rPr lang="en-GB" sz="2000" dirty="0" smtClean="0"/>
              <a:t>. </a:t>
            </a:r>
            <a:r>
              <a:rPr lang="en-GB" sz="2000" dirty="0" err="1" smtClean="0"/>
              <a:t>Llevo</a:t>
            </a:r>
            <a:r>
              <a:rPr lang="en-GB" sz="2000" dirty="0" smtClean="0"/>
              <a:t> </a:t>
            </a:r>
            <a:r>
              <a:rPr lang="en-GB" sz="2000" dirty="0" err="1" smtClean="0"/>
              <a:t>tres</a:t>
            </a:r>
            <a:r>
              <a:rPr lang="en-GB" sz="2000" dirty="0" smtClean="0"/>
              <a:t> </a:t>
            </a:r>
          </a:p>
          <a:p>
            <a:pPr marL="457200" indent="-457200">
              <a:buNone/>
            </a:pPr>
            <a:r>
              <a:rPr lang="en-GB" sz="2000" dirty="0" err="1" smtClean="0"/>
              <a:t>años</a:t>
            </a:r>
            <a:r>
              <a:rPr lang="en-GB" sz="2000" dirty="0" smtClean="0"/>
              <a:t> </a:t>
            </a:r>
            <a:r>
              <a:rPr lang="en-GB" sz="2000" dirty="0" err="1" smtClean="0"/>
              <a:t>estudiando</a:t>
            </a:r>
            <a:r>
              <a:rPr lang="en-GB" sz="2000" dirty="0" smtClean="0"/>
              <a:t> </a:t>
            </a:r>
            <a:r>
              <a:rPr lang="en-GB" sz="2000" dirty="0" err="1" smtClean="0"/>
              <a:t>este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 </a:t>
            </a:r>
            <a:r>
              <a:rPr lang="en-GB" sz="2000" dirty="0" err="1" smtClean="0"/>
              <a:t>pero</a:t>
            </a:r>
            <a:r>
              <a:rPr lang="en-GB" sz="2000" dirty="0" smtClean="0"/>
              <a:t> no hay nada </a:t>
            </a:r>
            <a:r>
              <a:rPr lang="en-GB" sz="2000" dirty="0" err="1" smtClean="0"/>
              <a:t>mejor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estar</a:t>
            </a:r>
            <a:r>
              <a:rPr lang="en-GB" sz="2000" dirty="0" smtClean="0"/>
              <a:t> en el </a:t>
            </a:r>
            <a:r>
              <a:rPr lang="en-GB" sz="2000" dirty="0" err="1" smtClean="0"/>
              <a:t>país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</a:p>
          <a:p>
            <a:pPr marL="457200" indent="-457200">
              <a:buNone/>
            </a:pPr>
            <a:r>
              <a:rPr lang="en-GB" sz="2000" dirty="0" err="1" smtClean="0"/>
              <a:t>realmente</a:t>
            </a:r>
            <a:r>
              <a:rPr lang="en-GB" sz="2000" dirty="0" smtClean="0"/>
              <a:t> </a:t>
            </a:r>
            <a:r>
              <a:rPr lang="en-GB" sz="2000" dirty="0" err="1" smtClean="0"/>
              <a:t>dominarlo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Me </a:t>
            </a:r>
            <a:r>
              <a:rPr lang="en-GB" sz="2000" dirty="0" err="1" smtClean="0"/>
              <a:t>considero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persona </a:t>
            </a:r>
            <a:r>
              <a:rPr lang="en-GB" sz="2000" dirty="0" err="1" smtClean="0"/>
              <a:t>trabajadora</a:t>
            </a:r>
            <a:r>
              <a:rPr lang="en-GB" sz="2000" dirty="0" smtClean="0"/>
              <a:t> y </a:t>
            </a:r>
            <a:r>
              <a:rPr lang="en-GB" sz="2000" dirty="0" err="1" smtClean="0"/>
              <a:t>honesta</a:t>
            </a:r>
            <a:r>
              <a:rPr lang="en-GB" sz="2000" dirty="0" smtClean="0"/>
              <a:t>. Me </a:t>
            </a:r>
            <a:r>
              <a:rPr lang="en-GB" sz="2000" dirty="0" err="1" smtClean="0"/>
              <a:t>llevo</a:t>
            </a:r>
            <a:r>
              <a:rPr lang="en-GB" sz="2000" dirty="0" smtClean="0"/>
              <a:t>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bien</a:t>
            </a:r>
            <a:r>
              <a:rPr lang="en-GB" sz="2000" dirty="0" smtClean="0"/>
              <a:t> con la </a:t>
            </a:r>
            <a:r>
              <a:rPr lang="en-GB" sz="2000" dirty="0" err="1" smtClean="0"/>
              <a:t>gente</a:t>
            </a:r>
            <a:r>
              <a:rPr lang="en-GB" sz="2000" dirty="0" smtClean="0"/>
              <a:t> </a:t>
            </a:r>
          </a:p>
          <a:p>
            <a:pPr marL="457200" indent="-457200">
              <a:buNone/>
            </a:pPr>
            <a:r>
              <a:rPr lang="en-GB" sz="2000" dirty="0" smtClean="0"/>
              <a:t>dado </a:t>
            </a:r>
            <a:r>
              <a:rPr lang="en-GB" sz="2000" dirty="0" err="1" smtClean="0"/>
              <a:t>que</a:t>
            </a:r>
            <a:r>
              <a:rPr lang="en-GB" sz="2000" dirty="0" smtClean="0"/>
              <a:t> soy </a:t>
            </a:r>
            <a:r>
              <a:rPr lang="en-GB" sz="2000" dirty="0" err="1" smtClean="0"/>
              <a:t>segura</a:t>
            </a:r>
            <a:r>
              <a:rPr lang="en-GB" sz="2000" dirty="0" smtClean="0"/>
              <a:t> de mi </a:t>
            </a:r>
            <a:r>
              <a:rPr lang="en-GB" sz="2000" dirty="0" err="1" smtClean="0"/>
              <a:t>misma</a:t>
            </a:r>
            <a:r>
              <a:rPr lang="en-GB" sz="2000" dirty="0" smtClean="0"/>
              <a:t> y </a:t>
            </a:r>
            <a:r>
              <a:rPr lang="en-GB" sz="2000" dirty="0" err="1" smtClean="0"/>
              <a:t>bastante</a:t>
            </a:r>
            <a:r>
              <a:rPr lang="en-GB" sz="2000" dirty="0" smtClean="0"/>
              <a:t> </a:t>
            </a:r>
            <a:r>
              <a:rPr lang="en-GB" sz="2000" dirty="0" err="1" smtClean="0"/>
              <a:t>extrovertida</a:t>
            </a:r>
            <a:r>
              <a:rPr lang="en-GB" sz="2000" dirty="0" smtClean="0"/>
              <a:t>. He </a:t>
            </a:r>
            <a:r>
              <a:rPr lang="en-GB" sz="2000" dirty="0" err="1" smtClean="0"/>
              <a:t>trabajado</a:t>
            </a:r>
            <a:r>
              <a:rPr lang="en-GB" sz="2000" dirty="0" smtClean="0"/>
              <a:t> en </a:t>
            </a:r>
            <a:r>
              <a:rPr lang="en-GB" sz="2000" dirty="0" err="1" smtClean="0"/>
              <a:t>muchos</a:t>
            </a:r>
            <a:r>
              <a:rPr lang="en-GB" sz="2000" dirty="0" smtClean="0"/>
              <a:t> </a:t>
            </a:r>
          </a:p>
          <a:p>
            <a:pPr marL="457200" indent="-457200">
              <a:buNone/>
            </a:pPr>
            <a:r>
              <a:rPr lang="en-GB" sz="2000" dirty="0" err="1" smtClean="0"/>
              <a:t>sitios</a:t>
            </a:r>
            <a:r>
              <a:rPr lang="en-GB" sz="2000" dirty="0" smtClean="0"/>
              <a:t> </a:t>
            </a:r>
            <a:r>
              <a:rPr lang="en-GB" sz="2000" dirty="0" err="1" smtClean="0"/>
              <a:t>diferentes</a:t>
            </a:r>
            <a:r>
              <a:rPr lang="en-GB" sz="2000" dirty="0" smtClean="0"/>
              <a:t> y </a:t>
            </a:r>
            <a:r>
              <a:rPr lang="en-GB" sz="2000" dirty="0" err="1" smtClean="0"/>
              <a:t>comprendo</a:t>
            </a:r>
            <a:r>
              <a:rPr lang="en-GB" sz="2000" dirty="0" smtClean="0"/>
              <a:t> la </a:t>
            </a:r>
            <a:r>
              <a:rPr lang="en-GB" sz="2000" dirty="0" err="1" smtClean="0"/>
              <a:t>importancia</a:t>
            </a:r>
            <a:r>
              <a:rPr lang="en-GB" sz="2000" dirty="0" smtClean="0"/>
              <a:t> de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</a:t>
            </a:r>
            <a:r>
              <a:rPr lang="en-GB" sz="2000" dirty="0" err="1" smtClean="0"/>
              <a:t>equipo</a:t>
            </a:r>
            <a:r>
              <a:rPr lang="en-GB" sz="2000" dirty="0" smtClean="0"/>
              <a:t>. No </a:t>
            </a: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miedo</a:t>
            </a:r>
            <a:r>
              <a:rPr lang="en-GB" sz="2000" dirty="0" smtClean="0"/>
              <a:t> </a:t>
            </a:r>
          </a:p>
          <a:p>
            <a:pPr marL="457200" indent="-457200">
              <a:buNone/>
            </a:pPr>
            <a:r>
              <a:rPr lang="en-GB" sz="2000" dirty="0" smtClean="0"/>
              <a:t>de la </a:t>
            </a:r>
            <a:r>
              <a:rPr lang="en-GB" sz="2000" dirty="0" err="1" smtClean="0"/>
              <a:t>responsabilidad</a:t>
            </a:r>
            <a:r>
              <a:rPr lang="en-GB" sz="2000" dirty="0" smtClean="0"/>
              <a:t>. </a:t>
            </a:r>
            <a:r>
              <a:rPr lang="en-GB" sz="2000" dirty="0" err="1" smtClean="0"/>
              <a:t>Estoy</a:t>
            </a:r>
            <a:r>
              <a:rPr lang="en-GB" sz="2000" dirty="0" smtClean="0"/>
              <a:t> </a:t>
            </a:r>
            <a:r>
              <a:rPr lang="en-GB" sz="2000" dirty="0" err="1" smtClean="0"/>
              <a:t>libre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el </a:t>
            </a:r>
            <a:r>
              <a:rPr lang="en-GB" sz="2000" dirty="0" err="1" smtClean="0"/>
              <a:t>mes</a:t>
            </a:r>
            <a:r>
              <a:rPr lang="en-GB" sz="2000" dirty="0" smtClean="0"/>
              <a:t> de </a:t>
            </a:r>
            <a:r>
              <a:rPr lang="en-GB" sz="2000" dirty="0" err="1" smtClean="0"/>
              <a:t>julio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err="1" smtClean="0"/>
              <a:t>Quedo</a:t>
            </a:r>
            <a:r>
              <a:rPr lang="en-GB" sz="2000" dirty="0" smtClean="0"/>
              <a:t> a la </a:t>
            </a:r>
            <a:r>
              <a:rPr lang="en-GB" sz="2000" dirty="0" err="1" smtClean="0"/>
              <a:t>espera</a:t>
            </a:r>
            <a:r>
              <a:rPr lang="en-GB" sz="2000" dirty="0" smtClean="0"/>
              <a:t> de </a:t>
            </a:r>
            <a:r>
              <a:rPr lang="en-GB" sz="2000" dirty="0" err="1" smtClean="0"/>
              <a:t>recibir</a:t>
            </a:r>
            <a:r>
              <a:rPr lang="en-GB" sz="2000" dirty="0" smtClean="0"/>
              <a:t> </a:t>
            </a:r>
            <a:r>
              <a:rPr lang="en-GB" sz="2000" dirty="0" err="1" smtClean="0"/>
              <a:t>respuesta</a:t>
            </a:r>
            <a:r>
              <a:rPr lang="en-GB" sz="2000" dirty="0" smtClean="0"/>
              <a:t> </a:t>
            </a:r>
            <a:r>
              <a:rPr lang="en-GB" sz="2000" dirty="0" err="1" smtClean="0"/>
              <a:t>suya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r>
              <a:rPr lang="en-GB" sz="2000" dirty="0" err="1" smtClean="0"/>
              <a:t>Atentamente</a:t>
            </a:r>
            <a:r>
              <a:rPr lang="en-GB" sz="2000" dirty="0" smtClean="0"/>
              <a:t>,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r>
              <a:rPr lang="en-GB" sz="2000" dirty="0" smtClean="0"/>
              <a:t>Erin Smith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MH900018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97761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+mj-lt"/>
                <a:cs typeface="Calibri" pitchFamily="34" charset="0"/>
              </a:rPr>
              <a:t>ACTIVIDAD 20: MI EXPERIENCIA LABORAL</a:t>
            </a:r>
            <a:endParaRPr lang="en-GB" sz="20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+mj-lt"/>
                <a:cs typeface="Calibri" pitchFamily="34" charset="0"/>
              </a:rPr>
              <a:t> </a:t>
            </a:r>
            <a:endParaRPr lang="en-GB" sz="2000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>
                <a:latin typeface="+mj-lt"/>
              </a:rPr>
              <a:t>Work with a partner: match up the questions and answers and then prepare </a:t>
            </a:r>
          </a:p>
          <a:p>
            <a:pPr>
              <a:buNone/>
            </a:pPr>
            <a:r>
              <a:rPr lang="en-GB" sz="2000" b="1" dirty="0" smtClean="0">
                <a:latin typeface="+mj-lt"/>
              </a:rPr>
              <a:t>to interview each other about work experience.</a:t>
            </a: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None/>
            </a:pPr>
            <a:endParaRPr lang="en-GB" sz="2000" b="1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+mj-lt"/>
              </a:rPr>
              <a:t>¿</a:t>
            </a:r>
            <a:r>
              <a:rPr lang="en-GB" sz="2000" dirty="0" err="1" smtClean="0">
                <a:latin typeface="+mj-lt"/>
              </a:rPr>
              <a:t>Dónde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hiciste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experiencia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laboral</a:t>
            </a:r>
            <a:r>
              <a:rPr lang="en-GB" sz="2000" dirty="0" smtClean="0">
                <a:latin typeface="+mj-lt"/>
              </a:rPr>
              <a:t>?	A.  </a:t>
            </a:r>
            <a:r>
              <a:rPr lang="en-GB" sz="2000" dirty="0" err="1" smtClean="0">
                <a:latin typeface="+mj-lt"/>
              </a:rPr>
              <a:t>Trabajaba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desde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las</a:t>
            </a:r>
            <a:r>
              <a:rPr lang="en-GB" sz="2000" dirty="0" smtClean="0">
                <a:latin typeface="+mj-lt"/>
              </a:rPr>
              <a:t> 9 </a:t>
            </a:r>
            <a:r>
              <a:rPr lang="en-GB" sz="2000" dirty="0" err="1" smtClean="0">
                <a:latin typeface="+mj-lt"/>
              </a:rPr>
              <a:t>hasta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las</a:t>
            </a:r>
            <a:r>
              <a:rPr lang="en-GB" sz="2000" dirty="0" smtClean="0">
                <a:latin typeface="+mj-lt"/>
              </a:rPr>
              <a:t> 4.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Cuánto</a:t>
            </a:r>
            <a:r>
              <a:rPr lang="en-GB" sz="2000" dirty="0" smtClean="0"/>
              <a:t> </a:t>
            </a:r>
            <a:r>
              <a:rPr lang="en-GB" sz="2000" dirty="0" err="1" smtClean="0"/>
              <a:t>tiempo</a:t>
            </a:r>
            <a:r>
              <a:rPr lang="en-GB" sz="2000" dirty="0" smtClean="0"/>
              <a:t> </a:t>
            </a:r>
            <a:r>
              <a:rPr lang="en-GB" sz="2000" dirty="0" err="1" smtClean="0"/>
              <a:t>duraron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prácticas</a:t>
            </a:r>
            <a:r>
              <a:rPr lang="en-GB" sz="2000" dirty="0" smtClean="0"/>
              <a:t>?	B.  </a:t>
            </a:r>
            <a:r>
              <a:rPr lang="en-GB" sz="2000" dirty="0" err="1" smtClean="0"/>
              <a:t>Sí</a:t>
            </a:r>
            <a:r>
              <a:rPr lang="en-GB" sz="2000" dirty="0" smtClean="0"/>
              <a:t>, era </a:t>
            </a:r>
            <a:r>
              <a:rPr lang="en-GB" sz="2000" dirty="0" err="1" smtClean="0"/>
              <a:t>interesante</a:t>
            </a:r>
            <a:r>
              <a:rPr lang="en-GB" sz="2000" dirty="0" smtClean="0"/>
              <a:t> y </a:t>
            </a:r>
            <a:r>
              <a:rPr lang="en-GB" sz="2000" dirty="0" err="1" smtClean="0"/>
              <a:t>divertido</a:t>
            </a:r>
            <a:r>
              <a:rPr lang="en-GB" sz="2000" dirty="0" smtClean="0"/>
              <a:t>.</a:t>
            </a:r>
            <a:endParaRPr lang="en-GB" sz="20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Cómo</a:t>
            </a:r>
            <a:r>
              <a:rPr lang="en-GB" sz="2000" dirty="0" smtClean="0"/>
              <a:t> </a:t>
            </a:r>
            <a:r>
              <a:rPr lang="en-GB" sz="2000" dirty="0" err="1" smtClean="0"/>
              <a:t>ibas</a:t>
            </a:r>
            <a:r>
              <a:rPr lang="en-GB" sz="2000" dirty="0" smtClean="0"/>
              <a:t> a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?		C.  He </a:t>
            </a:r>
            <a:r>
              <a:rPr lang="en-GB" sz="2000" dirty="0" err="1" smtClean="0"/>
              <a:t>aprendido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</a:t>
            </a:r>
            <a:r>
              <a:rPr lang="en-GB" sz="2000" dirty="0" err="1" smtClean="0"/>
              <a:t>equipo</a:t>
            </a:r>
            <a:r>
              <a:rPr lang="en-GB" sz="20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Cómo</a:t>
            </a:r>
            <a:r>
              <a:rPr lang="en-GB" sz="2000" dirty="0" smtClean="0"/>
              <a:t> era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horario</a:t>
            </a:r>
            <a:r>
              <a:rPr lang="en-GB" sz="2000" dirty="0" smtClean="0"/>
              <a:t>?		D.  </a:t>
            </a:r>
            <a:r>
              <a:rPr lang="en-GB" sz="2000" dirty="0" err="1" smtClean="0"/>
              <a:t>Trabajé</a:t>
            </a:r>
            <a:r>
              <a:rPr lang="en-GB" sz="2000" dirty="0" smtClean="0"/>
              <a:t> en un </a:t>
            </a:r>
            <a:r>
              <a:rPr lang="en-GB" sz="2000" dirty="0" err="1" smtClean="0"/>
              <a:t>banco</a:t>
            </a:r>
            <a:r>
              <a:rPr lang="en-GB" sz="20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</a:t>
            </a:r>
            <a:r>
              <a:rPr lang="en-GB" sz="2000" dirty="0" err="1" smtClean="0"/>
              <a:t>hiciste</a:t>
            </a:r>
            <a:r>
              <a:rPr lang="en-GB" sz="2000" dirty="0" smtClean="0"/>
              <a:t>?			E.  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semana</a:t>
            </a:r>
            <a:r>
              <a:rPr lang="en-GB" sz="20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dirty="0" smtClean="0"/>
              <a:t>¿Te </a:t>
            </a:r>
            <a:r>
              <a:rPr lang="en-GB" sz="2000" dirty="0" err="1" smtClean="0"/>
              <a:t>gustaba</a:t>
            </a:r>
            <a:r>
              <a:rPr lang="en-GB" sz="2000" dirty="0" smtClean="0"/>
              <a:t> el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?		F.   </a:t>
            </a:r>
            <a:r>
              <a:rPr lang="en-GB" sz="2000" dirty="0" err="1" smtClean="0"/>
              <a:t>Contesté</a:t>
            </a:r>
            <a:r>
              <a:rPr lang="en-GB" sz="2000" dirty="0" smtClean="0"/>
              <a:t> </a:t>
            </a:r>
            <a:r>
              <a:rPr lang="en-GB" sz="2000" dirty="0" err="1" smtClean="0"/>
              <a:t>llamadas</a:t>
            </a:r>
            <a:r>
              <a:rPr lang="en-GB" sz="2000" dirty="0" smtClean="0"/>
              <a:t> </a:t>
            </a:r>
            <a:r>
              <a:rPr lang="en-GB" sz="2000" dirty="0" err="1" smtClean="0"/>
              <a:t>telefónicas</a:t>
            </a:r>
            <a:r>
              <a:rPr lang="en-GB" sz="2000" dirty="0" smtClean="0"/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Qué</a:t>
            </a:r>
            <a:r>
              <a:rPr lang="en-GB" sz="2000" dirty="0" smtClean="0"/>
              <a:t> has </a:t>
            </a:r>
            <a:r>
              <a:rPr lang="en-GB" sz="2000" dirty="0" err="1" smtClean="0"/>
              <a:t>aprendido</a:t>
            </a:r>
            <a:r>
              <a:rPr lang="en-GB" sz="2000" dirty="0" smtClean="0"/>
              <a:t>?			G.  </a:t>
            </a:r>
            <a:r>
              <a:rPr lang="en-GB" sz="2000" dirty="0" err="1" smtClean="0"/>
              <a:t>Iba</a:t>
            </a:r>
            <a:r>
              <a:rPr lang="en-GB" sz="2000" dirty="0" smtClean="0"/>
              <a:t> en </a:t>
            </a:r>
            <a:r>
              <a:rPr lang="en-GB" sz="2000" dirty="0" err="1" smtClean="0"/>
              <a:t>tren</a:t>
            </a:r>
            <a:r>
              <a:rPr lang="en-GB" sz="2000" dirty="0" smtClean="0"/>
              <a:t>.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43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520280" cy="2520280"/>
          </a:xfrm>
          <a:prstGeom prst="rect">
            <a:avLst/>
          </a:prstGeom>
        </p:spPr>
      </p:pic>
      <p:pic>
        <p:nvPicPr>
          <p:cNvPr id="8" name="Picture 7" descr="MH900448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2411908" cy="241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5: EL FUTURO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40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764704"/>
            <a:ext cx="2520280" cy="2016224"/>
          </a:xfrm>
          <a:prstGeom prst="rect">
            <a:avLst/>
          </a:prstGeom>
        </p:spPr>
      </p:pic>
      <p:pic>
        <p:nvPicPr>
          <p:cNvPr id="5" name="Picture 4" descr="MH9004019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2592288" cy="2592288"/>
          </a:xfrm>
          <a:prstGeom prst="rect">
            <a:avLst/>
          </a:prstGeom>
        </p:spPr>
      </p:pic>
      <p:pic>
        <p:nvPicPr>
          <p:cNvPr id="6" name="Picture 5" descr="MH900403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0"/>
            <a:ext cx="2520280" cy="2520280"/>
          </a:xfrm>
          <a:prstGeom prst="rect">
            <a:avLst/>
          </a:prstGeom>
        </p:spPr>
      </p:pic>
      <p:pic>
        <p:nvPicPr>
          <p:cNvPr id="7" name="Picture 6" descr="MH900442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653136"/>
            <a:ext cx="2420888" cy="2016224"/>
          </a:xfrm>
          <a:prstGeom prst="rect">
            <a:avLst/>
          </a:prstGeom>
        </p:spPr>
      </p:pic>
      <p:pic>
        <p:nvPicPr>
          <p:cNvPr id="8" name="Picture 7" descr="MH9004329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276872"/>
            <a:ext cx="2375545" cy="2375545"/>
          </a:xfrm>
          <a:prstGeom prst="rect">
            <a:avLst/>
          </a:prstGeom>
        </p:spPr>
      </p:pic>
      <p:pic>
        <p:nvPicPr>
          <p:cNvPr id="9" name="Picture 8" descr="MH9004009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276872"/>
            <a:ext cx="2663577" cy="2663577"/>
          </a:xfrm>
          <a:prstGeom prst="rect">
            <a:avLst/>
          </a:prstGeom>
        </p:spPr>
      </p:pic>
      <p:pic>
        <p:nvPicPr>
          <p:cNvPr id="10" name="Picture 9" descr="MH9003992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365104"/>
            <a:ext cx="2340049" cy="2340049"/>
          </a:xfrm>
          <a:prstGeom prst="rect">
            <a:avLst/>
          </a:prstGeom>
        </p:spPr>
      </p:pic>
      <p:pic>
        <p:nvPicPr>
          <p:cNvPr id="11" name="Picture 10" descr="MH9004442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2636912"/>
            <a:ext cx="2339901" cy="2339901"/>
          </a:xfrm>
          <a:prstGeom prst="rect">
            <a:avLst/>
          </a:prstGeom>
        </p:spPr>
      </p:pic>
      <p:pic>
        <p:nvPicPr>
          <p:cNvPr id="12" name="Picture 11" descr="MH9004141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365104"/>
            <a:ext cx="2267893" cy="22678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21: EL FUTURO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000" b="1" dirty="0" smtClean="0"/>
              <a:t>Work with a partner: work out what these future plans mean and decide which of </a:t>
            </a:r>
          </a:p>
          <a:p>
            <a:pPr>
              <a:buNone/>
            </a:pPr>
            <a:r>
              <a:rPr lang="en-GB" sz="2000" b="1" dirty="0" smtClean="0"/>
              <a:t>them you plan (or hope) to do.</a:t>
            </a:r>
          </a:p>
          <a:p>
            <a:pPr>
              <a:buNone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buscar</a:t>
            </a:r>
            <a:r>
              <a:rPr lang="en-GB" sz="2000" dirty="0" smtClean="0"/>
              <a:t> </a:t>
            </a:r>
            <a:r>
              <a:rPr lang="en-GB" sz="2000" dirty="0" err="1" smtClean="0"/>
              <a:t>trabajo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Me </a:t>
            </a: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casar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voluntaria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dejar</a:t>
            </a:r>
            <a:r>
              <a:rPr lang="en-GB" sz="2000" dirty="0" smtClean="0"/>
              <a:t> el </a:t>
            </a:r>
            <a:r>
              <a:rPr lang="en-GB" sz="2000" dirty="0" err="1" smtClean="0"/>
              <a:t>instituto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comprar</a:t>
            </a:r>
            <a:r>
              <a:rPr lang="en-GB" sz="2000" dirty="0" smtClean="0"/>
              <a:t> un </a:t>
            </a:r>
            <a:r>
              <a:rPr lang="en-GB" sz="2000" dirty="0" err="1" smtClean="0"/>
              <a:t>coche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ganar</a:t>
            </a:r>
            <a:r>
              <a:rPr lang="en-GB" sz="2000" dirty="0" smtClean="0"/>
              <a:t> mucho </a:t>
            </a:r>
            <a:r>
              <a:rPr lang="en-GB" sz="2000" dirty="0" err="1" smtClean="0"/>
              <a:t>dinero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viajar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vivir</a:t>
            </a:r>
            <a:r>
              <a:rPr lang="en-GB" sz="2000" dirty="0" smtClean="0"/>
              <a:t> en </a:t>
            </a:r>
            <a:r>
              <a:rPr lang="en-GB" sz="2000" dirty="0" err="1" smtClean="0"/>
              <a:t>España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hacer</a:t>
            </a:r>
            <a:r>
              <a:rPr lang="en-GB" sz="2000" dirty="0" smtClean="0"/>
              <a:t> un </a:t>
            </a:r>
            <a:r>
              <a:rPr lang="en-GB" sz="2000" dirty="0" err="1" smtClean="0"/>
              <a:t>aprendizaje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ser </a:t>
            </a:r>
            <a:r>
              <a:rPr lang="en-GB" sz="2000" dirty="0" err="1" smtClean="0"/>
              <a:t>profesor</a:t>
            </a:r>
            <a:r>
              <a:rPr lang="en-GB" sz="2000" dirty="0" smtClean="0"/>
              <a:t>/a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seguir</a:t>
            </a:r>
            <a:r>
              <a:rPr lang="en-GB" sz="2000" dirty="0" smtClean="0"/>
              <a:t> </a:t>
            </a:r>
            <a:r>
              <a:rPr lang="en-GB" sz="2000" dirty="0" err="1" smtClean="0"/>
              <a:t>estudiando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comprar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casa/un </a:t>
            </a:r>
            <a:r>
              <a:rPr lang="en-GB" sz="2000" dirty="0" err="1" smtClean="0"/>
              <a:t>piso</a:t>
            </a: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439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471" y="1196752"/>
            <a:ext cx="2231529" cy="2231529"/>
          </a:xfrm>
          <a:prstGeom prst="rect">
            <a:avLst/>
          </a:prstGeom>
        </p:spPr>
      </p:pic>
      <p:pic>
        <p:nvPicPr>
          <p:cNvPr id="5" name="Picture 4" descr="MH900433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1907852" cy="1907852"/>
          </a:xfrm>
          <a:prstGeom prst="rect">
            <a:avLst/>
          </a:prstGeom>
        </p:spPr>
      </p:pic>
      <p:pic>
        <p:nvPicPr>
          <p:cNvPr id="6" name="Picture 5" descr="MH900432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73016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818662" cy="64807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en-GB" b="1" u="sng" dirty="0" smtClean="0">
                <a:latin typeface="Calibri" pitchFamily="34" charset="0"/>
                <a:cs typeface="Calibri" pitchFamily="34" charset="0"/>
              </a:rPr>
              <a:t>UNIT 3: EL MUNDO DE TRABAJO</a:t>
            </a:r>
            <a:r>
              <a:rPr lang="en-GB" b="1" u="sng" dirty="0" smtClean="0">
                <a:latin typeface="Comic Sans MS" pitchFamily="66" charset="0"/>
              </a:rPr>
              <a:t/>
            </a:r>
            <a:br>
              <a:rPr lang="en-GB" b="1" u="sng" dirty="0" smtClean="0">
                <a:latin typeface="Comic Sans MS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14818"/>
            <a:ext cx="8929718" cy="26431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GB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TOPICS:</a:t>
            </a:r>
          </a:p>
          <a:p>
            <a:pPr>
              <a:buNone/>
            </a:pP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1. 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Dinero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gastos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personales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2.  Los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trabajos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3.  Carreras</a:t>
            </a:r>
          </a:p>
          <a:p>
            <a:pPr marL="457200" indent="-45720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4. 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Prácticas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laborales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5.  El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futuro</a:t>
            </a:r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23" name="Picture 22" descr="MH9004317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052735"/>
            <a:ext cx="2627784" cy="2749663"/>
          </a:xfrm>
          <a:prstGeom prst="rect">
            <a:avLst/>
          </a:prstGeom>
        </p:spPr>
      </p:pic>
      <p:pic>
        <p:nvPicPr>
          <p:cNvPr id="25" name="Picture 24" descr="workplace-t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836712"/>
            <a:ext cx="4067090" cy="1944216"/>
          </a:xfrm>
          <a:prstGeom prst="rect">
            <a:avLst/>
          </a:prstGeom>
        </p:spPr>
      </p:pic>
      <p:pic>
        <p:nvPicPr>
          <p:cNvPr id="26" name="Picture 25" descr="MH9102163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780928"/>
            <a:ext cx="1871489" cy="1727473"/>
          </a:xfrm>
          <a:prstGeom prst="rect">
            <a:avLst/>
          </a:prstGeom>
        </p:spPr>
      </p:pic>
      <p:pic>
        <p:nvPicPr>
          <p:cNvPr id="1026" name="Picture 2" descr="doctors,healthcare,medicine,occupations,people,physicians,smiling,stethoscopes,women,x-ray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2699792" cy="2895241"/>
          </a:xfrm>
          <a:prstGeom prst="rect">
            <a:avLst/>
          </a:prstGeom>
          <a:noFill/>
        </p:spPr>
      </p:pic>
      <p:pic>
        <p:nvPicPr>
          <p:cNvPr id="1028" name="Picture 4" descr="men,people,players,soccer balls,sports,heading,leisure,tournaments,recre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1174" y="4362820"/>
            <a:ext cx="2088232" cy="2088232"/>
          </a:xfrm>
          <a:prstGeom prst="rect">
            <a:avLst/>
          </a:prstGeom>
          <a:noFill/>
        </p:spPr>
      </p:pic>
      <p:pic>
        <p:nvPicPr>
          <p:cNvPr id="1030" name="Picture 6" descr="arts,ballet dancers,dance studios,girls,instructors,leotards,teenagers,peop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977680"/>
            <a:ext cx="252028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>
                <a:latin typeface="Calibri" pitchFamily="34" charset="0"/>
                <a:cs typeface="Calibri" pitchFamily="34" charset="0"/>
              </a:rPr>
              <a:t>ACTIVIDAD 22: MI FUTURO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/>
              <a:t>Work with a partner: work out what the missing verbs are then write 5 sentences about </a:t>
            </a:r>
          </a:p>
          <a:p>
            <a:pPr>
              <a:buNone/>
            </a:pPr>
            <a:r>
              <a:rPr lang="en-GB" sz="1800" b="1" dirty="0" smtClean="0"/>
              <a:t>yourself in the future tense.</a:t>
            </a:r>
          </a:p>
          <a:p>
            <a:pPr>
              <a:buNone/>
            </a:pPr>
            <a:endParaRPr lang="en-GB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</a:t>
            </a:r>
            <a:r>
              <a:rPr lang="en-GB" sz="1800" dirty="0" err="1" smtClean="0">
                <a:latin typeface="+mj-lt"/>
              </a:rPr>
              <a:t>apruebo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mis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examenes</a:t>
            </a:r>
            <a:r>
              <a:rPr lang="en-GB" sz="1800" dirty="0" smtClean="0">
                <a:latin typeface="+mj-lt"/>
              </a:rPr>
              <a:t>, ______ a la </a:t>
            </a:r>
            <a:r>
              <a:rPr lang="en-GB" sz="1800" dirty="0" err="1" smtClean="0">
                <a:latin typeface="+mj-lt"/>
              </a:rPr>
              <a:t>universidad</a:t>
            </a:r>
            <a:r>
              <a:rPr lang="en-GB" sz="1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</a:t>
            </a:r>
            <a:r>
              <a:rPr lang="en-GB" sz="1800" dirty="0" err="1" smtClean="0">
                <a:latin typeface="+mj-lt"/>
              </a:rPr>
              <a:t>voy</a:t>
            </a:r>
            <a:r>
              <a:rPr lang="en-GB" sz="1800" dirty="0" smtClean="0">
                <a:latin typeface="+mj-lt"/>
              </a:rPr>
              <a:t> a la </a:t>
            </a:r>
            <a:r>
              <a:rPr lang="en-GB" sz="1800" dirty="0" err="1" smtClean="0">
                <a:latin typeface="+mj-lt"/>
              </a:rPr>
              <a:t>universidad</a:t>
            </a:r>
            <a:r>
              <a:rPr lang="en-GB" sz="1800" dirty="0" smtClean="0">
                <a:latin typeface="+mj-lt"/>
              </a:rPr>
              <a:t>, ______ </a:t>
            </a:r>
            <a:r>
              <a:rPr lang="en-GB" sz="1800" dirty="0" err="1" smtClean="0">
                <a:latin typeface="+mj-lt"/>
              </a:rPr>
              <a:t>profesor</a:t>
            </a:r>
            <a:r>
              <a:rPr lang="en-GB" sz="1800" dirty="0" smtClean="0">
                <a:latin typeface="+mj-lt"/>
              </a:rPr>
              <a:t> de </a:t>
            </a:r>
            <a:r>
              <a:rPr lang="en-GB" sz="1800" dirty="0" err="1" smtClean="0">
                <a:latin typeface="+mj-lt"/>
              </a:rPr>
              <a:t>idiomas</a:t>
            </a:r>
            <a:r>
              <a:rPr lang="en-GB" sz="1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</a:t>
            </a:r>
            <a:r>
              <a:rPr lang="en-GB" sz="1800" dirty="0" err="1" smtClean="0">
                <a:latin typeface="+mj-lt"/>
              </a:rPr>
              <a:t>practico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más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futbol</a:t>
            </a:r>
            <a:r>
              <a:rPr lang="en-GB" sz="1800" dirty="0" smtClean="0">
                <a:latin typeface="+mj-lt"/>
              </a:rPr>
              <a:t>, ______ </a:t>
            </a:r>
            <a:r>
              <a:rPr lang="en-GB" sz="1800" dirty="0" err="1" smtClean="0">
                <a:latin typeface="+mj-lt"/>
              </a:rPr>
              <a:t>para</a:t>
            </a:r>
            <a:r>
              <a:rPr lang="en-GB" sz="1800" dirty="0" smtClean="0">
                <a:latin typeface="+mj-lt"/>
              </a:rPr>
              <a:t> Barcelona FC.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</a:t>
            </a:r>
            <a:r>
              <a:rPr lang="en-GB" sz="1800" dirty="0" err="1" smtClean="0">
                <a:latin typeface="+mj-lt"/>
              </a:rPr>
              <a:t>tengo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bastante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dinero</a:t>
            </a:r>
            <a:r>
              <a:rPr lang="en-GB" sz="1800" dirty="0" smtClean="0">
                <a:latin typeface="+mj-lt"/>
              </a:rPr>
              <a:t>, ______ </a:t>
            </a:r>
            <a:r>
              <a:rPr lang="en-GB" sz="1800" dirty="0" err="1" smtClean="0">
                <a:latin typeface="+mj-lt"/>
              </a:rPr>
              <a:t>por</a:t>
            </a:r>
            <a:r>
              <a:rPr lang="en-GB" sz="1800" dirty="0" smtClean="0">
                <a:latin typeface="+mj-lt"/>
              </a:rPr>
              <a:t> el </a:t>
            </a:r>
            <a:r>
              <a:rPr lang="en-GB" sz="1800" dirty="0" err="1" smtClean="0">
                <a:latin typeface="+mj-lt"/>
              </a:rPr>
              <a:t>mundo</a:t>
            </a:r>
            <a:r>
              <a:rPr lang="en-GB" sz="1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no </a:t>
            </a:r>
            <a:r>
              <a:rPr lang="en-GB" sz="1800" dirty="0" err="1" smtClean="0">
                <a:latin typeface="+mj-lt"/>
              </a:rPr>
              <a:t>apruebo</a:t>
            </a:r>
            <a:r>
              <a:rPr lang="en-GB" sz="1800" dirty="0" smtClean="0">
                <a:latin typeface="+mj-lt"/>
              </a:rPr>
              <a:t> a </a:t>
            </a:r>
            <a:r>
              <a:rPr lang="en-GB" sz="1800" dirty="0" err="1" smtClean="0">
                <a:latin typeface="+mj-lt"/>
              </a:rPr>
              <a:t>mis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examenes</a:t>
            </a:r>
            <a:r>
              <a:rPr lang="en-GB" sz="1800" dirty="0" smtClean="0">
                <a:latin typeface="+mj-lt"/>
              </a:rPr>
              <a:t>, ______ un </a:t>
            </a:r>
            <a:r>
              <a:rPr lang="en-GB" sz="1800" dirty="0" err="1" smtClean="0">
                <a:latin typeface="+mj-lt"/>
              </a:rPr>
              <a:t>trabajo</a:t>
            </a:r>
            <a:r>
              <a:rPr lang="en-GB" sz="18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>
                <a:latin typeface="+mj-lt"/>
              </a:rPr>
              <a:t>Si </a:t>
            </a:r>
            <a:r>
              <a:rPr lang="en-GB" sz="1800" dirty="0" err="1" smtClean="0">
                <a:latin typeface="+mj-lt"/>
              </a:rPr>
              <a:t>trabajo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duro</a:t>
            </a:r>
            <a:r>
              <a:rPr lang="en-GB" sz="1800" dirty="0" smtClean="0">
                <a:latin typeface="+mj-lt"/>
              </a:rPr>
              <a:t>, ______ mucho </a:t>
            </a:r>
            <a:r>
              <a:rPr lang="en-GB" sz="1800" dirty="0" err="1" smtClean="0">
                <a:latin typeface="+mj-lt"/>
              </a:rPr>
              <a:t>dinero</a:t>
            </a:r>
            <a:r>
              <a:rPr lang="en-GB" sz="1800" dirty="0" smtClean="0">
                <a:latin typeface="+mj-lt"/>
              </a:rPr>
              <a:t>.</a:t>
            </a:r>
            <a:endParaRPr lang="es-ES_tradnl" sz="18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estudio las ciencias, ______ en un hospital.</a:t>
            </a: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aprendo español, ______ en España.</a:t>
            </a: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saco buenas notas en inglés, ______ una novela.</a:t>
            </a: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no voy a la universidad, ______ un oficio.</a:t>
            </a: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puedo, ______ un año sabático.</a:t>
            </a:r>
          </a:p>
          <a:p>
            <a:pPr marL="514350" indent="-514350">
              <a:buAutoNum type="arabicPeriod"/>
            </a:pPr>
            <a:r>
              <a:rPr lang="es-ES_tradnl" sz="1800" dirty="0" smtClean="0">
                <a:latin typeface="+mj-lt"/>
              </a:rPr>
              <a:t>Si me caso, ______ dos niños.</a:t>
            </a:r>
          </a:p>
          <a:p>
            <a:pPr marL="514350" indent="-514350">
              <a:buAutoNum type="arabicPeriod"/>
            </a:pPr>
            <a:endParaRPr lang="es-ES_tradnl" sz="1800" dirty="0" smtClean="0">
              <a:latin typeface="+mj-lt"/>
            </a:endParaRPr>
          </a:p>
          <a:p>
            <a:pPr marL="457200" indent="-457200">
              <a:buNone/>
            </a:pPr>
            <a:r>
              <a:rPr lang="en-GB" sz="1800" b="1" dirty="0" err="1" smtClean="0"/>
              <a:t>buscaré</a:t>
            </a:r>
            <a:r>
              <a:rPr lang="en-GB" sz="1800" b="1" dirty="0" smtClean="0"/>
              <a:t>      </a:t>
            </a:r>
            <a:r>
              <a:rPr lang="en-GB" sz="1800" b="1" dirty="0" err="1" smtClean="0"/>
              <a:t>ganaré</a:t>
            </a:r>
            <a:r>
              <a:rPr lang="en-GB" sz="1800" b="1" dirty="0" smtClean="0"/>
              <a:t>      </a:t>
            </a:r>
            <a:r>
              <a:rPr lang="es-ES_tradnl" sz="1800" b="1" dirty="0" smtClean="0"/>
              <a:t>trabajaré      viviré      escribiré      </a:t>
            </a:r>
            <a:r>
              <a:rPr lang="es-ES_tradnl" sz="1800" b="1" dirty="0" err="1" smtClean="0"/>
              <a:t>aprendré</a:t>
            </a:r>
            <a:r>
              <a:rPr lang="es-ES_tradnl" sz="1800" b="1" dirty="0" smtClean="0"/>
              <a:t>      tomaré       tendré    </a:t>
            </a:r>
          </a:p>
          <a:p>
            <a:pPr marL="457200" indent="-457200">
              <a:buNone/>
            </a:pPr>
            <a:r>
              <a:rPr lang="en-GB" sz="1800" b="1" dirty="0" err="1" smtClean="0"/>
              <a:t>jugaré</a:t>
            </a:r>
            <a:r>
              <a:rPr lang="en-GB" sz="1800" b="1" dirty="0" smtClean="0"/>
              <a:t>      </a:t>
            </a:r>
            <a:r>
              <a:rPr lang="en-GB" sz="1800" b="1" dirty="0" err="1" smtClean="0"/>
              <a:t>viajaré</a:t>
            </a:r>
            <a:r>
              <a:rPr lang="en-GB" sz="1800" b="1" dirty="0" smtClean="0"/>
              <a:t>      </a:t>
            </a:r>
            <a:r>
              <a:rPr lang="en-GB" sz="1800" b="1" dirty="0" err="1" smtClean="0"/>
              <a:t>iré</a:t>
            </a:r>
            <a:r>
              <a:rPr lang="en-GB" sz="1800" b="1" dirty="0" smtClean="0"/>
              <a:t>      </a:t>
            </a:r>
            <a:r>
              <a:rPr lang="en-GB" sz="1800" b="1" dirty="0" err="1" smtClean="0"/>
              <a:t>seré</a:t>
            </a:r>
            <a:r>
              <a:rPr lang="en-GB" sz="1800" b="1" dirty="0" smtClean="0"/>
              <a:t> </a:t>
            </a:r>
            <a:endParaRPr lang="en-GB" sz="1800" b="1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thCA3PPZH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789040"/>
            <a:ext cx="2857500" cy="1781175"/>
          </a:xfrm>
          <a:prstGeom prst="rect">
            <a:avLst/>
          </a:prstGeom>
        </p:spPr>
      </p:pic>
      <p:pic>
        <p:nvPicPr>
          <p:cNvPr id="9" name="Picture 8" descr="glasgow_u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749862" cy="18287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>
                <a:latin typeface="+mj-lt"/>
                <a:cs typeface="Calibri" pitchFamily="34" charset="0"/>
              </a:rPr>
              <a:t>ACTIVIDAD 23: MIS PLANES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>
                <a:latin typeface="+mj-lt"/>
              </a:rPr>
              <a:t>Work with a partner: read and understand these Spanish teenagers’ plans plans and then </a:t>
            </a:r>
          </a:p>
          <a:p>
            <a:pPr>
              <a:buNone/>
            </a:pPr>
            <a:r>
              <a:rPr lang="en-GB" sz="1800" b="1" dirty="0" smtClean="0">
                <a:latin typeface="+mj-lt"/>
              </a:rPr>
              <a:t>write about your own.</a:t>
            </a:r>
          </a:p>
          <a:p>
            <a:pPr marL="457200" indent="-457200">
              <a:buNone/>
            </a:pPr>
            <a:endParaRPr lang="en-GB" sz="1700" b="1" u="sng" dirty="0" smtClean="0">
              <a:latin typeface="+mj-lt"/>
            </a:endParaRPr>
          </a:p>
          <a:p>
            <a:pPr marL="457200" indent="-457200">
              <a:buNone/>
            </a:pPr>
            <a:endParaRPr lang="en-GB" sz="1700" b="1" u="sng" dirty="0" smtClean="0">
              <a:latin typeface="+mj-lt"/>
            </a:endParaRPr>
          </a:p>
          <a:p>
            <a:pPr marL="457200" indent="-457200">
              <a:buNone/>
            </a:pPr>
            <a:endParaRPr lang="en-GB" sz="1700" b="1" u="sng" dirty="0" smtClean="0">
              <a:latin typeface="+mj-lt"/>
            </a:endParaRPr>
          </a:p>
          <a:p>
            <a:pPr marL="457200" indent="-457200">
              <a:buNone/>
            </a:pPr>
            <a:r>
              <a:rPr lang="en-GB" sz="1700" dirty="0" smtClean="0">
                <a:latin typeface="+mj-lt"/>
              </a:rPr>
              <a:t>Alicia:  </a:t>
            </a:r>
            <a:r>
              <a:rPr lang="en-GB" sz="1700" dirty="0" err="1" smtClean="0">
                <a:latin typeface="+mj-lt"/>
              </a:rPr>
              <a:t>Espero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como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guía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turística</a:t>
            </a:r>
            <a:r>
              <a:rPr lang="en-GB" sz="1700" dirty="0" smtClean="0">
                <a:latin typeface="+mj-lt"/>
              </a:rPr>
              <a:t>. Me </a:t>
            </a:r>
            <a:r>
              <a:rPr lang="en-GB" sz="1700" dirty="0" err="1" smtClean="0">
                <a:latin typeface="+mj-lt"/>
              </a:rPr>
              <a:t>gusta</a:t>
            </a:r>
            <a:r>
              <a:rPr lang="en-GB" sz="1700" dirty="0" smtClean="0">
                <a:latin typeface="+mj-lt"/>
              </a:rPr>
              <a:t> mucho </a:t>
            </a:r>
            <a:r>
              <a:rPr lang="en-GB" sz="1700" dirty="0" err="1" smtClean="0">
                <a:latin typeface="+mj-lt"/>
              </a:rPr>
              <a:t>viajar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ayudar</a:t>
            </a:r>
            <a:r>
              <a:rPr lang="en-GB" sz="1700" dirty="0" smtClean="0">
                <a:latin typeface="+mj-lt"/>
              </a:rPr>
              <a:t> a la </a:t>
            </a:r>
            <a:r>
              <a:rPr lang="en-GB" sz="1700" dirty="0" err="1" smtClean="0">
                <a:latin typeface="+mj-lt"/>
              </a:rPr>
              <a:t>gente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hablo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tres</a:t>
            </a:r>
            <a:r>
              <a:rPr lang="en-GB" sz="1700" dirty="0" smtClean="0">
                <a:latin typeface="+mj-lt"/>
              </a:rPr>
              <a:t> </a:t>
            </a: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idiomas</a:t>
            </a:r>
            <a:r>
              <a:rPr lang="en-GB" sz="1700" dirty="0" smtClean="0">
                <a:latin typeface="+mj-lt"/>
              </a:rPr>
              <a:t> – </a:t>
            </a:r>
            <a:r>
              <a:rPr lang="en-GB" sz="1700" dirty="0" err="1" smtClean="0">
                <a:latin typeface="+mj-lt"/>
              </a:rPr>
              <a:t>español</a:t>
            </a:r>
            <a:r>
              <a:rPr lang="en-GB" sz="1700" dirty="0" smtClean="0">
                <a:latin typeface="+mj-lt"/>
              </a:rPr>
              <a:t>, </a:t>
            </a:r>
            <a:r>
              <a:rPr lang="en-GB" sz="1700" dirty="0" err="1" smtClean="0">
                <a:latin typeface="+mj-lt"/>
              </a:rPr>
              <a:t>inglés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francés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Tendré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que</a:t>
            </a:r>
            <a:r>
              <a:rPr lang="en-GB" sz="1700" dirty="0" smtClean="0">
                <a:latin typeface="+mj-lt"/>
              </a:rPr>
              <a:t> 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muchas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horas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atender</a:t>
            </a:r>
            <a:r>
              <a:rPr lang="en-GB" sz="1700" dirty="0" smtClean="0">
                <a:latin typeface="+mj-lt"/>
              </a:rPr>
              <a:t> a los </a:t>
            </a:r>
            <a:r>
              <a:rPr lang="en-GB" sz="1700" dirty="0" err="1" smtClean="0">
                <a:latin typeface="+mj-lt"/>
              </a:rPr>
              <a:t>viajeros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pero</a:t>
            </a:r>
            <a:r>
              <a:rPr lang="en-GB" sz="1700" dirty="0" smtClean="0">
                <a:latin typeface="+mj-lt"/>
              </a:rPr>
              <a:t> </a:t>
            </a:r>
          </a:p>
          <a:p>
            <a:pPr marL="457200" indent="-457200">
              <a:buNone/>
            </a:pPr>
            <a:r>
              <a:rPr lang="en-GB" sz="1700" dirty="0" smtClean="0">
                <a:latin typeface="+mj-lt"/>
              </a:rPr>
              <a:t>soy </a:t>
            </a:r>
            <a:r>
              <a:rPr lang="en-GB" sz="1700" dirty="0" err="1" smtClean="0">
                <a:latin typeface="+mj-lt"/>
              </a:rPr>
              <a:t>trabajadora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paciente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Espero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ver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muchos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pa</a:t>
            </a:r>
            <a:r>
              <a:rPr lang="en-GB" sz="1700" dirty="0" err="1"/>
              <a:t>í</a:t>
            </a:r>
            <a:r>
              <a:rPr lang="en-GB" sz="1700" dirty="0" err="1" smtClean="0">
                <a:latin typeface="+mj-lt"/>
              </a:rPr>
              <a:t>ses</a:t>
            </a:r>
            <a:r>
              <a:rPr lang="en-GB" sz="1700" dirty="0" smtClean="0">
                <a:latin typeface="+mj-lt"/>
              </a:rPr>
              <a:t> en el </a:t>
            </a:r>
            <a:r>
              <a:rPr lang="en-GB" sz="1700" dirty="0" err="1" smtClean="0">
                <a:latin typeface="+mj-lt"/>
              </a:rPr>
              <a:t>mundo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hacerme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nuevos</a:t>
            </a:r>
            <a:r>
              <a:rPr lang="en-GB" sz="1700" dirty="0" smtClean="0">
                <a:latin typeface="+mj-lt"/>
              </a:rPr>
              <a:t> amigos.</a:t>
            </a:r>
          </a:p>
          <a:p>
            <a:pPr marL="457200" indent="-457200">
              <a:buNone/>
            </a:pPr>
            <a:endParaRPr lang="en-GB" sz="1700" b="1" u="sng" dirty="0" smtClean="0">
              <a:latin typeface="+mj-lt"/>
            </a:endParaRPr>
          </a:p>
          <a:p>
            <a:pPr marL="457200" indent="-457200">
              <a:buNone/>
            </a:pPr>
            <a:r>
              <a:rPr lang="en-GB" sz="1700" dirty="0" smtClean="0">
                <a:latin typeface="+mj-lt"/>
              </a:rPr>
              <a:t>Juan:  </a:t>
            </a:r>
            <a:r>
              <a:rPr lang="en-GB" sz="1700" dirty="0" err="1" smtClean="0">
                <a:latin typeface="+mj-lt"/>
              </a:rPr>
              <a:t>Quiero</a:t>
            </a:r>
            <a:r>
              <a:rPr lang="en-GB" sz="1700" dirty="0" smtClean="0">
                <a:latin typeface="+mj-lt"/>
              </a:rPr>
              <a:t> ser </a:t>
            </a:r>
            <a:r>
              <a:rPr lang="en-GB" sz="1700" dirty="0" err="1" smtClean="0">
                <a:latin typeface="+mj-lt"/>
              </a:rPr>
              <a:t>periodista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porque</a:t>
            </a:r>
            <a:r>
              <a:rPr lang="en-GB" sz="1700" dirty="0" smtClean="0">
                <a:latin typeface="+mj-lt"/>
              </a:rPr>
              <a:t> me </a:t>
            </a:r>
            <a:r>
              <a:rPr lang="en-GB" sz="1700" dirty="0" err="1" smtClean="0">
                <a:latin typeface="+mj-lt"/>
              </a:rPr>
              <a:t>interesa</a:t>
            </a:r>
            <a:r>
              <a:rPr lang="en-GB" sz="1700" dirty="0" smtClean="0">
                <a:latin typeface="+mj-lt"/>
              </a:rPr>
              <a:t> la </a:t>
            </a:r>
            <a:r>
              <a:rPr lang="en-GB" sz="1700" dirty="0" err="1" smtClean="0">
                <a:latin typeface="+mj-lt"/>
              </a:rPr>
              <a:t>política</a:t>
            </a:r>
            <a:r>
              <a:rPr lang="en-GB" sz="1700" dirty="0" smtClean="0">
                <a:latin typeface="+mj-lt"/>
              </a:rPr>
              <a:t> y soy </a:t>
            </a:r>
            <a:r>
              <a:rPr lang="en-GB" sz="1700" dirty="0" err="1" smtClean="0">
                <a:latin typeface="+mj-lt"/>
              </a:rPr>
              <a:t>comunicativo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ambicioso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Tendré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que</a:t>
            </a:r>
            <a:r>
              <a:rPr lang="en-GB" sz="1700" dirty="0" smtClean="0">
                <a:latin typeface="+mj-lt"/>
              </a:rPr>
              <a:t> </a:t>
            </a: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todos</a:t>
            </a:r>
            <a:r>
              <a:rPr lang="en-GB" sz="1700" dirty="0" smtClean="0">
                <a:latin typeface="+mj-lt"/>
              </a:rPr>
              <a:t> los </a:t>
            </a:r>
            <a:r>
              <a:rPr lang="en-GB" sz="1700" dirty="0" err="1" smtClean="0">
                <a:latin typeface="+mj-lt"/>
              </a:rPr>
              <a:t>días</a:t>
            </a:r>
            <a:r>
              <a:rPr lang="en-GB" sz="1700" dirty="0" smtClean="0">
                <a:latin typeface="+mj-lt"/>
              </a:rPr>
              <a:t> de </a:t>
            </a:r>
            <a:r>
              <a:rPr lang="en-GB" sz="1700" dirty="0" err="1" smtClean="0">
                <a:latin typeface="+mj-lt"/>
              </a:rPr>
              <a:t>lunes</a:t>
            </a:r>
            <a:r>
              <a:rPr lang="en-GB" sz="1700" dirty="0" smtClean="0">
                <a:latin typeface="+mj-lt"/>
              </a:rPr>
              <a:t> a </a:t>
            </a:r>
            <a:r>
              <a:rPr lang="en-GB" sz="1700" dirty="0" err="1" smtClean="0">
                <a:latin typeface="+mj-lt"/>
              </a:rPr>
              <a:t>domingo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en </a:t>
            </a:r>
            <a:r>
              <a:rPr lang="en-GB" sz="1700" dirty="0" err="1" smtClean="0">
                <a:latin typeface="+mj-lt"/>
              </a:rPr>
              <a:t>una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oficina</a:t>
            </a:r>
            <a:r>
              <a:rPr lang="en-GB" sz="1700" dirty="0" smtClean="0">
                <a:latin typeface="+mj-lt"/>
              </a:rPr>
              <a:t> y al </a:t>
            </a:r>
            <a:r>
              <a:rPr lang="en-GB" sz="1700" dirty="0" err="1" smtClean="0">
                <a:latin typeface="+mj-lt"/>
              </a:rPr>
              <a:t>aire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libre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Así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que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iré</a:t>
            </a:r>
            <a:r>
              <a:rPr lang="en-GB" sz="1700" dirty="0" smtClean="0">
                <a:latin typeface="+mj-lt"/>
              </a:rPr>
              <a:t> a la </a:t>
            </a: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universidad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estudiaré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duro</a:t>
            </a:r>
            <a:r>
              <a:rPr lang="en-GB" sz="1700" dirty="0" smtClean="0">
                <a:latin typeface="+mj-lt"/>
              </a:rPr>
              <a:t>.</a:t>
            </a:r>
          </a:p>
          <a:p>
            <a:pPr marL="457200" indent="-457200">
              <a:buNone/>
            </a:pPr>
            <a:endParaRPr lang="en-GB" sz="1700" dirty="0" smtClean="0">
              <a:latin typeface="+mj-lt"/>
            </a:endParaRPr>
          </a:p>
          <a:p>
            <a:pPr marL="457200" indent="-457200">
              <a:buNone/>
            </a:pPr>
            <a:r>
              <a:rPr lang="en-GB" sz="1700" dirty="0" smtClean="0"/>
              <a:t>Pablo: </a:t>
            </a:r>
            <a:r>
              <a:rPr lang="en-GB" sz="1700" dirty="0" err="1" smtClean="0"/>
              <a:t>Mis</a:t>
            </a:r>
            <a:r>
              <a:rPr lang="en-GB" sz="1700" dirty="0" smtClean="0"/>
              <a:t> padres </a:t>
            </a:r>
            <a:r>
              <a:rPr lang="en-GB" sz="1700" dirty="0" err="1" smtClean="0"/>
              <a:t>tienen</a:t>
            </a:r>
            <a:r>
              <a:rPr lang="en-GB" sz="1700" dirty="0" smtClean="0"/>
              <a:t> </a:t>
            </a:r>
            <a:r>
              <a:rPr lang="en-GB" sz="1700" dirty="0" err="1" smtClean="0"/>
              <a:t>una</a:t>
            </a:r>
            <a:r>
              <a:rPr lang="en-GB" sz="1700" dirty="0" smtClean="0"/>
              <a:t> </a:t>
            </a:r>
            <a:r>
              <a:rPr lang="en-GB" sz="1700" dirty="0" err="1" smtClean="0"/>
              <a:t>empresa</a:t>
            </a:r>
            <a:r>
              <a:rPr lang="en-GB" sz="1700" dirty="0" smtClean="0"/>
              <a:t> y </a:t>
            </a:r>
            <a:r>
              <a:rPr lang="en-GB" sz="1700" dirty="0" err="1" smtClean="0"/>
              <a:t>quiero</a:t>
            </a:r>
            <a:r>
              <a:rPr lang="en-GB" sz="1700" dirty="0" smtClean="0"/>
              <a:t> ser director </a:t>
            </a:r>
            <a:r>
              <a:rPr lang="en-GB" sz="1700" dirty="0" err="1" smtClean="0"/>
              <a:t>como</a:t>
            </a:r>
            <a:r>
              <a:rPr lang="en-GB" sz="1700" dirty="0" smtClean="0"/>
              <a:t> mi padre. En el </a:t>
            </a:r>
            <a:r>
              <a:rPr lang="en-GB" sz="1700" dirty="0" err="1" smtClean="0"/>
              <a:t>futuro</a:t>
            </a:r>
            <a:r>
              <a:rPr lang="en-GB" sz="1700" dirty="0" smtClean="0"/>
              <a:t> </a:t>
            </a:r>
            <a:r>
              <a:rPr lang="en-GB" sz="1700" dirty="0" err="1" smtClean="0"/>
              <a:t>quiero</a:t>
            </a:r>
            <a:r>
              <a:rPr lang="en-GB" sz="1700" dirty="0" smtClean="0"/>
              <a:t>  </a:t>
            </a:r>
            <a:r>
              <a:rPr lang="en-GB" sz="1700" dirty="0" err="1" smtClean="0"/>
              <a:t>tener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smtClean="0"/>
              <a:t>mi </a:t>
            </a:r>
            <a:r>
              <a:rPr lang="en-GB" sz="1700" dirty="0" err="1" smtClean="0"/>
              <a:t>propia</a:t>
            </a:r>
            <a:r>
              <a:rPr lang="en-GB" sz="1700" dirty="0" smtClean="0"/>
              <a:t> </a:t>
            </a:r>
            <a:r>
              <a:rPr lang="en-GB" sz="1700" dirty="0" err="1" smtClean="0"/>
              <a:t>compañia</a:t>
            </a:r>
            <a:r>
              <a:rPr lang="en-GB" sz="1700" dirty="0" smtClean="0"/>
              <a:t> </a:t>
            </a:r>
            <a:r>
              <a:rPr lang="en-GB" sz="1700" dirty="0" err="1" smtClean="0"/>
              <a:t>porque</a:t>
            </a:r>
            <a:r>
              <a:rPr lang="en-GB" sz="1700" dirty="0" smtClean="0"/>
              <a:t> soy </a:t>
            </a:r>
            <a:r>
              <a:rPr lang="en-GB" sz="1700" dirty="0" err="1" smtClean="0"/>
              <a:t>ambicioso</a:t>
            </a:r>
            <a:r>
              <a:rPr lang="en-GB" sz="1700" dirty="0" smtClean="0"/>
              <a:t>, </a:t>
            </a:r>
            <a:r>
              <a:rPr lang="en-GB" sz="1700" dirty="0" err="1" smtClean="0"/>
              <a:t>trabajador</a:t>
            </a:r>
            <a:r>
              <a:rPr lang="en-GB" sz="1700" dirty="0" smtClean="0"/>
              <a:t> y </a:t>
            </a:r>
            <a:r>
              <a:rPr lang="en-GB" sz="1700" dirty="0" err="1" smtClean="0"/>
              <a:t>organizado</a:t>
            </a:r>
            <a:r>
              <a:rPr lang="en-GB" sz="1700" dirty="0" smtClean="0"/>
              <a:t>. Me </a:t>
            </a:r>
            <a:r>
              <a:rPr lang="en-GB" sz="1700" dirty="0" err="1" smtClean="0"/>
              <a:t>gustaría</a:t>
            </a:r>
            <a:r>
              <a:rPr lang="en-GB" sz="1700" dirty="0" smtClean="0"/>
              <a:t> mucho ser mi </a:t>
            </a:r>
            <a:r>
              <a:rPr lang="en-GB" sz="1700" dirty="0" err="1" smtClean="0"/>
              <a:t>propio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err="1" smtClean="0"/>
              <a:t>jefe</a:t>
            </a:r>
            <a:r>
              <a:rPr lang="en-GB" sz="1700" dirty="0" smtClean="0"/>
              <a:t>.</a:t>
            </a:r>
          </a:p>
          <a:p>
            <a:pPr marL="457200" indent="-457200">
              <a:buNone/>
            </a:pPr>
            <a:endParaRPr lang="en-GB" sz="1700" dirty="0" smtClean="0">
              <a:latin typeface="+mj-lt"/>
            </a:endParaRP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Merche</a:t>
            </a:r>
            <a:r>
              <a:rPr lang="en-GB" sz="1700" dirty="0" smtClean="0">
                <a:latin typeface="+mj-lt"/>
              </a:rPr>
              <a:t>: </a:t>
            </a:r>
            <a:r>
              <a:rPr lang="en-GB" sz="1700" dirty="0" err="1" smtClean="0">
                <a:latin typeface="+mj-lt"/>
              </a:rPr>
              <a:t>Quisiera</a:t>
            </a:r>
            <a:r>
              <a:rPr lang="en-GB" sz="1700" dirty="0" smtClean="0">
                <a:latin typeface="+mj-lt"/>
              </a:rPr>
              <a:t> ser </a:t>
            </a:r>
            <a:r>
              <a:rPr lang="en-GB" sz="1700" dirty="0" err="1" smtClean="0">
                <a:latin typeface="+mj-lt"/>
              </a:rPr>
              <a:t>informática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porque</a:t>
            </a:r>
            <a:r>
              <a:rPr lang="en-GB" sz="1700" dirty="0" smtClean="0">
                <a:latin typeface="+mj-lt"/>
              </a:rPr>
              <a:t> soy </a:t>
            </a:r>
            <a:r>
              <a:rPr lang="en-GB" sz="1700" dirty="0" err="1" smtClean="0">
                <a:latin typeface="+mj-lt"/>
              </a:rPr>
              <a:t>trabajadora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seria</a:t>
            </a:r>
            <a:r>
              <a:rPr lang="en-GB" sz="1700" dirty="0" smtClean="0">
                <a:latin typeface="+mj-lt"/>
              </a:rPr>
              <a:t>. Me </a:t>
            </a:r>
            <a:r>
              <a:rPr lang="en-GB" sz="1700" dirty="0" err="1" smtClean="0">
                <a:latin typeface="+mj-lt"/>
              </a:rPr>
              <a:t>encanta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con </a:t>
            </a: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ordenadores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Quiero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para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una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gran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compañia</a:t>
            </a:r>
            <a:r>
              <a:rPr lang="en-GB" sz="1700" dirty="0" smtClean="0">
                <a:latin typeface="+mj-lt"/>
              </a:rPr>
              <a:t> </a:t>
            </a:r>
            <a:r>
              <a:rPr lang="en-GB" sz="1700" dirty="0" err="1" smtClean="0">
                <a:latin typeface="+mj-lt"/>
              </a:rPr>
              <a:t>internacional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ganar</a:t>
            </a:r>
            <a:r>
              <a:rPr lang="en-GB" sz="1700" dirty="0" smtClean="0">
                <a:latin typeface="+mj-lt"/>
              </a:rPr>
              <a:t> mucho </a:t>
            </a:r>
            <a:r>
              <a:rPr lang="en-GB" sz="1700" dirty="0" err="1" smtClean="0">
                <a:latin typeface="+mj-lt"/>
              </a:rPr>
              <a:t>dinero</a:t>
            </a:r>
            <a:r>
              <a:rPr lang="en-GB" sz="1700" dirty="0" smtClean="0">
                <a:latin typeface="+mj-lt"/>
              </a:rPr>
              <a:t>. </a:t>
            </a:r>
            <a:r>
              <a:rPr lang="en-GB" sz="1700" dirty="0" err="1" smtClean="0">
                <a:latin typeface="+mj-lt"/>
              </a:rPr>
              <a:t>Quisiera</a:t>
            </a:r>
            <a:r>
              <a:rPr lang="en-GB" sz="1700" dirty="0" smtClean="0">
                <a:latin typeface="+mj-lt"/>
              </a:rPr>
              <a:t> </a:t>
            </a:r>
          </a:p>
          <a:p>
            <a:pPr marL="457200" indent="-457200">
              <a:buNone/>
            </a:pPr>
            <a:r>
              <a:rPr lang="en-GB" sz="1700" dirty="0" err="1" smtClean="0">
                <a:latin typeface="+mj-lt"/>
              </a:rPr>
              <a:t>vivir</a:t>
            </a:r>
            <a:r>
              <a:rPr lang="en-GB" sz="1700" dirty="0" smtClean="0">
                <a:latin typeface="+mj-lt"/>
              </a:rPr>
              <a:t> y </a:t>
            </a:r>
            <a:r>
              <a:rPr lang="en-GB" sz="1700" dirty="0" err="1" smtClean="0">
                <a:latin typeface="+mj-lt"/>
              </a:rPr>
              <a:t>trabajar</a:t>
            </a:r>
            <a:r>
              <a:rPr lang="en-GB" sz="1700" dirty="0" smtClean="0">
                <a:latin typeface="+mj-lt"/>
              </a:rPr>
              <a:t> en el </a:t>
            </a:r>
            <a:r>
              <a:rPr lang="en-GB" sz="1700" dirty="0" err="1" smtClean="0">
                <a:latin typeface="+mj-lt"/>
              </a:rPr>
              <a:t>extranjero</a:t>
            </a:r>
            <a:r>
              <a:rPr lang="en-GB" sz="1700" dirty="0" smtClean="0">
                <a:latin typeface="+mj-lt"/>
              </a:rPr>
              <a:t>.</a:t>
            </a: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MH900444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92696"/>
            <a:ext cx="1259780" cy="1259780"/>
          </a:xfrm>
          <a:prstGeom prst="rect">
            <a:avLst/>
          </a:prstGeom>
        </p:spPr>
      </p:pic>
      <p:pic>
        <p:nvPicPr>
          <p:cNvPr id="6" name="Picture 5" descr="MH900442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1512168" cy="1331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1800" b="1" u="sng" dirty="0" smtClean="0">
                <a:latin typeface="Calibri" pitchFamily="34" charset="0"/>
                <a:cs typeface="Calibri" pitchFamily="34" charset="0"/>
              </a:rPr>
              <a:t>ACTIVIDAD 24: PLANES Y SUEÑOS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/>
              <a:t>Work with a partner: read and understand the plans and dreams of these 2 Spanish teenagers. </a:t>
            </a:r>
          </a:p>
          <a:p>
            <a:pPr>
              <a:buNone/>
            </a:pPr>
            <a:r>
              <a:rPr lang="en-GB" sz="1800" b="1" dirty="0" smtClean="0"/>
              <a:t>Then make a list of all the verbs in the future tense you can find.</a:t>
            </a:r>
          </a:p>
          <a:p>
            <a:pPr marL="457200" indent="-457200">
              <a:buNone/>
            </a:pPr>
            <a:endParaRPr lang="en-GB" sz="1800" dirty="0" smtClean="0"/>
          </a:p>
          <a:p>
            <a:pPr marL="457200" indent="-457200">
              <a:buNone/>
            </a:pPr>
            <a:r>
              <a:rPr lang="en-GB" sz="1700" b="1" u="sng" dirty="0" smtClean="0"/>
              <a:t>MANUEL , 17 </a:t>
            </a:r>
            <a:r>
              <a:rPr lang="en-GB" sz="1700" b="1" u="sng" dirty="0" err="1" smtClean="0"/>
              <a:t>años</a:t>
            </a:r>
            <a:endParaRPr lang="en-GB" sz="1700" b="1" u="sng" dirty="0" smtClean="0"/>
          </a:p>
          <a:p>
            <a:pPr marL="457200" indent="-457200">
              <a:buNone/>
            </a:pPr>
            <a:endParaRPr lang="en-GB" sz="1700" b="1" u="sng" dirty="0" smtClean="0"/>
          </a:p>
          <a:p>
            <a:pPr marL="457200" indent="-457200">
              <a:buNone/>
            </a:pPr>
            <a:r>
              <a:rPr lang="en-GB" sz="1700" dirty="0" err="1" smtClean="0"/>
              <a:t>Tengo</a:t>
            </a:r>
            <a:r>
              <a:rPr lang="en-GB" sz="1700" dirty="0" smtClean="0"/>
              <a:t> planes y </a:t>
            </a:r>
            <a:r>
              <a:rPr lang="en-GB" sz="1700" dirty="0" err="1" smtClean="0"/>
              <a:t>sueños</a:t>
            </a:r>
            <a:r>
              <a:rPr lang="en-GB" sz="1700" dirty="0" smtClean="0"/>
              <a:t>. Hay </a:t>
            </a:r>
            <a:r>
              <a:rPr lang="en-GB" sz="1700" dirty="0" err="1" smtClean="0"/>
              <a:t>una</a:t>
            </a:r>
            <a:r>
              <a:rPr lang="en-GB" sz="1700" dirty="0" smtClean="0"/>
              <a:t> </a:t>
            </a:r>
            <a:r>
              <a:rPr lang="en-GB" sz="1700" dirty="0" err="1" smtClean="0"/>
              <a:t>diferenia</a:t>
            </a:r>
            <a:r>
              <a:rPr lang="en-GB" sz="1700" dirty="0" smtClean="0"/>
              <a:t> entre los dos, </a:t>
            </a:r>
            <a:r>
              <a:rPr lang="en-GB" sz="1700" dirty="0" err="1" smtClean="0"/>
              <a:t>pero</a:t>
            </a:r>
            <a:r>
              <a:rPr lang="en-GB" sz="1700" dirty="0" smtClean="0"/>
              <a:t> el </a:t>
            </a:r>
            <a:r>
              <a:rPr lang="en-GB" sz="1700" dirty="0" err="1" smtClean="0"/>
              <a:t>futuro</a:t>
            </a:r>
            <a:r>
              <a:rPr lang="en-GB" sz="1700" dirty="0" smtClean="0"/>
              <a:t> no </a:t>
            </a:r>
          </a:p>
          <a:p>
            <a:pPr marL="457200" indent="-457200">
              <a:buNone/>
            </a:pPr>
            <a:r>
              <a:rPr lang="en-GB" sz="1700" dirty="0" err="1" smtClean="0"/>
              <a:t>siempre</a:t>
            </a:r>
            <a:r>
              <a:rPr lang="en-GB" sz="1700" dirty="0" smtClean="0"/>
              <a:t> </a:t>
            </a:r>
            <a:r>
              <a:rPr lang="en-GB" sz="1700" dirty="0" err="1" smtClean="0"/>
              <a:t>es</a:t>
            </a:r>
            <a:r>
              <a:rPr lang="en-GB" sz="1700" dirty="0" smtClean="0"/>
              <a:t>  </a:t>
            </a:r>
            <a:r>
              <a:rPr lang="en-GB" sz="1700" dirty="0" err="1" smtClean="0"/>
              <a:t>seguro</a:t>
            </a:r>
            <a:r>
              <a:rPr lang="en-GB" sz="1700" dirty="0" smtClean="0"/>
              <a:t>. </a:t>
            </a:r>
            <a:r>
              <a:rPr lang="en-GB" sz="1700" dirty="0" err="1" smtClean="0"/>
              <a:t>Primero</a:t>
            </a:r>
            <a:r>
              <a:rPr lang="en-GB" sz="1700" dirty="0" smtClean="0"/>
              <a:t>, lo </a:t>
            </a:r>
            <a:r>
              <a:rPr lang="en-GB" sz="1700" dirty="0" err="1" smtClean="0"/>
              <a:t>que</a:t>
            </a:r>
            <a:r>
              <a:rPr lang="en-GB" sz="1700" dirty="0" smtClean="0"/>
              <a:t> </a:t>
            </a:r>
            <a:r>
              <a:rPr lang="en-GB" sz="1700" dirty="0" err="1" smtClean="0"/>
              <a:t>es</a:t>
            </a:r>
            <a:r>
              <a:rPr lang="en-GB" sz="1700" dirty="0" smtClean="0"/>
              <a:t> </a:t>
            </a:r>
            <a:r>
              <a:rPr lang="en-GB" sz="1700" dirty="0" err="1" smtClean="0"/>
              <a:t>seguro</a:t>
            </a:r>
            <a:r>
              <a:rPr lang="en-GB" sz="1700" dirty="0" smtClean="0"/>
              <a:t>, </a:t>
            </a:r>
            <a:r>
              <a:rPr lang="en-GB" sz="1700" dirty="0" err="1" smtClean="0"/>
              <a:t>es</a:t>
            </a:r>
            <a:r>
              <a:rPr lang="en-GB" sz="1700" dirty="0" smtClean="0"/>
              <a:t> </a:t>
            </a:r>
            <a:r>
              <a:rPr lang="en-GB" sz="1700" dirty="0" err="1" smtClean="0"/>
              <a:t>que</a:t>
            </a:r>
            <a:r>
              <a:rPr lang="en-GB" sz="1700" dirty="0" smtClean="0"/>
              <a:t> me </a:t>
            </a:r>
            <a:r>
              <a:rPr lang="en-GB" sz="1700" dirty="0" err="1" smtClean="0"/>
              <a:t>iré</a:t>
            </a:r>
            <a:r>
              <a:rPr lang="en-GB" sz="1700" dirty="0" smtClean="0"/>
              <a:t> del </a:t>
            </a:r>
            <a:r>
              <a:rPr lang="en-GB" sz="1700" dirty="0" err="1" smtClean="0"/>
              <a:t>colegio</a:t>
            </a:r>
            <a:r>
              <a:rPr lang="en-GB" sz="1700" dirty="0" smtClean="0"/>
              <a:t>. </a:t>
            </a:r>
          </a:p>
          <a:p>
            <a:pPr marL="457200" indent="-457200">
              <a:buNone/>
            </a:pPr>
            <a:r>
              <a:rPr lang="en-GB" sz="1700" dirty="0" err="1" smtClean="0"/>
              <a:t>Seguiré</a:t>
            </a:r>
            <a:r>
              <a:rPr lang="en-GB" sz="1700" dirty="0" smtClean="0"/>
              <a:t> </a:t>
            </a:r>
            <a:r>
              <a:rPr lang="en-GB" sz="1700" dirty="0" err="1" smtClean="0"/>
              <a:t>estudiando</a:t>
            </a:r>
            <a:r>
              <a:rPr lang="en-GB" sz="1700" dirty="0" smtClean="0"/>
              <a:t> y </a:t>
            </a:r>
            <a:r>
              <a:rPr lang="en-GB" sz="1700" dirty="0" err="1" smtClean="0"/>
              <a:t>quiero</a:t>
            </a:r>
            <a:r>
              <a:rPr lang="en-GB" sz="1700" dirty="0" smtClean="0"/>
              <a:t> ser </a:t>
            </a:r>
            <a:r>
              <a:rPr lang="en-GB" sz="1700" dirty="0" err="1" smtClean="0"/>
              <a:t>ingenerio</a:t>
            </a:r>
            <a:r>
              <a:rPr lang="en-GB" sz="1700" dirty="0" smtClean="0"/>
              <a:t>. </a:t>
            </a:r>
            <a:r>
              <a:rPr lang="en-GB" sz="1700" dirty="0" err="1" smtClean="0"/>
              <a:t>Despues</a:t>
            </a:r>
            <a:r>
              <a:rPr lang="en-GB" sz="1700" dirty="0" smtClean="0"/>
              <a:t> de </a:t>
            </a:r>
            <a:r>
              <a:rPr lang="en-GB" sz="1700" dirty="0" err="1" smtClean="0"/>
              <a:t>mis</a:t>
            </a:r>
            <a:r>
              <a:rPr lang="en-GB" sz="1700" dirty="0" smtClean="0"/>
              <a:t> </a:t>
            </a:r>
            <a:r>
              <a:rPr lang="en-GB" sz="1700" dirty="0" err="1" smtClean="0"/>
              <a:t>estudios</a:t>
            </a:r>
            <a:r>
              <a:rPr lang="en-GB" sz="1700" dirty="0" smtClean="0"/>
              <a:t> </a:t>
            </a:r>
            <a:r>
              <a:rPr lang="en-GB" sz="1700" dirty="0" err="1" smtClean="0"/>
              <a:t>cogeré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smtClean="0"/>
              <a:t>un </a:t>
            </a:r>
            <a:r>
              <a:rPr lang="en-GB" sz="1700" dirty="0" err="1" smtClean="0"/>
              <a:t>año</a:t>
            </a:r>
            <a:r>
              <a:rPr lang="en-GB" sz="1700" dirty="0" smtClean="0"/>
              <a:t> de </a:t>
            </a:r>
            <a:r>
              <a:rPr lang="en-GB" sz="1700" dirty="0" err="1" smtClean="0"/>
              <a:t>descanso</a:t>
            </a:r>
            <a:r>
              <a:rPr lang="en-GB" sz="1700" dirty="0" smtClean="0"/>
              <a:t> y me </a:t>
            </a:r>
            <a:r>
              <a:rPr lang="en-GB" sz="1700" dirty="0" err="1" smtClean="0"/>
              <a:t>iré</a:t>
            </a:r>
            <a:r>
              <a:rPr lang="en-GB" sz="1700" dirty="0" smtClean="0"/>
              <a:t> de </a:t>
            </a:r>
            <a:r>
              <a:rPr lang="en-GB" sz="1700" dirty="0" err="1" smtClean="0"/>
              <a:t>viaje</a:t>
            </a:r>
            <a:r>
              <a:rPr lang="en-GB" sz="1700" dirty="0" smtClean="0"/>
              <a:t>. </a:t>
            </a:r>
            <a:r>
              <a:rPr lang="en-GB" sz="1700" dirty="0" err="1" smtClean="0"/>
              <a:t>Haré</a:t>
            </a:r>
            <a:r>
              <a:rPr lang="en-GB" sz="1700" dirty="0" smtClean="0"/>
              <a:t> </a:t>
            </a:r>
            <a:r>
              <a:rPr lang="en-GB" sz="1700" dirty="0" err="1" smtClean="0"/>
              <a:t>algun</a:t>
            </a:r>
            <a:r>
              <a:rPr lang="en-GB" sz="1700" dirty="0" smtClean="0"/>
              <a:t> </a:t>
            </a:r>
            <a:r>
              <a:rPr lang="en-GB" sz="1700" dirty="0" err="1" smtClean="0"/>
              <a:t>trabajo</a:t>
            </a:r>
            <a:r>
              <a:rPr lang="en-GB" sz="1700" dirty="0" smtClean="0"/>
              <a:t> </a:t>
            </a:r>
            <a:r>
              <a:rPr lang="en-GB" sz="1700" dirty="0" err="1" smtClean="0"/>
              <a:t>vountario</a:t>
            </a:r>
            <a:r>
              <a:rPr lang="en-GB" sz="1700" dirty="0" smtClean="0"/>
              <a:t> – </a:t>
            </a:r>
            <a:r>
              <a:rPr lang="en-GB" sz="1700" dirty="0" err="1" smtClean="0"/>
              <a:t>quizas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smtClean="0"/>
              <a:t>en </a:t>
            </a:r>
            <a:r>
              <a:rPr lang="en-GB" sz="1700" dirty="0" err="1" smtClean="0"/>
              <a:t>África</a:t>
            </a:r>
            <a:r>
              <a:rPr lang="en-GB" sz="1700" dirty="0" smtClean="0"/>
              <a:t>. </a:t>
            </a:r>
            <a:r>
              <a:rPr lang="en-GB" sz="1700" dirty="0" err="1" smtClean="0"/>
              <a:t>Más</a:t>
            </a:r>
            <a:r>
              <a:rPr lang="en-GB" sz="1700" dirty="0" smtClean="0"/>
              <a:t> </a:t>
            </a:r>
            <a:r>
              <a:rPr lang="en-GB" sz="1700" dirty="0" err="1" smtClean="0"/>
              <a:t>tarde</a:t>
            </a:r>
            <a:r>
              <a:rPr lang="en-GB" sz="1700" dirty="0" smtClean="0"/>
              <a:t> </a:t>
            </a:r>
            <a:r>
              <a:rPr lang="en-GB" sz="1700" dirty="0" err="1" smtClean="0"/>
              <a:t>buscaré</a:t>
            </a:r>
            <a:r>
              <a:rPr lang="en-GB" sz="1700" dirty="0" smtClean="0"/>
              <a:t> un </a:t>
            </a:r>
            <a:r>
              <a:rPr lang="en-GB" sz="1700" dirty="0" err="1" smtClean="0"/>
              <a:t>trabajo</a:t>
            </a:r>
            <a:r>
              <a:rPr lang="en-GB" sz="1700" dirty="0" smtClean="0"/>
              <a:t> </a:t>
            </a:r>
            <a:r>
              <a:rPr lang="en-GB" sz="1700" dirty="0" err="1" smtClean="0"/>
              <a:t>bien</a:t>
            </a:r>
            <a:r>
              <a:rPr lang="en-GB" sz="1700" dirty="0" smtClean="0"/>
              <a:t> </a:t>
            </a:r>
            <a:r>
              <a:rPr lang="en-GB" sz="1700" dirty="0" err="1" smtClean="0"/>
              <a:t>pagado</a:t>
            </a:r>
            <a:r>
              <a:rPr lang="en-GB" sz="1700" dirty="0" smtClean="0"/>
              <a:t>. En </a:t>
            </a:r>
            <a:r>
              <a:rPr lang="en-GB" sz="1700" dirty="0" err="1" smtClean="0"/>
              <a:t>mis</a:t>
            </a:r>
            <a:r>
              <a:rPr lang="en-GB" sz="1700" dirty="0" smtClean="0"/>
              <a:t> </a:t>
            </a:r>
            <a:r>
              <a:rPr lang="en-GB" sz="1700" dirty="0" err="1" smtClean="0"/>
              <a:t>sueños</a:t>
            </a:r>
            <a:r>
              <a:rPr lang="en-GB" sz="1700" dirty="0" smtClean="0"/>
              <a:t>, el </a:t>
            </a:r>
            <a:r>
              <a:rPr lang="en-GB" sz="1700" dirty="0" err="1" smtClean="0"/>
              <a:t>futuro</a:t>
            </a:r>
            <a:endParaRPr lang="en-GB" sz="1700" dirty="0" smtClean="0"/>
          </a:p>
          <a:p>
            <a:pPr marL="457200" indent="-457200">
              <a:buNone/>
            </a:pPr>
            <a:r>
              <a:rPr lang="en-GB" sz="1700" dirty="0" smtClean="0"/>
              <a:t> ideal </a:t>
            </a:r>
            <a:r>
              <a:rPr lang="en-GB" sz="1700" dirty="0" err="1" smtClean="0"/>
              <a:t>para</a:t>
            </a:r>
            <a:r>
              <a:rPr lang="en-GB" sz="1700" dirty="0" smtClean="0"/>
              <a:t> </a:t>
            </a:r>
            <a:r>
              <a:rPr lang="en-GB" sz="1700" dirty="0" err="1" smtClean="0"/>
              <a:t>mí</a:t>
            </a:r>
            <a:r>
              <a:rPr lang="en-GB" sz="1700" dirty="0" smtClean="0"/>
              <a:t> </a:t>
            </a:r>
            <a:r>
              <a:rPr lang="en-GB" sz="1700" dirty="0" err="1" smtClean="0"/>
              <a:t>es</a:t>
            </a:r>
            <a:r>
              <a:rPr lang="en-GB" sz="1700" dirty="0" smtClean="0"/>
              <a:t> </a:t>
            </a:r>
            <a:r>
              <a:rPr lang="en-GB" sz="1700" dirty="0" err="1" smtClean="0"/>
              <a:t>así</a:t>
            </a:r>
            <a:r>
              <a:rPr lang="en-GB" sz="1700" dirty="0" smtClean="0"/>
              <a:t>: </a:t>
            </a:r>
            <a:r>
              <a:rPr lang="en-GB" sz="1700" dirty="0" err="1" smtClean="0"/>
              <a:t>compraré</a:t>
            </a:r>
            <a:r>
              <a:rPr lang="en-GB" sz="1700" dirty="0" smtClean="0"/>
              <a:t> </a:t>
            </a:r>
            <a:r>
              <a:rPr lang="en-GB" sz="1700" dirty="0" err="1" smtClean="0"/>
              <a:t>una</a:t>
            </a:r>
            <a:r>
              <a:rPr lang="en-GB" sz="1700" dirty="0" smtClean="0"/>
              <a:t> casa </a:t>
            </a:r>
            <a:r>
              <a:rPr lang="en-GB" sz="1700" dirty="0" err="1" smtClean="0"/>
              <a:t>grande</a:t>
            </a:r>
            <a:r>
              <a:rPr lang="en-GB" sz="1700" dirty="0" smtClean="0"/>
              <a:t> y me </a:t>
            </a:r>
            <a:r>
              <a:rPr lang="en-GB" sz="1700" dirty="0" err="1" smtClean="0"/>
              <a:t>casaré</a:t>
            </a:r>
            <a:r>
              <a:rPr lang="en-GB" sz="1700" dirty="0" smtClean="0"/>
              <a:t>. </a:t>
            </a:r>
            <a:r>
              <a:rPr lang="en-GB" sz="1700" dirty="0" err="1" smtClean="0"/>
              <a:t>Pero</a:t>
            </a:r>
            <a:r>
              <a:rPr lang="en-GB" sz="1700" dirty="0" smtClean="0"/>
              <a:t> el </a:t>
            </a:r>
            <a:r>
              <a:rPr lang="en-GB" sz="1700" dirty="0" err="1" smtClean="0"/>
              <a:t>tiempo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err="1" smtClean="0"/>
              <a:t>decidirá</a:t>
            </a:r>
            <a:r>
              <a:rPr lang="en-GB" sz="1700" dirty="0" smtClean="0"/>
              <a:t>. </a:t>
            </a:r>
            <a:r>
              <a:rPr lang="en-GB" sz="1700" dirty="0" err="1" smtClean="0"/>
              <a:t>Ya</a:t>
            </a:r>
            <a:r>
              <a:rPr lang="en-GB" sz="1700" dirty="0" smtClean="0"/>
              <a:t> </a:t>
            </a:r>
            <a:r>
              <a:rPr lang="en-GB" sz="1700" dirty="0" err="1" smtClean="0"/>
              <a:t>veremos</a:t>
            </a:r>
            <a:r>
              <a:rPr lang="en-GB" sz="1700" dirty="0" smtClean="0"/>
              <a:t>.</a:t>
            </a:r>
          </a:p>
          <a:p>
            <a:pPr marL="457200" indent="-457200">
              <a:buNone/>
            </a:pPr>
            <a:endParaRPr lang="en-GB" sz="1700" b="1" u="sng" dirty="0" smtClean="0"/>
          </a:p>
          <a:p>
            <a:pPr marL="457200" indent="-457200">
              <a:buNone/>
            </a:pPr>
            <a:r>
              <a:rPr lang="en-GB" sz="1700" b="1" u="sng" dirty="0" smtClean="0"/>
              <a:t>CARMEN, 16 </a:t>
            </a:r>
            <a:r>
              <a:rPr lang="en-GB" sz="1700" b="1" u="sng" dirty="0" err="1" smtClean="0"/>
              <a:t>años</a:t>
            </a:r>
            <a:endParaRPr lang="en-GB" sz="1700" b="1" u="sng" dirty="0" smtClean="0"/>
          </a:p>
          <a:p>
            <a:pPr marL="457200" indent="-457200">
              <a:buNone/>
            </a:pPr>
            <a:endParaRPr lang="en-GB" sz="1700" b="1" u="sng" dirty="0" smtClean="0"/>
          </a:p>
          <a:p>
            <a:pPr marL="457200" indent="-457200">
              <a:buNone/>
            </a:pPr>
            <a:r>
              <a:rPr lang="en-GB" sz="1700" dirty="0" smtClean="0"/>
              <a:t>El </a:t>
            </a:r>
            <a:r>
              <a:rPr lang="en-GB" sz="1700" dirty="0" err="1" smtClean="0"/>
              <a:t>año</a:t>
            </a:r>
            <a:r>
              <a:rPr lang="en-GB" sz="1700" dirty="0" smtClean="0"/>
              <a:t> </a:t>
            </a:r>
            <a:r>
              <a:rPr lang="en-GB" sz="1700" dirty="0" err="1" smtClean="0"/>
              <a:t>que</a:t>
            </a:r>
            <a:r>
              <a:rPr lang="en-GB" sz="1700" dirty="0" smtClean="0"/>
              <a:t> </a:t>
            </a:r>
            <a:r>
              <a:rPr lang="en-GB" sz="1700" dirty="0" err="1" smtClean="0"/>
              <a:t>viene</a:t>
            </a:r>
            <a:r>
              <a:rPr lang="en-GB" sz="1700" dirty="0" smtClean="0"/>
              <a:t> me </a:t>
            </a:r>
            <a:r>
              <a:rPr lang="en-GB" sz="1700" dirty="0" err="1" smtClean="0"/>
              <a:t>quedaré</a:t>
            </a:r>
            <a:r>
              <a:rPr lang="en-GB" sz="1700" dirty="0" smtClean="0"/>
              <a:t> en el </a:t>
            </a:r>
            <a:r>
              <a:rPr lang="en-GB" sz="1700" dirty="0" err="1" smtClean="0"/>
              <a:t>instituto</a:t>
            </a:r>
            <a:r>
              <a:rPr lang="en-GB" sz="1700" dirty="0" smtClean="0"/>
              <a:t> </a:t>
            </a:r>
            <a:r>
              <a:rPr lang="en-GB" sz="1700" dirty="0" err="1" smtClean="0"/>
              <a:t>para</a:t>
            </a:r>
            <a:r>
              <a:rPr lang="en-GB" sz="1700" dirty="0" smtClean="0"/>
              <a:t> </a:t>
            </a:r>
            <a:r>
              <a:rPr lang="en-GB" sz="1700" dirty="0" err="1" smtClean="0"/>
              <a:t>terminar</a:t>
            </a:r>
            <a:r>
              <a:rPr lang="en-GB" sz="1700" dirty="0" smtClean="0"/>
              <a:t> </a:t>
            </a:r>
            <a:r>
              <a:rPr lang="en-GB" sz="1700" dirty="0" err="1" smtClean="0"/>
              <a:t>mis</a:t>
            </a:r>
            <a:r>
              <a:rPr lang="en-GB" sz="1700" dirty="0" smtClean="0"/>
              <a:t> </a:t>
            </a:r>
            <a:r>
              <a:rPr lang="en-GB" sz="1700" dirty="0" err="1" smtClean="0"/>
              <a:t>estudios</a:t>
            </a:r>
            <a:r>
              <a:rPr lang="en-GB" sz="1700" dirty="0" smtClean="0"/>
              <a:t>. </a:t>
            </a:r>
            <a:r>
              <a:rPr lang="en-GB" sz="1700" dirty="0" err="1" smtClean="0"/>
              <a:t>Luego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smtClean="0"/>
              <a:t>me </a:t>
            </a:r>
            <a:r>
              <a:rPr lang="en-GB" sz="1700" dirty="0" err="1" smtClean="0"/>
              <a:t>iré</a:t>
            </a:r>
            <a:r>
              <a:rPr lang="en-GB" sz="1700" dirty="0" smtClean="0"/>
              <a:t> a la </a:t>
            </a:r>
            <a:r>
              <a:rPr lang="en-GB" sz="1700" dirty="0" err="1" smtClean="0"/>
              <a:t>universidad</a:t>
            </a:r>
            <a:r>
              <a:rPr lang="en-GB" sz="1700" dirty="0" smtClean="0"/>
              <a:t> y </a:t>
            </a:r>
            <a:r>
              <a:rPr lang="en-GB" sz="1700" dirty="0" err="1" smtClean="0"/>
              <a:t>estudiaré</a:t>
            </a:r>
            <a:r>
              <a:rPr lang="en-GB" sz="1700" dirty="0" smtClean="0"/>
              <a:t> </a:t>
            </a:r>
            <a:r>
              <a:rPr lang="en-GB" sz="1700" dirty="0" err="1" smtClean="0"/>
              <a:t>idiomas</a:t>
            </a:r>
            <a:r>
              <a:rPr lang="en-GB" sz="1700" dirty="0" smtClean="0"/>
              <a:t>. Di </a:t>
            </a:r>
            <a:r>
              <a:rPr lang="en-GB" sz="1700" dirty="0" err="1" smtClean="0"/>
              <a:t>es</a:t>
            </a:r>
            <a:r>
              <a:rPr lang="en-GB" sz="1700" dirty="0" smtClean="0"/>
              <a:t> </a:t>
            </a:r>
            <a:r>
              <a:rPr lang="en-GB" sz="1700" dirty="0" err="1" smtClean="0"/>
              <a:t>posible</a:t>
            </a:r>
            <a:r>
              <a:rPr lang="en-GB" sz="1700" dirty="0" smtClean="0"/>
              <a:t>, </a:t>
            </a:r>
            <a:r>
              <a:rPr lang="en-GB" sz="1700" dirty="0" err="1" smtClean="0"/>
              <a:t>trabajaré</a:t>
            </a:r>
            <a:r>
              <a:rPr lang="en-GB" sz="1700" dirty="0" smtClean="0"/>
              <a:t> en el </a:t>
            </a:r>
          </a:p>
          <a:p>
            <a:pPr marL="457200" indent="-457200">
              <a:buNone/>
            </a:pPr>
            <a:r>
              <a:rPr lang="en-GB" sz="1700" dirty="0" err="1" smtClean="0"/>
              <a:t>extranjero</a:t>
            </a:r>
            <a:r>
              <a:rPr lang="en-GB" sz="1700" dirty="0" smtClean="0"/>
              <a:t>, en </a:t>
            </a:r>
            <a:r>
              <a:rPr lang="en-GB" sz="1700" dirty="0" err="1" smtClean="0"/>
              <a:t>Estados</a:t>
            </a:r>
            <a:r>
              <a:rPr lang="en-GB" sz="1700" dirty="0" smtClean="0"/>
              <a:t> </a:t>
            </a:r>
            <a:r>
              <a:rPr lang="en-GB" sz="1700" dirty="0" err="1" smtClean="0"/>
              <a:t>Unidos</a:t>
            </a:r>
            <a:r>
              <a:rPr lang="en-GB" sz="1700" dirty="0" smtClean="0"/>
              <a:t> o en Australia. </a:t>
            </a:r>
            <a:r>
              <a:rPr lang="en-GB" sz="1700" dirty="0" err="1" smtClean="0"/>
              <a:t>Dentro</a:t>
            </a:r>
            <a:r>
              <a:rPr lang="en-GB" sz="1700" dirty="0" smtClean="0"/>
              <a:t> de </a:t>
            </a:r>
            <a:r>
              <a:rPr lang="en-GB" sz="1700" dirty="0" err="1" smtClean="0"/>
              <a:t>diez</a:t>
            </a:r>
            <a:r>
              <a:rPr lang="en-GB" sz="1700" dirty="0" smtClean="0"/>
              <a:t> </a:t>
            </a:r>
            <a:r>
              <a:rPr lang="en-GB" sz="1700" dirty="0" err="1" smtClean="0"/>
              <a:t>años</a:t>
            </a:r>
            <a:r>
              <a:rPr lang="en-GB" sz="1700" dirty="0" smtClean="0"/>
              <a:t>, en el </a:t>
            </a:r>
            <a:r>
              <a:rPr lang="en-GB" sz="1700" dirty="0" err="1" smtClean="0"/>
              <a:t>mundo</a:t>
            </a:r>
            <a:r>
              <a:rPr lang="en-GB" sz="1700" dirty="0" smtClean="0"/>
              <a:t> </a:t>
            </a:r>
          </a:p>
          <a:p>
            <a:pPr marL="457200" indent="-457200">
              <a:buNone/>
            </a:pPr>
            <a:r>
              <a:rPr lang="en-GB" sz="1700" dirty="0" smtClean="0"/>
              <a:t>de </a:t>
            </a:r>
            <a:r>
              <a:rPr lang="en-GB" sz="1700" dirty="0" err="1" smtClean="0"/>
              <a:t>mis</a:t>
            </a:r>
            <a:r>
              <a:rPr lang="en-GB" sz="1700" dirty="0" smtClean="0"/>
              <a:t> </a:t>
            </a:r>
            <a:r>
              <a:rPr lang="en-GB" sz="1700" dirty="0" err="1" smtClean="0"/>
              <a:t>sueños</a:t>
            </a:r>
            <a:r>
              <a:rPr lang="en-GB" sz="1700" dirty="0" smtClean="0"/>
              <a:t>, </a:t>
            </a:r>
            <a:r>
              <a:rPr lang="en-GB" sz="1700" dirty="0" err="1" smtClean="0"/>
              <a:t>tendré</a:t>
            </a:r>
            <a:r>
              <a:rPr lang="en-GB" sz="1700" dirty="0" smtClean="0"/>
              <a:t> mi </a:t>
            </a:r>
            <a:r>
              <a:rPr lang="en-GB" sz="1700" dirty="0" err="1" smtClean="0"/>
              <a:t>propia</a:t>
            </a:r>
            <a:r>
              <a:rPr lang="en-GB" sz="1700" dirty="0" smtClean="0"/>
              <a:t> </a:t>
            </a:r>
            <a:r>
              <a:rPr lang="en-GB" sz="1700" dirty="0" err="1" smtClean="0"/>
              <a:t>empresa</a:t>
            </a:r>
            <a:r>
              <a:rPr lang="en-GB" sz="1700" dirty="0" smtClean="0"/>
              <a:t>. </a:t>
            </a:r>
            <a:r>
              <a:rPr lang="en-GB" sz="1700" dirty="0" err="1" smtClean="0"/>
              <a:t>Seré</a:t>
            </a:r>
            <a:r>
              <a:rPr lang="en-GB" sz="1700" dirty="0" smtClean="0"/>
              <a:t> </a:t>
            </a:r>
            <a:r>
              <a:rPr lang="en-GB" sz="1700" dirty="0" err="1" smtClean="0"/>
              <a:t>rica</a:t>
            </a:r>
            <a:r>
              <a:rPr lang="en-GB" sz="1700" dirty="0" smtClean="0"/>
              <a:t> y </a:t>
            </a:r>
            <a:r>
              <a:rPr lang="en-GB" sz="1700" dirty="0" err="1" smtClean="0"/>
              <a:t>famosa</a:t>
            </a:r>
            <a:r>
              <a:rPr lang="en-GB" sz="1700" dirty="0" smtClean="0"/>
              <a:t>. ¿</a:t>
            </a:r>
            <a:r>
              <a:rPr lang="en-GB" sz="1700" dirty="0" err="1" smtClean="0"/>
              <a:t>Casarme</a:t>
            </a:r>
            <a:r>
              <a:rPr lang="en-GB" sz="1700" dirty="0" smtClean="0"/>
              <a:t>? </a:t>
            </a:r>
          </a:p>
          <a:p>
            <a:pPr marL="457200" indent="-457200">
              <a:buNone/>
            </a:pPr>
            <a:r>
              <a:rPr lang="en-GB" sz="1700" dirty="0" smtClean="0"/>
              <a:t>No </a:t>
            </a:r>
            <a:r>
              <a:rPr lang="en-GB" sz="1700" dirty="0" err="1" smtClean="0"/>
              <a:t>sé</a:t>
            </a:r>
            <a:r>
              <a:rPr lang="en-GB" sz="1700" dirty="0" smtClean="0"/>
              <a:t> – </a:t>
            </a:r>
            <a:r>
              <a:rPr lang="en-GB" sz="1700" dirty="0" err="1" smtClean="0"/>
              <a:t>ya</a:t>
            </a:r>
            <a:r>
              <a:rPr lang="en-GB" sz="1700" dirty="0" smtClean="0"/>
              <a:t> </a:t>
            </a:r>
            <a:r>
              <a:rPr lang="en-GB" sz="1700" dirty="0" err="1" smtClean="0"/>
              <a:t>veremos</a:t>
            </a:r>
            <a:r>
              <a:rPr lang="en-GB" sz="17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44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132856"/>
            <a:ext cx="1691828" cy="1691828"/>
          </a:xfrm>
          <a:prstGeom prst="rect">
            <a:avLst/>
          </a:prstGeom>
        </p:spPr>
      </p:pic>
      <p:pic>
        <p:nvPicPr>
          <p:cNvPr id="8" name="Picture 7" descr="MH900443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725144"/>
            <a:ext cx="1691828" cy="16918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1800" b="1" u="sng" dirty="0" smtClean="0">
                <a:latin typeface="Calibri" pitchFamily="34" charset="0"/>
                <a:cs typeface="Calibri" pitchFamily="34" charset="0"/>
              </a:rPr>
              <a:t>ACTIVIDAD 25: QUIERO VIAJAR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/>
              <a:t>Work with a partner: read and understand Antonio’s plans for the future, completing the </a:t>
            </a:r>
          </a:p>
          <a:p>
            <a:pPr>
              <a:buNone/>
            </a:pPr>
            <a:r>
              <a:rPr lang="en-GB" sz="1800" b="1" dirty="0" smtClean="0"/>
              <a:t>missing verbs.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s-ES" sz="1800" dirty="0" smtClean="0"/>
              <a:t>Tengo muy claro que en el futuro, si tengo suerte, quiero ______. Por ejemplo, tengo familia</a:t>
            </a:r>
          </a:p>
          <a:p>
            <a:pPr>
              <a:buNone/>
            </a:pPr>
            <a:r>
              <a:rPr lang="es-ES" sz="1800" dirty="0" smtClean="0"/>
              <a:t>en Escocia y me ______ ir allí porque el paisaje es muy bonito y además la gente tiene fama de </a:t>
            </a:r>
          </a:p>
          <a:p>
            <a:pPr>
              <a:buNone/>
            </a:pPr>
            <a:r>
              <a:rPr lang="es-ES" sz="1800" dirty="0" smtClean="0"/>
              <a:t>ser muy simpática.  (gustaría/viajar/tengo)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También me _______ toda Latinoamérica, y claro que allí tendría la gran  ventaja de que hablo </a:t>
            </a:r>
          </a:p>
          <a:p>
            <a:pPr>
              <a:buNone/>
            </a:pPr>
            <a:r>
              <a:rPr lang="es-ES" sz="1800" dirty="0" smtClean="0"/>
              <a:t>español, así que me resultaría más fácil comunicarme. Me gustaría mucho  ______ Perú o </a:t>
            </a:r>
          </a:p>
          <a:p>
            <a:pPr>
              <a:buNone/>
            </a:pPr>
            <a:r>
              <a:rPr lang="es-ES" sz="1800" dirty="0" smtClean="0"/>
              <a:t>Méjico , porque encuentro fascinante la historia y me encantaría ver los  monumentos y </a:t>
            </a:r>
          </a:p>
          <a:p>
            <a:pPr>
              <a:buNone/>
            </a:pPr>
            <a:r>
              <a:rPr lang="es-ES" sz="1800" dirty="0" smtClean="0"/>
              <a:t>_______ sobre las viejas civilizaciones.  (aprender/visitar/interesa)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Otra cosa que me apetece mucho es la posibilidad de ______ como voluntaria a algún país </a:t>
            </a:r>
          </a:p>
          <a:p>
            <a:pPr>
              <a:buNone/>
            </a:pPr>
            <a:r>
              <a:rPr lang="es-ES" sz="1800" dirty="0"/>
              <a:t>p</a:t>
            </a:r>
            <a:r>
              <a:rPr lang="es-ES" sz="1800" dirty="0" smtClean="0"/>
              <a:t>obre para ayudar en varios proyectos organizados como, por ejemplo, ______ clases a niños  o </a:t>
            </a:r>
          </a:p>
          <a:p>
            <a:pPr>
              <a:buNone/>
            </a:pPr>
            <a:r>
              <a:rPr lang="es-ES" sz="1800" dirty="0" smtClean="0"/>
              <a:t>ayudar con la construcción de colegios en los pueblos. ¡Creo que ______ una experiencia muy </a:t>
            </a:r>
          </a:p>
          <a:p>
            <a:pPr>
              <a:buNone/>
            </a:pPr>
            <a:r>
              <a:rPr lang="es-ES" sz="1800" dirty="0" smtClean="0"/>
              <a:t>especial!  (sería/trabajar/dar)</a:t>
            </a:r>
            <a:endParaRPr lang="en-GB" sz="2000" dirty="0" smtClean="0"/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049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980728"/>
            <a:ext cx="1872208" cy="1728192"/>
          </a:xfrm>
          <a:prstGeom prst="rect">
            <a:avLst/>
          </a:prstGeom>
        </p:spPr>
      </p:pic>
      <p:pic>
        <p:nvPicPr>
          <p:cNvPr id="5" name="Picture 4" descr="MH900442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908720"/>
            <a:ext cx="1979860" cy="1835844"/>
          </a:xfrm>
          <a:prstGeom prst="rect">
            <a:avLst/>
          </a:prstGeom>
        </p:spPr>
      </p:pic>
      <p:pic>
        <p:nvPicPr>
          <p:cNvPr id="6" name="Picture 5" descr="458720_10151175552919883_1209369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268760"/>
            <a:ext cx="1958400" cy="12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1: DINERO PARA GASTOS PERSONALES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MH900443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1907704" cy="1907704"/>
          </a:xfrm>
          <a:prstGeom prst="rect">
            <a:avLst/>
          </a:prstGeom>
        </p:spPr>
      </p:pic>
      <p:pic>
        <p:nvPicPr>
          <p:cNvPr id="7" name="Picture 6" descr="MH9004236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92696"/>
            <a:ext cx="2411909" cy="2411909"/>
          </a:xfrm>
          <a:prstGeom prst="rect">
            <a:avLst/>
          </a:prstGeom>
        </p:spPr>
      </p:pic>
      <p:pic>
        <p:nvPicPr>
          <p:cNvPr id="8" name="Picture 7" descr="MH900439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2584524" cy="2584524"/>
          </a:xfrm>
          <a:prstGeom prst="rect">
            <a:avLst/>
          </a:prstGeom>
        </p:spPr>
      </p:pic>
      <p:pic>
        <p:nvPicPr>
          <p:cNvPr id="9" name="Picture 8" descr="MH900443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230067"/>
            <a:ext cx="2627933" cy="2627933"/>
          </a:xfrm>
          <a:prstGeom prst="rect">
            <a:avLst/>
          </a:prstGeom>
        </p:spPr>
      </p:pic>
      <p:pic>
        <p:nvPicPr>
          <p:cNvPr id="10" name="Picture 9" descr="MH9102209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717032"/>
            <a:ext cx="2699940" cy="2699940"/>
          </a:xfrm>
          <a:prstGeom prst="rect">
            <a:avLst/>
          </a:prstGeom>
        </p:spPr>
      </p:pic>
      <p:pic>
        <p:nvPicPr>
          <p:cNvPr id="13" name="Picture 12" descr="MH90040559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348880"/>
            <a:ext cx="1907853" cy="1907853"/>
          </a:xfrm>
          <a:prstGeom prst="rect">
            <a:avLst/>
          </a:prstGeom>
        </p:spPr>
      </p:pic>
      <p:pic>
        <p:nvPicPr>
          <p:cNvPr id="14" name="Picture 13" descr="MH9004304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933056"/>
            <a:ext cx="2555924" cy="25559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200" b="1" u="sng" dirty="0" smtClean="0">
                <a:latin typeface="+mj-lt"/>
                <a:cs typeface="Calibri" pitchFamily="34" charset="0"/>
              </a:rPr>
              <a:t>ACTIVIDAD 1: GASTO MI DINERO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  <a:cs typeface="Calibri" pitchFamily="34" charset="0"/>
              </a:rPr>
              <a:t> 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Work with a partner: discuss which of the following you both spend your money </a:t>
            </a:r>
          </a:p>
          <a:p>
            <a:pPr>
              <a:buNone/>
            </a:pPr>
            <a:r>
              <a:rPr lang="en-GB" sz="2200" b="1" dirty="0" smtClean="0">
                <a:latin typeface="+mj-lt"/>
              </a:rPr>
              <a:t>on. Can you think of any other outgoings not on the list?</a:t>
            </a:r>
          </a:p>
          <a:p>
            <a:pPr>
              <a:buNone/>
            </a:pPr>
            <a:endParaRPr lang="en-GB" sz="2200" b="1" dirty="0" smtClean="0">
              <a:latin typeface="+mj-lt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</a:rPr>
              <a:t>		¿</a:t>
            </a:r>
            <a:r>
              <a:rPr lang="en-GB" sz="2200" b="1" dirty="0" err="1" smtClean="0">
                <a:latin typeface="+mj-lt"/>
              </a:rPr>
              <a:t>Gastas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tu</a:t>
            </a:r>
            <a:r>
              <a:rPr lang="en-GB" sz="2200" b="1" dirty="0" smtClean="0">
                <a:latin typeface="+mj-lt"/>
              </a:rPr>
              <a:t> </a:t>
            </a:r>
            <a:r>
              <a:rPr lang="en-GB" sz="2200" b="1" dirty="0" err="1" smtClean="0">
                <a:latin typeface="+mj-lt"/>
              </a:rPr>
              <a:t>dinero</a:t>
            </a:r>
            <a:r>
              <a:rPr lang="en-GB" sz="2200" b="1" dirty="0" smtClean="0">
                <a:latin typeface="+mj-lt"/>
              </a:rPr>
              <a:t> en…?</a:t>
            </a:r>
          </a:p>
          <a:p>
            <a:pPr algn="ctr">
              <a:buNone/>
            </a:pPr>
            <a:r>
              <a:rPr lang="en-GB" sz="2200" b="1" dirty="0" smtClean="0">
                <a:latin typeface="+mj-lt"/>
              </a:rPr>
              <a:t>	</a:t>
            </a:r>
            <a:r>
              <a:rPr lang="en-GB" sz="2200" b="1" dirty="0" err="1" smtClean="0">
                <a:latin typeface="+mj-lt"/>
              </a:rPr>
              <a:t>Sí</a:t>
            </a:r>
            <a:r>
              <a:rPr lang="en-GB" sz="2200" b="1" dirty="0" smtClean="0">
                <a:latin typeface="+mj-lt"/>
              </a:rPr>
              <a:t>, </a:t>
            </a:r>
            <a:r>
              <a:rPr lang="en-GB" sz="2200" b="1" dirty="0" err="1" smtClean="0">
                <a:latin typeface="+mj-lt"/>
              </a:rPr>
              <a:t>gasto</a:t>
            </a:r>
            <a:r>
              <a:rPr lang="en-GB" sz="2200" b="1" dirty="0" smtClean="0">
                <a:latin typeface="+mj-lt"/>
              </a:rPr>
              <a:t> mi </a:t>
            </a:r>
            <a:r>
              <a:rPr lang="en-GB" sz="2200" b="1" dirty="0" err="1" smtClean="0">
                <a:latin typeface="+mj-lt"/>
              </a:rPr>
              <a:t>dinero</a:t>
            </a:r>
            <a:r>
              <a:rPr lang="en-GB" sz="2200" b="1" dirty="0" smtClean="0">
                <a:latin typeface="+mj-lt"/>
              </a:rPr>
              <a:t> en…/No, no </a:t>
            </a:r>
            <a:r>
              <a:rPr lang="en-GB" sz="2200" b="1" dirty="0" err="1" smtClean="0">
                <a:latin typeface="+mj-lt"/>
              </a:rPr>
              <a:t>gasto</a:t>
            </a:r>
            <a:r>
              <a:rPr lang="en-GB" sz="2200" b="1" dirty="0" smtClean="0">
                <a:latin typeface="+mj-lt"/>
              </a:rPr>
              <a:t> mi </a:t>
            </a:r>
            <a:r>
              <a:rPr lang="en-GB" sz="2200" b="1" dirty="0" err="1" smtClean="0">
                <a:latin typeface="+mj-lt"/>
              </a:rPr>
              <a:t>dinero</a:t>
            </a:r>
            <a:r>
              <a:rPr lang="en-GB" sz="2200" b="1" dirty="0" smtClean="0">
                <a:latin typeface="+mj-lt"/>
              </a:rPr>
              <a:t> en…</a:t>
            </a:r>
          </a:p>
          <a:p>
            <a:pPr marL="457200" indent="-457200">
              <a:buNone/>
            </a:pPr>
            <a:endParaRPr lang="en-GB" sz="2200" b="1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Ropa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Zapatos</a:t>
            </a:r>
            <a:r>
              <a:rPr lang="en-GB" sz="2200" dirty="0" smtClean="0">
                <a:latin typeface="+mj-lt"/>
              </a:rPr>
              <a:t>/</a:t>
            </a:r>
            <a:r>
              <a:rPr lang="en-GB" sz="2200" dirty="0" err="1" smtClean="0">
                <a:latin typeface="+mj-lt"/>
              </a:rPr>
              <a:t>Zapatillos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Videojuegos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Salidas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Regalos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Vacaciones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Libros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Maquillaje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Revistas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+mj-lt"/>
              </a:rPr>
              <a:t>Caramelos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 startAt="11"/>
            </a:pPr>
            <a:r>
              <a:rPr lang="en-GB" sz="2200" dirty="0" err="1" smtClean="0">
                <a:latin typeface="+mj-lt"/>
              </a:rPr>
              <a:t>Saldo</a:t>
            </a:r>
            <a:r>
              <a:rPr lang="en-GB" sz="2200" dirty="0" smtClean="0">
                <a:latin typeface="+mj-lt"/>
              </a:rPr>
              <a:t> </a:t>
            </a:r>
            <a:r>
              <a:rPr lang="en-GB" sz="2200" dirty="0" err="1" smtClean="0">
                <a:latin typeface="+mj-lt"/>
              </a:rPr>
              <a:t>para</a:t>
            </a:r>
            <a:r>
              <a:rPr lang="en-GB" sz="2200" dirty="0" smtClean="0">
                <a:latin typeface="+mj-lt"/>
              </a:rPr>
              <a:t> el </a:t>
            </a:r>
            <a:r>
              <a:rPr lang="en-GB" sz="2200" dirty="0" err="1" smtClean="0">
                <a:latin typeface="+mj-lt"/>
              </a:rPr>
              <a:t>móvil</a:t>
            </a:r>
            <a:endParaRPr lang="en-GB" sz="2200" dirty="0" smtClean="0">
              <a:latin typeface="+mj-lt"/>
            </a:endParaRPr>
          </a:p>
          <a:p>
            <a:pPr marL="457200" indent="-457200">
              <a:buAutoNum type="arabicPeriod" startAt="11"/>
            </a:pPr>
            <a:r>
              <a:rPr lang="en-GB" sz="2200" dirty="0" err="1" smtClean="0">
                <a:latin typeface="+mj-lt"/>
              </a:rPr>
              <a:t>Pasatiempos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10218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348880"/>
            <a:ext cx="2447553" cy="2447553"/>
          </a:xfrm>
          <a:prstGeom prst="rect">
            <a:avLst/>
          </a:prstGeom>
        </p:spPr>
      </p:pic>
      <p:pic>
        <p:nvPicPr>
          <p:cNvPr id="5" name="Picture 4" descr="MH900387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492896"/>
            <a:ext cx="2375545" cy="2375545"/>
          </a:xfrm>
          <a:prstGeom prst="rect">
            <a:avLst/>
          </a:prstGeom>
        </p:spPr>
      </p:pic>
      <p:pic>
        <p:nvPicPr>
          <p:cNvPr id="6" name="Picture 5" descr="MH900399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09120"/>
            <a:ext cx="252028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+mj-lt"/>
                <a:cs typeface="Calibri" pitchFamily="34" charset="0"/>
              </a:rPr>
              <a:t>ACTIVIDAD 2: LAS TAREAS DE CASA</a:t>
            </a:r>
            <a:r>
              <a:rPr lang="en-GB" sz="2000" b="1" dirty="0" smtClean="0">
                <a:latin typeface="+mj-lt"/>
                <a:cs typeface="Calibri" pitchFamily="34" charset="0"/>
              </a:rPr>
              <a:t> </a:t>
            </a:r>
            <a:endParaRPr lang="en-GB" sz="20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+mj-lt"/>
                <a:cs typeface="Calibri" pitchFamily="34" charset="0"/>
              </a:rPr>
              <a:t>Work with a partner: discuss which of these you do or don’t do at home (1=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nunca</a:t>
            </a:r>
            <a:r>
              <a:rPr lang="en-GB" sz="2000" b="1" dirty="0" smtClean="0">
                <a:latin typeface="+mj-lt"/>
                <a:cs typeface="Calibri" pitchFamily="34" charset="0"/>
              </a:rPr>
              <a:t>; </a:t>
            </a:r>
          </a:p>
          <a:p>
            <a:pPr algn="ctr">
              <a:buNone/>
            </a:pPr>
            <a:r>
              <a:rPr lang="en-GB" sz="2000" b="1" dirty="0" smtClean="0">
                <a:latin typeface="+mj-lt"/>
                <a:cs typeface="Calibri" pitchFamily="34" charset="0"/>
              </a:rPr>
              <a:t>2 =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rara</a:t>
            </a:r>
            <a:r>
              <a:rPr lang="en-GB" sz="2000" b="1" dirty="0" smtClean="0">
                <a:latin typeface="+mj-lt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vez</a:t>
            </a:r>
            <a:r>
              <a:rPr lang="en-GB" sz="2000" b="1" dirty="0" smtClean="0">
                <a:latin typeface="+mj-lt"/>
                <a:cs typeface="Calibri" pitchFamily="34" charset="0"/>
              </a:rPr>
              <a:t>; 3 =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unas</a:t>
            </a:r>
            <a:r>
              <a:rPr lang="en-GB" sz="2000" b="1" dirty="0" smtClean="0">
                <a:latin typeface="+mj-lt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veces</a:t>
            </a:r>
            <a:r>
              <a:rPr lang="en-GB" sz="2000" b="1" dirty="0" smtClean="0">
                <a:latin typeface="+mj-lt"/>
                <a:cs typeface="Calibri" pitchFamily="34" charset="0"/>
              </a:rPr>
              <a:t>; 4 =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muchas</a:t>
            </a:r>
            <a:r>
              <a:rPr lang="en-GB" sz="2000" b="1" dirty="0" smtClean="0">
                <a:latin typeface="+mj-lt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veces</a:t>
            </a:r>
            <a:r>
              <a:rPr lang="en-GB" sz="2000" b="1" dirty="0" smtClean="0">
                <a:latin typeface="+mj-lt"/>
                <a:cs typeface="Calibri" pitchFamily="34" charset="0"/>
              </a:rPr>
              <a:t>; 5 =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todos</a:t>
            </a:r>
            <a:r>
              <a:rPr lang="en-GB" sz="2000" b="1" dirty="0" smtClean="0">
                <a:latin typeface="+mj-lt"/>
                <a:cs typeface="Calibri" pitchFamily="34" charset="0"/>
              </a:rPr>
              <a:t> los </a:t>
            </a:r>
            <a:r>
              <a:rPr lang="en-GB" sz="2000" b="1" dirty="0" err="1" smtClean="0">
                <a:latin typeface="+mj-lt"/>
                <a:cs typeface="Calibri" pitchFamily="34" charset="0"/>
              </a:rPr>
              <a:t>días</a:t>
            </a:r>
            <a:r>
              <a:rPr lang="en-GB" sz="2000" b="1" dirty="0" smtClean="0">
                <a:latin typeface="+mj-lt"/>
                <a:cs typeface="Calibri" pitchFamily="34" charset="0"/>
              </a:rPr>
              <a:t>)</a:t>
            </a:r>
          </a:p>
          <a:p>
            <a:pPr algn="ctr">
              <a:buNone/>
            </a:pPr>
            <a:endParaRPr lang="en-GB" sz="20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000" dirty="0" smtClean="0">
              <a:latin typeface="+mj-lt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Lavo</a:t>
            </a:r>
            <a:r>
              <a:rPr lang="en-GB" sz="2000" dirty="0" smtClean="0">
                <a:latin typeface="+mj-lt"/>
              </a:rPr>
              <a:t> los </a:t>
            </a:r>
            <a:r>
              <a:rPr lang="en-GB" sz="2000" dirty="0" err="1" smtClean="0">
                <a:latin typeface="+mj-lt"/>
              </a:rPr>
              <a:t>platos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Pongo</a:t>
            </a:r>
            <a:r>
              <a:rPr lang="en-GB" sz="2000" dirty="0" smtClean="0">
                <a:latin typeface="+mj-lt"/>
              </a:rPr>
              <a:t> la mesa</a:t>
            </a: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Paseo</a:t>
            </a:r>
            <a:r>
              <a:rPr lang="en-GB" sz="2000" dirty="0" smtClean="0">
                <a:latin typeface="+mj-lt"/>
              </a:rPr>
              <a:t> con el </a:t>
            </a:r>
            <a:r>
              <a:rPr lang="en-GB" sz="2000" dirty="0" err="1" smtClean="0">
                <a:latin typeface="+mj-lt"/>
              </a:rPr>
              <a:t>perro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Lavo</a:t>
            </a:r>
            <a:r>
              <a:rPr lang="en-GB" sz="2000" dirty="0" smtClean="0">
                <a:latin typeface="+mj-lt"/>
              </a:rPr>
              <a:t> el </a:t>
            </a:r>
            <a:r>
              <a:rPr lang="en-GB" sz="2000" dirty="0" err="1" smtClean="0">
                <a:latin typeface="+mj-lt"/>
              </a:rPr>
              <a:t>coche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Cocino</a:t>
            </a:r>
            <a:r>
              <a:rPr lang="en-GB" sz="2000" dirty="0" smtClean="0">
                <a:latin typeface="+mj-lt"/>
              </a:rPr>
              <a:t> un </a:t>
            </a:r>
            <a:r>
              <a:rPr lang="en-GB" sz="2000" dirty="0" err="1" smtClean="0">
                <a:latin typeface="+mj-lt"/>
              </a:rPr>
              <a:t>poco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Hago</a:t>
            </a:r>
            <a:r>
              <a:rPr lang="en-GB" sz="2000" dirty="0" smtClean="0">
                <a:latin typeface="+mj-lt"/>
              </a:rPr>
              <a:t> la </a:t>
            </a:r>
            <a:r>
              <a:rPr lang="en-GB" sz="2000" dirty="0" err="1" smtClean="0">
                <a:latin typeface="+mj-lt"/>
              </a:rPr>
              <a:t>cama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smtClean="0">
                <a:latin typeface="+mj-lt"/>
              </a:rPr>
              <a:t>Saco la </a:t>
            </a:r>
            <a:r>
              <a:rPr lang="en-GB" sz="2000" dirty="0" err="1" smtClean="0">
                <a:latin typeface="+mj-lt"/>
              </a:rPr>
              <a:t>basura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Arreglo</a:t>
            </a:r>
            <a:r>
              <a:rPr lang="en-GB" sz="2000" dirty="0" smtClean="0">
                <a:latin typeface="+mj-lt"/>
              </a:rPr>
              <a:t> mi </a:t>
            </a:r>
            <a:r>
              <a:rPr lang="en-GB" sz="2000" dirty="0" err="1" smtClean="0">
                <a:latin typeface="+mj-lt"/>
              </a:rPr>
              <a:t>dormitorio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Hago</a:t>
            </a:r>
            <a:r>
              <a:rPr lang="en-GB" sz="2000" dirty="0" smtClean="0">
                <a:latin typeface="+mj-lt"/>
              </a:rPr>
              <a:t> la </a:t>
            </a:r>
            <a:r>
              <a:rPr lang="en-GB" sz="2000" dirty="0" err="1" smtClean="0">
                <a:latin typeface="+mj-lt"/>
              </a:rPr>
              <a:t>compra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smtClean="0">
                <a:latin typeface="+mj-lt"/>
              </a:rPr>
              <a:t>Paso la </a:t>
            </a:r>
            <a:r>
              <a:rPr lang="en-GB" sz="2000" dirty="0" err="1" smtClean="0">
                <a:latin typeface="+mj-lt"/>
              </a:rPr>
              <a:t>aspiradora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Plancho</a:t>
            </a:r>
            <a:r>
              <a:rPr lang="en-GB" sz="2000" dirty="0" smtClean="0">
                <a:latin typeface="+mj-lt"/>
              </a:rPr>
              <a:t> la </a:t>
            </a:r>
            <a:r>
              <a:rPr lang="en-GB" sz="2000" dirty="0" err="1" smtClean="0">
                <a:latin typeface="+mj-lt"/>
              </a:rPr>
              <a:t>ropa</a:t>
            </a:r>
            <a:endParaRPr lang="en-GB" sz="20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en-GB" sz="2000" dirty="0" err="1" smtClean="0">
                <a:latin typeface="+mj-lt"/>
              </a:rPr>
              <a:t>Vacio</a:t>
            </a:r>
            <a:r>
              <a:rPr lang="en-GB" sz="2000" dirty="0" smtClean="0">
                <a:latin typeface="+mj-lt"/>
              </a:rPr>
              <a:t> el </a:t>
            </a:r>
            <a:r>
              <a:rPr lang="en-GB" sz="2000" dirty="0" err="1" smtClean="0">
                <a:latin typeface="+mj-lt"/>
              </a:rPr>
              <a:t>lavaplatos</a:t>
            </a:r>
            <a:endParaRPr lang="en-GB" sz="2000" dirty="0" smtClean="0">
              <a:latin typeface="+mj-lt"/>
            </a:endParaRPr>
          </a:p>
          <a:p>
            <a:pPr marL="514350" indent="-514350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2592288" cy="173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2016224" cy="30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216024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MH900438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052736"/>
            <a:ext cx="2592288" cy="25922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sz="1800" b="1" u="sng" dirty="0" smtClean="0">
                <a:latin typeface="+mj-lt"/>
                <a:cs typeface="Calibri" pitchFamily="34" charset="0"/>
              </a:rPr>
              <a:t>ACTIVIDAD 3: YO Y MI DINERO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 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Work with a partner: read and make notes: (A) How much does each person receive?; (B)Who from?; (C) What do they have to do for it?; and (D) What do they spend it on?</a:t>
            </a:r>
          </a:p>
          <a:p>
            <a:pPr marL="514350" indent="-514350">
              <a:buNone/>
            </a:pPr>
            <a:endParaRPr lang="en-GB" sz="1800" b="1" u="sng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r>
              <a:rPr lang="en-GB" sz="1800" dirty="0" err="1" smtClean="0">
                <a:latin typeface="+mj-lt"/>
              </a:rPr>
              <a:t>Mis</a:t>
            </a:r>
            <a:r>
              <a:rPr lang="en-GB" sz="1800" dirty="0" smtClean="0">
                <a:latin typeface="+mj-lt"/>
              </a:rPr>
              <a:t> padres me </a:t>
            </a:r>
            <a:r>
              <a:rPr lang="en-GB" sz="1800" dirty="0" err="1" smtClean="0">
                <a:latin typeface="+mj-lt"/>
              </a:rPr>
              <a:t>dan</a:t>
            </a:r>
            <a:r>
              <a:rPr lang="en-GB" sz="1800" dirty="0" smtClean="0">
                <a:latin typeface="+mj-lt"/>
              </a:rPr>
              <a:t> 20€ </a:t>
            </a:r>
            <a:r>
              <a:rPr lang="en-GB" sz="1800" dirty="0" err="1" smtClean="0">
                <a:latin typeface="+mj-lt"/>
              </a:rPr>
              <a:t>cada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semana</a:t>
            </a:r>
            <a:r>
              <a:rPr lang="en-GB" sz="1800" dirty="0" smtClean="0">
                <a:latin typeface="+mj-lt"/>
              </a:rPr>
              <a:t>. </a:t>
            </a:r>
            <a:r>
              <a:rPr lang="en-GB" sz="1800" dirty="0" err="1" smtClean="0">
                <a:latin typeface="+mj-lt"/>
              </a:rPr>
              <a:t>Tengo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que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sacar</a:t>
            </a:r>
            <a:r>
              <a:rPr lang="en-GB" sz="1800" dirty="0" smtClean="0">
                <a:latin typeface="+mj-lt"/>
              </a:rPr>
              <a:t> al </a:t>
            </a:r>
            <a:r>
              <a:rPr lang="en-GB" sz="1800" dirty="0" err="1" smtClean="0">
                <a:latin typeface="+mj-lt"/>
              </a:rPr>
              <a:t>perro</a:t>
            </a:r>
            <a:r>
              <a:rPr lang="en-GB" sz="1800" dirty="0" smtClean="0">
                <a:latin typeface="+mj-lt"/>
              </a:rPr>
              <a:t> de </a:t>
            </a:r>
            <a:r>
              <a:rPr lang="en-GB" sz="1800" dirty="0" err="1" smtClean="0">
                <a:latin typeface="+mj-lt"/>
              </a:rPr>
              <a:t>paseo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cada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día</a:t>
            </a:r>
            <a:r>
              <a:rPr lang="en-GB" sz="1800" dirty="0" smtClean="0">
                <a:latin typeface="+mj-lt"/>
              </a:rPr>
              <a:t>, </a:t>
            </a:r>
            <a:r>
              <a:rPr lang="en-GB" sz="1800" dirty="0" err="1" smtClean="0">
                <a:latin typeface="+mj-lt"/>
              </a:rPr>
              <a:t>arreglar</a:t>
            </a:r>
            <a:r>
              <a:rPr lang="en-GB" sz="1800" dirty="0" smtClean="0">
                <a:latin typeface="+mj-lt"/>
              </a:rPr>
              <a:t> mi </a:t>
            </a:r>
            <a:r>
              <a:rPr lang="en-GB" sz="1800" dirty="0" err="1" smtClean="0">
                <a:latin typeface="+mj-lt"/>
              </a:rPr>
              <a:t>dormitorio</a:t>
            </a:r>
            <a:r>
              <a:rPr lang="en-GB" sz="1800" dirty="0" smtClean="0">
                <a:latin typeface="+mj-lt"/>
              </a:rPr>
              <a:t> y </a:t>
            </a:r>
            <a:r>
              <a:rPr lang="en-GB" sz="1800" dirty="0" err="1" smtClean="0">
                <a:latin typeface="+mj-lt"/>
              </a:rPr>
              <a:t>cocinar</a:t>
            </a:r>
            <a:r>
              <a:rPr lang="en-GB" sz="1800" dirty="0" smtClean="0">
                <a:latin typeface="+mj-lt"/>
              </a:rPr>
              <a:t> </a:t>
            </a:r>
          </a:p>
          <a:p>
            <a:pPr marL="514350" indent="-514350">
              <a:buNone/>
            </a:pPr>
            <a:r>
              <a:rPr lang="en-GB" sz="1800" dirty="0" smtClean="0">
                <a:latin typeface="+mj-lt"/>
              </a:rPr>
              <a:t>un </a:t>
            </a:r>
            <a:r>
              <a:rPr lang="en-GB" sz="1800" dirty="0" err="1" smtClean="0">
                <a:latin typeface="+mj-lt"/>
              </a:rPr>
              <a:t>poco</a:t>
            </a:r>
            <a:r>
              <a:rPr lang="en-GB" sz="1800" dirty="0" smtClean="0">
                <a:latin typeface="+mj-lt"/>
              </a:rPr>
              <a:t>. Con mi </a:t>
            </a:r>
            <a:r>
              <a:rPr lang="en-GB" sz="1800" dirty="0" err="1" smtClean="0">
                <a:latin typeface="+mj-lt"/>
              </a:rPr>
              <a:t>dinero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voy</a:t>
            </a:r>
            <a:r>
              <a:rPr lang="en-GB" sz="1800" dirty="0" smtClean="0">
                <a:latin typeface="+mj-lt"/>
              </a:rPr>
              <a:t> al cine los fines de </a:t>
            </a:r>
            <a:r>
              <a:rPr lang="en-GB" sz="1800" dirty="0" err="1" smtClean="0">
                <a:latin typeface="+mj-lt"/>
              </a:rPr>
              <a:t>semana</a:t>
            </a:r>
            <a:r>
              <a:rPr lang="en-GB" sz="1800" dirty="0" smtClean="0">
                <a:latin typeface="+mj-lt"/>
              </a:rPr>
              <a:t> y </a:t>
            </a:r>
            <a:r>
              <a:rPr lang="en-GB" sz="1800" dirty="0" err="1" smtClean="0">
                <a:latin typeface="+mj-lt"/>
              </a:rPr>
              <a:t>compro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ropa</a:t>
            </a:r>
            <a:r>
              <a:rPr lang="en-GB" sz="1800" dirty="0" smtClean="0">
                <a:latin typeface="+mj-lt"/>
              </a:rPr>
              <a:t> (</a:t>
            </a:r>
            <a:r>
              <a:rPr lang="en-GB" sz="1800" b="1" dirty="0" smtClean="0"/>
              <a:t>Laura, 16  </a:t>
            </a:r>
            <a:r>
              <a:rPr lang="en-GB" sz="1800" b="1" dirty="0" err="1" smtClean="0"/>
              <a:t>años</a:t>
            </a:r>
            <a:r>
              <a:rPr lang="en-GB" sz="1800" b="1" dirty="0" smtClean="0"/>
              <a:t>)</a:t>
            </a:r>
          </a:p>
          <a:p>
            <a:pPr marL="514350" indent="-514350">
              <a:buNone/>
            </a:pPr>
            <a:endParaRPr lang="en-GB" sz="1800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GB" sz="1800" dirty="0" err="1" smtClean="0"/>
              <a:t>Recibo</a:t>
            </a:r>
            <a:r>
              <a:rPr lang="en-GB" sz="1800" dirty="0" smtClean="0"/>
              <a:t> </a:t>
            </a:r>
            <a:r>
              <a:rPr lang="en-GB" sz="1800" dirty="0" err="1" smtClean="0"/>
              <a:t>unos</a:t>
            </a:r>
            <a:r>
              <a:rPr lang="en-GB" sz="1800" dirty="0" smtClean="0"/>
              <a:t> 30€  </a:t>
            </a:r>
            <a:r>
              <a:rPr lang="en-GB" sz="1800" dirty="0" err="1" smtClean="0"/>
              <a:t>cada</a:t>
            </a:r>
            <a:r>
              <a:rPr lang="en-GB" sz="1800" dirty="0" smtClean="0"/>
              <a:t> </a:t>
            </a:r>
            <a:r>
              <a:rPr lang="en-GB" sz="1800" dirty="0" err="1" smtClean="0"/>
              <a:t>semana</a:t>
            </a:r>
            <a:r>
              <a:rPr lang="en-GB" sz="1800" dirty="0" smtClean="0"/>
              <a:t> de mi </a:t>
            </a:r>
            <a:r>
              <a:rPr lang="en-GB" sz="1800" dirty="0" err="1" smtClean="0"/>
              <a:t>madre</a:t>
            </a:r>
            <a:r>
              <a:rPr lang="en-GB" sz="1800" dirty="0" smtClean="0"/>
              <a:t>. </a:t>
            </a:r>
            <a:r>
              <a:rPr lang="en-GB" sz="1800" dirty="0" err="1" smtClean="0"/>
              <a:t>Eso</a:t>
            </a:r>
            <a:r>
              <a:rPr lang="en-GB" sz="1800" dirty="0" smtClean="0"/>
              <a:t> no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bastante</a:t>
            </a:r>
            <a:r>
              <a:rPr lang="en-GB" sz="1800" dirty="0" smtClean="0"/>
              <a:t> y mucho </a:t>
            </a:r>
            <a:r>
              <a:rPr lang="en-GB" sz="1800" dirty="0" err="1" smtClean="0"/>
              <a:t>menos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todos</a:t>
            </a:r>
            <a:r>
              <a:rPr lang="en-GB" sz="1800" dirty="0" smtClean="0"/>
              <a:t> </a:t>
            </a:r>
            <a:r>
              <a:rPr lang="en-GB" sz="1800" dirty="0" err="1" smtClean="0"/>
              <a:t>mis</a:t>
            </a:r>
            <a:r>
              <a:rPr lang="en-GB" sz="1800" dirty="0" smtClean="0"/>
              <a:t> amigos.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qye</a:t>
            </a:r>
            <a:r>
              <a:rPr lang="en-GB" sz="1800" dirty="0" smtClean="0"/>
              <a:t> </a:t>
            </a:r>
          </a:p>
          <a:p>
            <a:pPr marL="514350" indent="-514350">
              <a:buNone/>
            </a:pPr>
            <a:r>
              <a:rPr lang="en-GB" sz="1800" dirty="0" err="1" smtClean="0"/>
              <a:t>lavar</a:t>
            </a:r>
            <a:r>
              <a:rPr lang="en-GB" sz="1800" dirty="0" smtClean="0"/>
              <a:t> los </a:t>
            </a:r>
            <a:r>
              <a:rPr lang="en-GB" sz="1800" dirty="0" err="1" smtClean="0"/>
              <a:t>platos</a:t>
            </a:r>
            <a:r>
              <a:rPr lang="en-GB" sz="1800" dirty="0" smtClean="0"/>
              <a:t> y </a:t>
            </a:r>
            <a:r>
              <a:rPr lang="en-GB" sz="1800" dirty="0" err="1" smtClean="0"/>
              <a:t>hacer</a:t>
            </a:r>
            <a:r>
              <a:rPr lang="en-GB" sz="1800" dirty="0" smtClean="0"/>
              <a:t> mi </a:t>
            </a:r>
            <a:r>
              <a:rPr lang="en-GB" sz="1800" dirty="0" err="1" smtClean="0"/>
              <a:t>cama</a:t>
            </a:r>
            <a:r>
              <a:rPr lang="en-GB" sz="1800" dirty="0" smtClean="0"/>
              <a:t>. </a:t>
            </a:r>
            <a:r>
              <a:rPr lang="en-GB" sz="1800" dirty="0" err="1" smtClean="0"/>
              <a:t>Normalmente</a:t>
            </a:r>
            <a:r>
              <a:rPr lang="en-GB" sz="1800" dirty="0" smtClean="0"/>
              <a:t> </a:t>
            </a:r>
            <a:r>
              <a:rPr lang="en-GB" sz="1800" dirty="0" err="1" smtClean="0"/>
              <a:t>gasto</a:t>
            </a:r>
            <a:r>
              <a:rPr lang="en-GB" sz="1800" dirty="0" smtClean="0"/>
              <a:t> mi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en </a:t>
            </a:r>
            <a:r>
              <a:rPr lang="en-GB" sz="1800" dirty="0" err="1" smtClean="0"/>
              <a:t>salir</a:t>
            </a:r>
            <a:r>
              <a:rPr lang="en-GB" sz="1800" dirty="0" smtClean="0"/>
              <a:t> con </a:t>
            </a:r>
            <a:r>
              <a:rPr lang="en-GB" sz="1800" dirty="0" err="1" smtClean="0"/>
              <a:t>mis</a:t>
            </a:r>
            <a:r>
              <a:rPr lang="en-GB" sz="1800" dirty="0" smtClean="0"/>
              <a:t> amigos y mi </a:t>
            </a:r>
            <a:r>
              <a:rPr lang="en-GB" sz="1800" dirty="0" err="1" smtClean="0"/>
              <a:t>móvil</a:t>
            </a:r>
            <a:r>
              <a:rPr lang="en-GB" sz="1800" dirty="0" smtClean="0"/>
              <a:t>. </a:t>
            </a:r>
            <a:r>
              <a:rPr lang="en-GB" sz="1800" b="1" dirty="0" smtClean="0"/>
              <a:t>(</a:t>
            </a:r>
            <a:r>
              <a:rPr lang="en-GB" sz="1800" b="1" dirty="0" err="1" smtClean="0"/>
              <a:t>Paco</a:t>
            </a:r>
            <a:r>
              <a:rPr lang="en-GB" sz="1800" b="1" dirty="0" smtClean="0"/>
              <a:t>,</a:t>
            </a:r>
          </a:p>
          <a:p>
            <a:pPr marL="514350" indent="-514350">
              <a:buNone/>
            </a:pPr>
            <a:r>
              <a:rPr lang="en-GB" sz="1800" b="1" dirty="0" smtClean="0"/>
              <a:t>15 </a:t>
            </a:r>
            <a:r>
              <a:rPr lang="en-GB" sz="1800" b="1" dirty="0" err="1" smtClean="0"/>
              <a:t>años</a:t>
            </a:r>
            <a:r>
              <a:rPr lang="en-GB" sz="1800" b="1" dirty="0" smtClean="0"/>
              <a:t>)</a:t>
            </a:r>
          </a:p>
          <a:p>
            <a:pPr marL="514350" indent="-514350">
              <a:buNone/>
            </a:pPr>
            <a:endParaRPr lang="en-GB" sz="1800" b="1" dirty="0" smtClean="0"/>
          </a:p>
          <a:p>
            <a:pPr marL="514350" indent="-514350">
              <a:buNone/>
            </a:pPr>
            <a:r>
              <a:rPr lang="en-GB" sz="1800" dirty="0" err="1" smtClean="0"/>
              <a:t>Mis</a:t>
            </a:r>
            <a:r>
              <a:rPr lang="en-GB" sz="1800" dirty="0" smtClean="0"/>
              <a:t> padres me </a:t>
            </a:r>
            <a:r>
              <a:rPr lang="en-GB" sz="1800" dirty="0" err="1" smtClean="0"/>
              <a:t>dan</a:t>
            </a:r>
            <a:r>
              <a:rPr lang="en-GB" sz="1800" dirty="0" smtClean="0"/>
              <a:t> 60€ al </a:t>
            </a:r>
            <a:r>
              <a:rPr lang="en-GB" sz="1800" dirty="0" err="1" smtClean="0"/>
              <a:t>mes</a:t>
            </a:r>
            <a:r>
              <a:rPr lang="en-GB" sz="1800" dirty="0" smtClean="0"/>
              <a:t>. Si </a:t>
            </a:r>
            <a:r>
              <a:rPr lang="en-GB" sz="1800" dirty="0" err="1" smtClean="0"/>
              <a:t>necesito</a:t>
            </a:r>
            <a:r>
              <a:rPr lang="en-GB" sz="1800" dirty="0" smtClean="0"/>
              <a:t> </a:t>
            </a:r>
            <a:r>
              <a:rPr lang="en-GB" sz="1800" dirty="0" err="1" smtClean="0"/>
              <a:t>más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algo</a:t>
            </a:r>
            <a:r>
              <a:rPr lang="en-GB" sz="1800" dirty="0" smtClean="0"/>
              <a:t>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dirty="0" err="1" smtClean="0"/>
              <a:t>salir</a:t>
            </a:r>
            <a:r>
              <a:rPr lang="en-GB" sz="1800" dirty="0" smtClean="0"/>
              <a:t> con </a:t>
            </a:r>
            <a:r>
              <a:rPr lang="en-GB" sz="1800" dirty="0" err="1" smtClean="0"/>
              <a:t>mis</a:t>
            </a:r>
            <a:r>
              <a:rPr lang="en-GB" sz="1800" dirty="0" smtClean="0"/>
              <a:t> amigos o </a:t>
            </a:r>
            <a:r>
              <a:rPr lang="en-GB" sz="1800" dirty="0" err="1" smtClean="0"/>
              <a:t>para</a:t>
            </a:r>
            <a:r>
              <a:rPr lang="en-GB" sz="1800" dirty="0" smtClean="0"/>
              <a:t>  </a:t>
            </a:r>
            <a:r>
              <a:rPr lang="en-GB" sz="1800" dirty="0" err="1" smtClean="0"/>
              <a:t>comprar</a:t>
            </a:r>
            <a:r>
              <a:rPr lang="en-GB" sz="1800" dirty="0" smtClean="0"/>
              <a:t> un </a:t>
            </a:r>
            <a:r>
              <a:rPr lang="en-GB" sz="1800" dirty="0" err="1" smtClean="0"/>
              <a:t>regalo</a:t>
            </a:r>
            <a:r>
              <a:rPr lang="en-GB" sz="1800" dirty="0" smtClean="0"/>
              <a:t> </a:t>
            </a:r>
          </a:p>
          <a:p>
            <a:pPr marL="514350" indent="-514350">
              <a:buNone/>
            </a:pPr>
            <a:r>
              <a:rPr lang="en-GB" sz="1800" dirty="0" smtClean="0"/>
              <a:t>especial, </a:t>
            </a:r>
            <a:r>
              <a:rPr lang="en-GB" sz="1800" dirty="0" err="1" smtClean="0"/>
              <a:t>lavo</a:t>
            </a:r>
            <a:r>
              <a:rPr lang="en-GB" sz="1800" dirty="0" smtClean="0"/>
              <a:t> el </a:t>
            </a:r>
            <a:r>
              <a:rPr lang="en-GB" sz="1800" dirty="0" err="1" smtClean="0"/>
              <a:t>coche</a:t>
            </a:r>
            <a:r>
              <a:rPr lang="en-GB" sz="1800" dirty="0" smtClean="0"/>
              <a:t> de </a:t>
            </a:r>
            <a:r>
              <a:rPr lang="en-GB" sz="1800" dirty="0" err="1" smtClean="0"/>
              <a:t>mis</a:t>
            </a:r>
            <a:r>
              <a:rPr lang="en-GB" sz="1800" dirty="0" smtClean="0"/>
              <a:t> </a:t>
            </a:r>
            <a:r>
              <a:rPr lang="en-GB" sz="1800" dirty="0" err="1" smtClean="0"/>
              <a:t>vecinos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ganar</a:t>
            </a:r>
            <a:r>
              <a:rPr lang="en-GB" sz="1800" dirty="0" smtClean="0"/>
              <a:t> un </a:t>
            </a:r>
            <a:r>
              <a:rPr lang="en-GB" sz="1800" dirty="0" err="1" smtClean="0"/>
              <a:t>poco</a:t>
            </a:r>
            <a:r>
              <a:rPr lang="en-GB" sz="1800" dirty="0" smtClean="0"/>
              <a:t> de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extra. No </a:t>
            </a:r>
            <a:r>
              <a:rPr lang="en-GB" sz="1800" dirty="0" err="1" smtClean="0"/>
              <a:t>quiero</a:t>
            </a:r>
            <a:r>
              <a:rPr lang="en-GB" sz="1800" dirty="0" smtClean="0"/>
              <a:t> </a:t>
            </a:r>
            <a:r>
              <a:rPr lang="en-GB" sz="1800" dirty="0" err="1" smtClean="0"/>
              <a:t>trabajar</a:t>
            </a:r>
            <a:r>
              <a:rPr lang="en-GB" sz="1800" dirty="0" smtClean="0"/>
              <a:t> </a:t>
            </a:r>
            <a:r>
              <a:rPr lang="en-GB" sz="1800" dirty="0" err="1" smtClean="0"/>
              <a:t>cada</a:t>
            </a:r>
            <a:r>
              <a:rPr lang="en-GB" sz="1800" dirty="0" smtClean="0"/>
              <a:t> fin de </a:t>
            </a:r>
          </a:p>
          <a:p>
            <a:pPr marL="514350" indent="-514350">
              <a:buNone/>
            </a:pPr>
            <a:r>
              <a:rPr lang="en-GB" sz="1800" dirty="0" err="1" smtClean="0"/>
              <a:t>semana</a:t>
            </a:r>
            <a:r>
              <a:rPr lang="en-GB" sz="1800" dirty="0" smtClean="0"/>
              <a:t> </a:t>
            </a:r>
            <a:r>
              <a:rPr lang="en-GB" sz="1800" dirty="0" err="1" smtClean="0"/>
              <a:t>porque</a:t>
            </a:r>
            <a:r>
              <a:rPr lang="en-GB" sz="1800" dirty="0" smtClean="0"/>
              <a:t>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mis</a:t>
            </a:r>
            <a:r>
              <a:rPr lang="en-GB" sz="1800" dirty="0" smtClean="0"/>
              <a:t> </a:t>
            </a:r>
            <a:r>
              <a:rPr lang="en-GB" sz="1800" dirty="0" err="1" smtClean="0"/>
              <a:t>estudios</a:t>
            </a:r>
            <a:r>
              <a:rPr lang="en-GB" sz="1800" dirty="0" smtClean="0"/>
              <a:t>. </a:t>
            </a:r>
            <a:r>
              <a:rPr lang="en-GB" sz="1800" b="1" dirty="0" smtClean="0"/>
              <a:t>(Juan, 17 </a:t>
            </a:r>
            <a:r>
              <a:rPr lang="en-GB" sz="1800" b="1" dirty="0" err="1" smtClean="0"/>
              <a:t>años</a:t>
            </a:r>
            <a:r>
              <a:rPr lang="en-GB" sz="1800" b="1" dirty="0" smtClean="0"/>
              <a:t>)</a:t>
            </a:r>
          </a:p>
          <a:p>
            <a:pPr marL="514350" indent="-514350">
              <a:buNone/>
            </a:pPr>
            <a:endParaRPr lang="en-GB" sz="1800" b="1" dirty="0" smtClean="0"/>
          </a:p>
          <a:p>
            <a:pPr marL="514350" indent="-514350">
              <a:buNone/>
            </a:pPr>
            <a:r>
              <a:rPr lang="en-GB" sz="1800" dirty="0" smtClean="0"/>
              <a:t>Mi padre me </a:t>
            </a:r>
            <a:r>
              <a:rPr lang="en-GB" sz="1800" dirty="0" err="1" smtClean="0"/>
              <a:t>da</a:t>
            </a:r>
            <a:r>
              <a:rPr lang="en-GB" sz="1800" dirty="0" smtClean="0"/>
              <a:t> 10€ </a:t>
            </a:r>
            <a:r>
              <a:rPr lang="en-GB" sz="1800" dirty="0" err="1" smtClean="0"/>
              <a:t>cada</a:t>
            </a:r>
            <a:r>
              <a:rPr lang="en-GB" sz="1800" dirty="0" smtClean="0"/>
              <a:t> </a:t>
            </a:r>
            <a:r>
              <a:rPr lang="en-GB" sz="1800" dirty="0" err="1" smtClean="0"/>
              <a:t>semana</a:t>
            </a:r>
            <a:r>
              <a:rPr lang="en-GB" sz="1800" dirty="0" smtClean="0"/>
              <a:t>.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hacer</a:t>
            </a:r>
            <a:r>
              <a:rPr lang="en-GB" sz="1800" dirty="0" smtClean="0"/>
              <a:t> </a:t>
            </a:r>
            <a:r>
              <a:rPr lang="en-GB" sz="1800" dirty="0" err="1" smtClean="0"/>
              <a:t>cosas</a:t>
            </a:r>
            <a:r>
              <a:rPr lang="en-GB" sz="1800" dirty="0" smtClean="0"/>
              <a:t> en casa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ayudar</a:t>
            </a:r>
            <a:r>
              <a:rPr lang="en-GB" sz="1800" dirty="0" smtClean="0"/>
              <a:t>, </a:t>
            </a:r>
            <a:r>
              <a:rPr lang="en-GB" sz="1800" dirty="0" err="1" smtClean="0"/>
              <a:t>por</a:t>
            </a:r>
            <a:r>
              <a:rPr lang="en-GB" sz="1800" dirty="0" smtClean="0"/>
              <a:t> </a:t>
            </a:r>
            <a:r>
              <a:rPr lang="en-GB" sz="1800" dirty="0" err="1" smtClean="0"/>
              <a:t>ejemplo</a:t>
            </a:r>
            <a:r>
              <a:rPr lang="en-GB" sz="1800" dirty="0" smtClean="0"/>
              <a:t> </a:t>
            </a:r>
            <a:r>
              <a:rPr lang="en-GB" sz="1800" dirty="0" err="1" smtClean="0"/>
              <a:t>arreglo</a:t>
            </a:r>
            <a:r>
              <a:rPr lang="en-GB" sz="1800" dirty="0" smtClean="0"/>
              <a:t> mi </a:t>
            </a:r>
            <a:r>
              <a:rPr lang="en-GB" sz="1800" dirty="0" err="1" smtClean="0"/>
              <a:t>dormitorio</a:t>
            </a:r>
            <a:r>
              <a:rPr lang="en-GB" sz="1800" dirty="0" smtClean="0"/>
              <a:t>, </a:t>
            </a:r>
          </a:p>
          <a:p>
            <a:pPr marL="514350" indent="-514350">
              <a:buNone/>
            </a:pPr>
            <a:r>
              <a:rPr lang="en-GB" sz="1800" dirty="0" err="1" smtClean="0"/>
              <a:t>friego</a:t>
            </a:r>
            <a:r>
              <a:rPr lang="en-GB" sz="1800" dirty="0" smtClean="0"/>
              <a:t> los </a:t>
            </a:r>
            <a:r>
              <a:rPr lang="en-GB" sz="1800" dirty="0" err="1" smtClean="0"/>
              <a:t>platos</a:t>
            </a:r>
            <a:r>
              <a:rPr lang="en-GB" sz="1800" dirty="0" smtClean="0"/>
              <a:t> y </a:t>
            </a:r>
            <a:r>
              <a:rPr lang="en-GB" sz="1800" dirty="0" err="1" smtClean="0"/>
              <a:t>cocino</a:t>
            </a:r>
            <a:r>
              <a:rPr lang="en-GB" sz="1800" dirty="0" smtClean="0"/>
              <a:t> un </a:t>
            </a:r>
            <a:r>
              <a:rPr lang="en-GB" sz="1800" dirty="0" err="1" smtClean="0"/>
              <a:t>poco</a:t>
            </a:r>
            <a:r>
              <a:rPr lang="en-GB" sz="1800" dirty="0" smtClean="0"/>
              <a:t>. </a:t>
            </a:r>
            <a:r>
              <a:rPr lang="en-GB" sz="1800" dirty="0" err="1" smtClean="0"/>
              <a:t>Gasto</a:t>
            </a:r>
            <a:r>
              <a:rPr lang="en-GB" sz="1800" dirty="0" smtClean="0"/>
              <a:t> mi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en </a:t>
            </a:r>
            <a:r>
              <a:rPr lang="en-GB" sz="1800" dirty="0" err="1" smtClean="0"/>
              <a:t>gasolina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mi </a:t>
            </a:r>
            <a:r>
              <a:rPr lang="en-GB" sz="1800" dirty="0" err="1" smtClean="0"/>
              <a:t>moto</a:t>
            </a:r>
            <a:r>
              <a:rPr lang="en-GB" sz="1800" dirty="0" smtClean="0"/>
              <a:t>. </a:t>
            </a:r>
            <a:r>
              <a:rPr lang="en-GB" sz="1800" b="1" dirty="0" smtClean="0"/>
              <a:t>(</a:t>
            </a:r>
            <a:r>
              <a:rPr lang="en-GB" sz="1800" b="1" dirty="0" err="1" smtClean="0"/>
              <a:t>Conchita</a:t>
            </a:r>
            <a:r>
              <a:rPr lang="en-GB" sz="1800" b="1" dirty="0" smtClean="0"/>
              <a:t>, 16 </a:t>
            </a:r>
            <a:r>
              <a:rPr lang="en-GB" sz="1800" b="1" dirty="0" err="1" smtClean="0"/>
              <a:t>años</a:t>
            </a:r>
            <a:r>
              <a:rPr lang="en-GB" sz="1800" b="1" dirty="0" smtClean="0"/>
              <a:t>)</a:t>
            </a:r>
          </a:p>
          <a:p>
            <a:pPr marL="514350" indent="-514350">
              <a:buNone/>
            </a:pPr>
            <a:endParaRPr lang="en-GB" sz="1800" b="1" dirty="0" smtClean="0"/>
          </a:p>
          <a:p>
            <a:pPr marL="514350" indent="-514350">
              <a:buNone/>
            </a:pPr>
            <a:r>
              <a:rPr lang="en-GB" sz="1800" dirty="0" err="1" smtClean="0"/>
              <a:t>Mis</a:t>
            </a:r>
            <a:r>
              <a:rPr lang="en-GB" sz="1800" dirty="0" smtClean="0"/>
              <a:t> padres me </a:t>
            </a:r>
            <a:r>
              <a:rPr lang="en-GB" sz="1800" dirty="0" err="1" smtClean="0"/>
              <a:t>dan</a:t>
            </a:r>
            <a:r>
              <a:rPr lang="en-GB" sz="1800" dirty="0" smtClean="0"/>
              <a:t> 30€ los </a:t>
            </a:r>
            <a:r>
              <a:rPr lang="en-GB" sz="1800" dirty="0" err="1" smtClean="0"/>
              <a:t>sábados</a:t>
            </a:r>
            <a:r>
              <a:rPr lang="en-GB" sz="1800" dirty="0" smtClean="0"/>
              <a:t>. No </a:t>
            </a:r>
            <a:r>
              <a:rPr lang="en-GB" sz="1800" dirty="0" err="1" smtClean="0"/>
              <a:t>está</a:t>
            </a:r>
            <a:r>
              <a:rPr lang="en-GB" sz="1800" dirty="0" smtClean="0"/>
              <a:t> mal </a:t>
            </a:r>
            <a:r>
              <a:rPr lang="en-GB" sz="1800" dirty="0" err="1" smtClean="0"/>
              <a:t>porque</a:t>
            </a:r>
            <a:r>
              <a:rPr lang="en-GB" sz="1800" dirty="0" smtClean="0"/>
              <a:t> </a:t>
            </a:r>
            <a:r>
              <a:rPr lang="en-GB" sz="1800" dirty="0" err="1" smtClean="0"/>
              <a:t>trabajo</a:t>
            </a:r>
            <a:r>
              <a:rPr lang="en-GB" sz="1800" dirty="0" smtClean="0"/>
              <a:t> </a:t>
            </a:r>
            <a:r>
              <a:rPr lang="en-GB" sz="1800" dirty="0" err="1" smtClean="0"/>
              <a:t>también</a:t>
            </a:r>
            <a:r>
              <a:rPr lang="en-GB" sz="1800" dirty="0" smtClean="0"/>
              <a:t> en un </a:t>
            </a:r>
            <a:r>
              <a:rPr lang="en-GB" sz="1800" dirty="0" err="1" smtClean="0"/>
              <a:t>restaurante</a:t>
            </a:r>
            <a:r>
              <a:rPr lang="en-GB" sz="1800" dirty="0" smtClean="0"/>
              <a:t>.  </a:t>
            </a:r>
            <a:r>
              <a:rPr lang="en-GB" sz="1800" dirty="0" err="1" smtClean="0"/>
              <a:t>Pienso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los padres </a:t>
            </a:r>
          </a:p>
          <a:p>
            <a:pPr marL="514350" indent="-514350">
              <a:buNone/>
            </a:pPr>
            <a:r>
              <a:rPr lang="en-GB" sz="1800" dirty="0" err="1" smtClean="0"/>
              <a:t>deberían</a:t>
            </a:r>
            <a:r>
              <a:rPr lang="en-GB" sz="1800" dirty="0" smtClean="0"/>
              <a:t> </a:t>
            </a:r>
            <a:r>
              <a:rPr lang="en-GB" sz="1800" dirty="0" err="1" smtClean="0"/>
              <a:t>pagar</a:t>
            </a:r>
            <a:r>
              <a:rPr lang="en-GB" sz="1800" dirty="0" smtClean="0"/>
              <a:t> </a:t>
            </a:r>
            <a:r>
              <a:rPr lang="en-GB" sz="1800" dirty="0" err="1" smtClean="0"/>
              <a:t>más</a:t>
            </a:r>
            <a:r>
              <a:rPr lang="en-GB" sz="1800" dirty="0" smtClean="0"/>
              <a:t> a </a:t>
            </a:r>
            <a:r>
              <a:rPr lang="en-GB" sz="1800" dirty="0" err="1" smtClean="0"/>
              <a:t>sus</a:t>
            </a:r>
            <a:r>
              <a:rPr lang="en-GB" sz="1800" dirty="0" smtClean="0"/>
              <a:t> </a:t>
            </a:r>
            <a:r>
              <a:rPr lang="en-GB" sz="1800" dirty="0" err="1" smtClean="0"/>
              <a:t>hijos</a:t>
            </a:r>
            <a:r>
              <a:rPr lang="en-GB" sz="1800" dirty="0" smtClean="0"/>
              <a:t>, </a:t>
            </a:r>
            <a:r>
              <a:rPr lang="en-GB" sz="1800" dirty="0" err="1" smtClean="0"/>
              <a:t>pero</a:t>
            </a:r>
            <a:r>
              <a:rPr lang="en-GB" sz="1800" dirty="0" smtClean="0"/>
              <a:t> </a:t>
            </a:r>
            <a:r>
              <a:rPr lang="en-GB" sz="1800" dirty="0" err="1" smtClean="0"/>
              <a:t>sólo</a:t>
            </a:r>
            <a:r>
              <a:rPr lang="en-GB" sz="1800" dirty="0" smtClean="0"/>
              <a:t> </a:t>
            </a:r>
            <a:r>
              <a:rPr lang="en-GB" sz="1800" dirty="0" err="1" smtClean="0"/>
              <a:t>si</a:t>
            </a:r>
            <a:r>
              <a:rPr lang="en-GB" sz="1800" dirty="0" smtClean="0"/>
              <a:t> </a:t>
            </a:r>
            <a:r>
              <a:rPr lang="en-GB" sz="1800" dirty="0" err="1" smtClean="0"/>
              <a:t>ayudan</a:t>
            </a:r>
            <a:r>
              <a:rPr lang="en-GB" sz="1800" dirty="0" smtClean="0"/>
              <a:t> en casa . </a:t>
            </a:r>
            <a:r>
              <a:rPr lang="en-GB" sz="1800" dirty="0" err="1" smtClean="0"/>
              <a:t>Ahorro</a:t>
            </a:r>
            <a:r>
              <a:rPr lang="en-GB" sz="1800" dirty="0" smtClean="0"/>
              <a:t>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mis</a:t>
            </a:r>
            <a:r>
              <a:rPr lang="en-GB" sz="1800" dirty="0" smtClean="0"/>
              <a:t> </a:t>
            </a:r>
            <a:r>
              <a:rPr lang="en-GB" sz="1800" dirty="0" err="1" smtClean="0"/>
              <a:t>vacaciones</a:t>
            </a:r>
            <a:r>
              <a:rPr lang="en-GB" sz="1800" dirty="0" smtClean="0"/>
              <a:t>. </a:t>
            </a:r>
            <a:r>
              <a:rPr lang="en-GB" sz="1800" b="1" dirty="0" smtClean="0"/>
              <a:t>(David,  17 </a:t>
            </a:r>
            <a:r>
              <a:rPr lang="en-GB" sz="1800" b="1" dirty="0" err="1" smtClean="0"/>
              <a:t>años</a:t>
            </a:r>
            <a:r>
              <a:rPr lang="en-GB" sz="1800" b="1" dirty="0" smtClean="0"/>
              <a:t>)</a:t>
            </a:r>
          </a:p>
          <a:p>
            <a:pPr marL="514350" indent="-514350">
              <a:buNone/>
            </a:pPr>
            <a:endParaRPr lang="en-GB" sz="1800" dirty="0" smtClean="0"/>
          </a:p>
          <a:p>
            <a:pPr marL="514350" indent="-514350">
              <a:buNone/>
            </a:pPr>
            <a:endParaRPr lang="en-GB" sz="2400" u="sng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23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124744"/>
            <a:ext cx="1728192" cy="1259781"/>
          </a:xfrm>
          <a:prstGeom prst="rect">
            <a:avLst/>
          </a:prstGeom>
        </p:spPr>
      </p:pic>
      <p:pic>
        <p:nvPicPr>
          <p:cNvPr id="8" name="Picture 7" descr="MH910221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1547813" cy="1547813"/>
          </a:xfrm>
          <a:prstGeom prst="rect">
            <a:avLst/>
          </a:prstGeom>
        </p:spPr>
      </p:pic>
      <p:pic>
        <p:nvPicPr>
          <p:cNvPr id="9" name="Picture 8" descr="MH900386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908720"/>
            <a:ext cx="1475804" cy="14758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u="sng" dirty="0" smtClean="0">
                <a:latin typeface="+mj-lt"/>
                <a:cs typeface="Calibri" pitchFamily="34" charset="0"/>
              </a:rPr>
              <a:t>ACTIVIDAD 4: UNA ENTREVISTA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 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Work with a partner: read and understand this interview with David, then ask each other the questions.</a:t>
            </a:r>
          </a:p>
          <a:p>
            <a:pPr algn="ctr">
              <a:buNone/>
            </a:pPr>
            <a:endParaRPr lang="en-GB" sz="18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1800" dirty="0" smtClean="0">
                <a:latin typeface="+mj-lt"/>
                <a:cs typeface="Calibri" pitchFamily="34" charset="0"/>
              </a:rPr>
              <a:t>1.	</a:t>
            </a:r>
            <a:r>
              <a:rPr lang="en-GB" sz="1800" b="1" dirty="0" smtClean="0">
                <a:latin typeface="+mj-lt"/>
                <a:cs typeface="Calibri" pitchFamily="34" charset="0"/>
              </a:rPr>
              <a:t>¿Te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dan</a:t>
            </a:r>
            <a:r>
              <a:rPr lang="en-GB" sz="1800" b="1" dirty="0" smtClean="0">
                <a:latin typeface="+mj-lt"/>
                <a:cs typeface="Calibri" pitchFamily="34" charset="0"/>
              </a:rPr>
              <a:t>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dinero</a:t>
            </a:r>
            <a:r>
              <a:rPr lang="en-GB" sz="1800" b="1" dirty="0" smtClean="0">
                <a:latin typeface="+mj-lt"/>
                <a:cs typeface="Calibri" pitchFamily="34" charset="0"/>
              </a:rPr>
              <a:t>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tus</a:t>
            </a:r>
            <a:r>
              <a:rPr lang="en-GB" sz="1800" b="1" dirty="0" smtClean="0">
                <a:latin typeface="+mj-lt"/>
                <a:cs typeface="Calibri" pitchFamily="34" charset="0"/>
              </a:rPr>
              <a:t> padres?</a:t>
            </a:r>
          </a:p>
          <a:p>
            <a:pPr>
              <a:buNone/>
            </a:pPr>
            <a:r>
              <a:rPr lang="en-GB" sz="1800" dirty="0" smtClean="0">
                <a:latin typeface="+mj-lt"/>
                <a:cs typeface="Calibri" pitchFamily="34" charset="0"/>
              </a:rPr>
              <a:t>	</a:t>
            </a:r>
            <a:r>
              <a:rPr lang="en-GB" sz="1800" dirty="0" err="1" smtClean="0">
                <a:latin typeface="+mj-lt"/>
                <a:cs typeface="Calibri" pitchFamily="34" charset="0"/>
              </a:rPr>
              <a:t>Sí</a:t>
            </a:r>
            <a:r>
              <a:rPr lang="en-GB" sz="1800" dirty="0" smtClean="0">
                <a:latin typeface="+mj-lt"/>
                <a:cs typeface="Calibri" pitchFamily="34" charset="0"/>
              </a:rPr>
              <a:t>,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mis</a:t>
            </a:r>
            <a:r>
              <a:rPr lang="en-GB" sz="1800" dirty="0" smtClean="0">
                <a:latin typeface="+mj-lt"/>
                <a:cs typeface="Calibri" pitchFamily="34" charset="0"/>
              </a:rPr>
              <a:t> padres me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dan</a:t>
            </a:r>
            <a:r>
              <a:rPr lang="en-GB" sz="1800" dirty="0" smtClean="0">
                <a:latin typeface="+mj-lt"/>
                <a:cs typeface="Calibri" pitchFamily="34" charset="0"/>
              </a:rPr>
              <a:t>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treinta</a:t>
            </a:r>
            <a:r>
              <a:rPr lang="en-GB" sz="1800" dirty="0" smtClean="0">
                <a:latin typeface="+mj-lt"/>
                <a:cs typeface="Calibri" pitchFamily="34" charset="0"/>
              </a:rPr>
              <a:t>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euros</a:t>
            </a:r>
            <a:r>
              <a:rPr lang="en-GB" sz="1800" dirty="0" smtClean="0">
                <a:latin typeface="+mj-lt"/>
                <a:cs typeface="Calibri" pitchFamily="34" charset="0"/>
              </a:rPr>
              <a:t>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por</a:t>
            </a:r>
            <a:r>
              <a:rPr lang="en-GB" sz="1800" dirty="0" smtClean="0">
                <a:latin typeface="+mj-lt"/>
                <a:cs typeface="Calibri" pitchFamily="34" charset="0"/>
              </a:rPr>
              <a:t> </a:t>
            </a:r>
            <a:r>
              <a:rPr lang="en-GB" sz="1800" dirty="0" err="1" smtClean="0">
                <a:latin typeface="+mj-lt"/>
                <a:cs typeface="Calibri" pitchFamily="34" charset="0"/>
              </a:rPr>
              <a:t>semana</a:t>
            </a:r>
            <a:r>
              <a:rPr lang="en-GB" sz="1800" dirty="0" smtClean="0">
                <a:latin typeface="+mj-lt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r>
              <a:rPr lang="en-GB" sz="1800" b="1" dirty="0" smtClean="0">
                <a:latin typeface="+mj-lt"/>
                <a:cs typeface="Calibri" pitchFamily="34" charset="0"/>
              </a:rPr>
              <a:t>¿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Ayudas</a:t>
            </a:r>
            <a:r>
              <a:rPr lang="en-GB" sz="1800" b="1" dirty="0" smtClean="0">
                <a:latin typeface="+mj-lt"/>
                <a:cs typeface="Calibri" pitchFamily="34" charset="0"/>
              </a:rPr>
              <a:t> en casa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para</a:t>
            </a:r>
            <a:r>
              <a:rPr lang="en-GB" sz="1800" b="1" dirty="0" smtClean="0">
                <a:latin typeface="+mj-lt"/>
                <a:cs typeface="Calibri" pitchFamily="34" charset="0"/>
              </a:rPr>
              <a:t>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tu</a:t>
            </a:r>
            <a:r>
              <a:rPr lang="en-GB" sz="1800" b="1" dirty="0" smtClean="0">
                <a:latin typeface="+mj-lt"/>
                <a:cs typeface="Calibri" pitchFamily="34" charset="0"/>
              </a:rPr>
              <a:t> </a:t>
            </a:r>
            <a:r>
              <a:rPr lang="en-GB" sz="1800" b="1" dirty="0" err="1" smtClean="0">
                <a:latin typeface="+mj-lt"/>
                <a:cs typeface="Calibri" pitchFamily="34" charset="0"/>
              </a:rPr>
              <a:t>dinero</a:t>
            </a:r>
            <a:r>
              <a:rPr lang="en-GB" sz="1800" b="1" dirty="0" smtClean="0">
                <a:latin typeface="+mj-lt"/>
                <a:cs typeface="Calibri" pitchFamily="34" charset="0"/>
              </a:rPr>
              <a:t>?</a:t>
            </a: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	</a:t>
            </a:r>
            <a:r>
              <a:rPr lang="en-GB" sz="1800" dirty="0" err="1" smtClean="0">
                <a:cs typeface="Calibri" pitchFamily="34" charset="0"/>
              </a:rPr>
              <a:t>Sí</a:t>
            </a:r>
            <a:r>
              <a:rPr lang="en-GB" sz="1800" dirty="0" smtClean="0">
                <a:cs typeface="Calibri" pitchFamily="34" charset="0"/>
              </a:rPr>
              <a:t>, </a:t>
            </a:r>
            <a:r>
              <a:rPr lang="en-GB" sz="1800" dirty="0" err="1" smtClean="0">
                <a:cs typeface="Calibri" pitchFamily="34" charset="0"/>
              </a:rPr>
              <a:t>vacio</a:t>
            </a:r>
            <a:r>
              <a:rPr lang="en-GB" sz="1800" dirty="0" smtClean="0">
                <a:cs typeface="Calibri" pitchFamily="34" charset="0"/>
              </a:rPr>
              <a:t> el </a:t>
            </a:r>
            <a:r>
              <a:rPr lang="en-GB" sz="1800" dirty="0" err="1" smtClean="0">
                <a:cs typeface="Calibri" pitchFamily="34" charset="0"/>
              </a:rPr>
              <a:t>lavavajillas</a:t>
            </a:r>
            <a:r>
              <a:rPr lang="en-GB" sz="1800" dirty="0" smtClean="0">
                <a:cs typeface="Calibri" pitchFamily="34" charset="0"/>
              </a:rPr>
              <a:t>, </a:t>
            </a:r>
            <a:r>
              <a:rPr lang="en-GB" sz="1800" dirty="0" err="1" smtClean="0">
                <a:cs typeface="Calibri" pitchFamily="34" charset="0"/>
              </a:rPr>
              <a:t>hago</a:t>
            </a:r>
            <a:r>
              <a:rPr lang="en-GB" sz="1800" dirty="0" smtClean="0">
                <a:cs typeface="Calibri" pitchFamily="34" charset="0"/>
              </a:rPr>
              <a:t> mi </a:t>
            </a:r>
            <a:r>
              <a:rPr lang="en-GB" sz="1800" dirty="0" err="1" smtClean="0">
                <a:cs typeface="Calibri" pitchFamily="34" charset="0"/>
              </a:rPr>
              <a:t>cama</a:t>
            </a:r>
            <a:r>
              <a:rPr lang="en-GB" sz="1800" dirty="0" smtClean="0">
                <a:cs typeface="Calibri" pitchFamily="34" charset="0"/>
              </a:rPr>
              <a:t> y </a:t>
            </a:r>
            <a:r>
              <a:rPr lang="en-GB" sz="1800" dirty="0" err="1" smtClean="0">
                <a:cs typeface="Calibri" pitchFamily="34" charset="0"/>
              </a:rPr>
              <a:t>paseo</a:t>
            </a:r>
            <a:r>
              <a:rPr lang="en-GB" sz="1800" dirty="0" smtClean="0">
                <a:cs typeface="Calibri" pitchFamily="34" charset="0"/>
              </a:rPr>
              <a:t> con el </a:t>
            </a:r>
            <a:r>
              <a:rPr lang="en-GB" sz="1800" dirty="0" err="1" smtClean="0">
                <a:cs typeface="Calibri" pitchFamily="34" charset="0"/>
              </a:rPr>
              <a:t>perro</a:t>
            </a:r>
            <a:r>
              <a:rPr lang="en-GB" sz="1800" dirty="0" smtClean="0"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3.	</a:t>
            </a:r>
            <a:r>
              <a:rPr lang="en-GB" sz="1800" b="1" dirty="0" smtClean="0">
                <a:cs typeface="Calibri" pitchFamily="34" charset="0"/>
              </a:rPr>
              <a:t>¿</a:t>
            </a:r>
            <a:r>
              <a:rPr lang="en-GB" sz="1800" b="1" dirty="0" err="1" smtClean="0">
                <a:cs typeface="Calibri" pitchFamily="34" charset="0"/>
              </a:rPr>
              <a:t>Trabajas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para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ganar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dinero</a:t>
            </a:r>
            <a:r>
              <a:rPr lang="en-GB" sz="1800" b="1" dirty="0" smtClean="0">
                <a:cs typeface="Calibri" pitchFamily="34" charset="0"/>
              </a:rPr>
              <a:t>?</a:t>
            </a: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	 </a:t>
            </a:r>
            <a:r>
              <a:rPr lang="en-GB" sz="1800" dirty="0" err="1" smtClean="0">
                <a:cs typeface="Calibri" pitchFamily="34" charset="0"/>
              </a:rPr>
              <a:t>Sí</a:t>
            </a:r>
            <a:r>
              <a:rPr lang="en-GB" sz="1800" dirty="0" smtClean="0">
                <a:cs typeface="Calibri" pitchFamily="34" charset="0"/>
              </a:rPr>
              <a:t>, </a:t>
            </a:r>
            <a:r>
              <a:rPr lang="en-GB" sz="1800" dirty="0" err="1" smtClean="0">
                <a:cs typeface="Calibri" pitchFamily="34" charset="0"/>
              </a:rPr>
              <a:t>trabajo</a:t>
            </a:r>
            <a:r>
              <a:rPr lang="en-GB" sz="1800" dirty="0" smtClean="0">
                <a:cs typeface="Calibri" pitchFamily="34" charset="0"/>
              </a:rPr>
              <a:t> en un </a:t>
            </a:r>
            <a:r>
              <a:rPr lang="en-GB" sz="1800" dirty="0" err="1" smtClean="0">
                <a:cs typeface="Calibri" pitchFamily="34" charset="0"/>
              </a:rPr>
              <a:t>restaurante</a:t>
            </a:r>
            <a:r>
              <a:rPr lang="en-GB" sz="1800" dirty="0" smtClean="0">
                <a:cs typeface="Calibri" pitchFamily="34" charset="0"/>
              </a:rPr>
              <a:t> los fines de </a:t>
            </a:r>
            <a:r>
              <a:rPr lang="en-GB" sz="1800" dirty="0" err="1" smtClean="0">
                <a:cs typeface="Calibri" pitchFamily="34" charset="0"/>
              </a:rPr>
              <a:t>semana</a:t>
            </a:r>
            <a:r>
              <a:rPr lang="en-GB" sz="1800" dirty="0" smtClean="0"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4.	</a:t>
            </a:r>
            <a:r>
              <a:rPr lang="en-GB" sz="1800" b="1" dirty="0" smtClean="0">
                <a:cs typeface="Calibri" pitchFamily="34" charset="0"/>
              </a:rPr>
              <a:t>¿En </a:t>
            </a:r>
            <a:r>
              <a:rPr lang="en-GB" sz="1800" b="1" dirty="0" err="1" smtClean="0">
                <a:cs typeface="Calibri" pitchFamily="34" charset="0"/>
              </a:rPr>
              <a:t>qué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te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gastas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tu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dinero</a:t>
            </a:r>
            <a:r>
              <a:rPr lang="en-GB" sz="1800" b="1" dirty="0" smtClean="0">
                <a:cs typeface="Calibri" pitchFamily="34" charset="0"/>
              </a:rPr>
              <a:t>?</a:t>
            </a: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	</a:t>
            </a:r>
            <a:r>
              <a:rPr lang="en-GB" sz="1800" dirty="0" err="1" smtClean="0">
                <a:cs typeface="Calibri" pitchFamily="34" charset="0"/>
              </a:rPr>
              <a:t>Gasto</a:t>
            </a:r>
            <a:r>
              <a:rPr lang="en-GB" sz="1800" dirty="0" smtClean="0">
                <a:cs typeface="Calibri" pitchFamily="34" charset="0"/>
              </a:rPr>
              <a:t> mi </a:t>
            </a:r>
            <a:r>
              <a:rPr lang="en-GB" sz="1800" dirty="0" err="1" smtClean="0">
                <a:cs typeface="Calibri" pitchFamily="34" charset="0"/>
              </a:rPr>
              <a:t>dinero</a:t>
            </a:r>
            <a:r>
              <a:rPr lang="en-GB" sz="1800" dirty="0" smtClean="0">
                <a:cs typeface="Calibri" pitchFamily="34" charset="0"/>
              </a:rPr>
              <a:t> en </a:t>
            </a:r>
            <a:r>
              <a:rPr lang="en-GB" sz="1800" dirty="0" err="1" smtClean="0">
                <a:cs typeface="Calibri" pitchFamily="34" charset="0"/>
              </a:rPr>
              <a:t>ropa</a:t>
            </a:r>
            <a:r>
              <a:rPr lang="en-GB" sz="1800" dirty="0" smtClean="0">
                <a:cs typeface="Calibri" pitchFamily="34" charset="0"/>
              </a:rPr>
              <a:t>, </a:t>
            </a:r>
            <a:r>
              <a:rPr lang="en-GB" sz="1800" dirty="0" err="1" smtClean="0">
                <a:cs typeface="Calibri" pitchFamily="34" charset="0"/>
              </a:rPr>
              <a:t>videojuegos</a:t>
            </a:r>
            <a:r>
              <a:rPr lang="en-GB" sz="1800" dirty="0" smtClean="0">
                <a:cs typeface="Calibri" pitchFamily="34" charset="0"/>
              </a:rPr>
              <a:t> y </a:t>
            </a:r>
            <a:r>
              <a:rPr lang="en-GB" sz="1800" dirty="0" err="1" smtClean="0"/>
              <a:t>saldo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mi </a:t>
            </a:r>
            <a:r>
              <a:rPr lang="en-GB" sz="1800" dirty="0" err="1" smtClean="0"/>
              <a:t>móvil</a:t>
            </a:r>
            <a:r>
              <a:rPr lang="en-GB" sz="1800" dirty="0" smtClean="0"/>
              <a:t>.</a:t>
            </a:r>
          </a:p>
          <a:p>
            <a:pPr>
              <a:buNone/>
            </a:pPr>
            <a:endParaRPr lang="en-GB" sz="1800" dirty="0" smtClean="0"/>
          </a:p>
          <a:p>
            <a:pPr>
              <a:buAutoNum type="arabicPeriod" startAt="5"/>
            </a:pPr>
            <a:r>
              <a:rPr lang="en-GB" sz="1800" b="1" dirty="0" smtClean="0">
                <a:cs typeface="Calibri" pitchFamily="34" charset="0"/>
              </a:rPr>
              <a:t>¿</a:t>
            </a:r>
            <a:r>
              <a:rPr lang="en-GB" sz="1800" b="1" dirty="0" err="1" smtClean="0">
                <a:cs typeface="Calibri" pitchFamily="34" charset="0"/>
              </a:rPr>
              <a:t>Estás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contento</a:t>
            </a:r>
            <a:r>
              <a:rPr lang="en-GB" sz="1800" b="1" dirty="0" smtClean="0">
                <a:cs typeface="Calibri" pitchFamily="34" charset="0"/>
              </a:rPr>
              <a:t> con el </a:t>
            </a:r>
            <a:r>
              <a:rPr lang="en-GB" sz="1800" b="1" dirty="0" err="1" smtClean="0">
                <a:cs typeface="Calibri" pitchFamily="34" charset="0"/>
              </a:rPr>
              <a:t>dinero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que</a:t>
            </a:r>
            <a:r>
              <a:rPr lang="en-GB" sz="1800" b="1" dirty="0" smtClean="0">
                <a:cs typeface="Calibri" pitchFamily="34" charset="0"/>
              </a:rPr>
              <a:t> </a:t>
            </a:r>
            <a:r>
              <a:rPr lang="en-GB" sz="1800" b="1" dirty="0" err="1" smtClean="0">
                <a:cs typeface="Calibri" pitchFamily="34" charset="0"/>
              </a:rPr>
              <a:t>recibes</a:t>
            </a:r>
            <a:r>
              <a:rPr lang="en-GB" sz="1800" b="1" dirty="0" smtClean="0">
                <a:cs typeface="Calibri" pitchFamily="34" charset="0"/>
              </a:rPr>
              <a:t>?</a:t>
            </a:r>
          </a:p>
          <a:p>
            <a:pPr>
              <a:buNone/>
            </a:pPr>
            <a:r>
              <a:rPr lang="en-GB" sz="1800" dirty="0" smtClean="0">
                <a:cs typeface="Calibri" pitchFamily="34" charset="0"/>
              </a:rPr>
              <a:t>	</a:t>
            </a:r>
            <a:r>
              <a:rPr lang="en-GB" sz="1800" dirty="0" err="1" smtClean="0">
                <a:cs typeface="Calibri" pitchFamily="34" charset="0"/>
              </a:rPr>
              <a:t>Sí</a:t>
            </a:r>
            <a:r>
              <a:rPr lang="en-GB" sz="1800" dirty="0" smtClean="0">
                <a:cs typeface="Calibri" pitchFamily="34" charset="0"/>
              </a:rPr>
              <a:t>,  </a:t>
            </a:r>
            <a:r>
              <a:rPr lang="en-GB" sz="1800" dirty="0" err="1" smtClean="0">
                <a:cs typeface="Calibri" pitchFamily="34" charset="0"/>
              </a:rPr>
              <a:t>estoy</a:t>
            </a:r>
            <a:r>
              <a:rPr lang="en-GB" sz="1800" dirty="0" smtClean="0">
                <a:cs typeface="Calibri" pitchFamily="34" charset="0"/>
              </a:rPr>
              <a:t> </a:t>
            </a:r>
            <a:r>
              <a:rPr lang="en-GB" sz="1800" dirty="0" err="1" smtClean="0">
                <a:cs typeface="Calibri" pitchFamily="34" charset="0"/>
              </a:rPr>
              <a:t>contento</a:t>
            </a:r>
            <a:r>
              <a:rPr lang="en-GB" sz="1800" dirty="0" smtClean="0">
                <a:cs typeface="Calibri" pitchFamily="34" charset="0"/>
              </a:rPr>
              <a:t> – </a:t>
            </a:r>
            <a:r>
              <a:rPr lang="en-GB" sz="1800" dirty="0" err="1" smtClean="0">
                <a:cs typeface="Calibri" pitchFamily="34" charset="0"/>
              </a:rPr>
              <a:t>tengo</a:t>
            </a:r>
            <a:r>
              <a:rPr lang="en-GB" sz="1800" dirty="0" smtClean="0">
                <a:cs typeface="Calibri" pitchFamily="34" charset="0"/>
              </a:rPr>
              <a:t> </a:t>
            </a:r>
            <a:r>
              <a:rPr lang="en-GB" sz="1800" dirty="0" err="1" smtClean="0">
                <a:cs typeface="Calibri" pitchFamily="34" charset="0"/>
              </a:rPr>
              <a:t>bastante</a:t>
            </a:r>
            <a:r>
              <a:rPr lang="en-GB" sz="1800" dirty="0" smtClean="0">
                <a:cs typeface="Calibri" pitchFamily="34" charset="0"/>
              </a:rPr>
              <a:t> </a:t>
            </a:r>
            <a:r>
              <a:rPr lang="en-GB" sz="1800" dirty="0" err="1" smtClean="0">
                <a:cs typeface="Calibri" pitchFamily="34" charset="0"/>
              </a:rPr>
              <a:t>dinero</a:t>
            </a:r>
            <a:r>
              <a:rPr lang="en-GB" sz="1800" dirty="0" smtClean="0">
                <a:cs typeface="Calibri" pitchFamily="34" charset="0"/>
              </a:rPr>
              <a:t> en </a:t>
            </a:r>
            <a:r>
              <a:rPr lang="en-GB" sz="1800" dirty="0" err="1" smtClean="0">
                <a:cs typeface="Calibri" pitchFamily="34" charset="0"/>
              </a:rPr>
              <a:t>este</a:t>
            </a:r>
            <a:r>
              <a:rPr lang="en-GB" sz="1800" dirty="0" smtClean="0">
                <a:cs typeface="Calibri" pitchFamily="34" charset="0"/>
              </a:rPr>
              <a:t> </a:t>
            </a:r>
            <a:r>
              <a:rPr lang="en-GB" sz="1800" dirty="0" err="1" smtClean="0">
                <a:cs typeface="Calibri" pitchFamily="34" charset="0"/>
              </a:rPr>
              <a:t>momento</a:t>
            </a:r>
            <a:r>
              <a:rPr lang="en-GB" sz="1800" dirty="0" smtClean="0">
                <a:cs typeface="Calibri" pitchFamily="34" charset="0"/>
              </a:rPr>
              <a:t>.</a:t>
            </a:r>
            <a:endParaRPr lang="en-GB" sz="1800" dirty="0" smtClean="0"/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18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marL="514350" indent="-514350">
              <a:buNone/>
            </a:pPr>
            <a:endParaRPr lang="en-GB" sz="1800" b="1" u="sng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/>
          </a:p>
          <a:p>
            <a:pPr marL="514350" indent="-514350">
              <a:buNone/>
            </a:pPr>
            <a:endParaRPr lang="en-GB" sz="2400" u="sng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5" descr="MH900386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340768"/>
            <a:ext cx="3095625" cy="3095625"/>
          </a:xfrm>
          <a:prstGeom prst="rect">
            <a:avLst/>
          </a:prstGeom>
        </p:spPr>
      </p:pic>
      <p:pic>
        <p:nvPicPr>
          <p:cNvPr id="10" name="Picture 9" descr="MH9004434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25144"/>
            <a:ext cx="1944216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1800" b="1" u="sng" dirty="0" smtClean="0">
                <a:latin typeface="+mj-lt"/>
                <a:cs typeface="Calibri" pitchFamily="34" charset="0"/>
              </a:rPr>
              <a:t>ACTIVIDAD 5:  EL DINERO EN MI VIDA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 </a:t>
            </a: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Work with a partner: read and note 5 things each person says about money. Who is happy and who is unhappy with their financial situation?</a:t>
            </a:r>
          </a:p>
          <a:p>
            <a:pPr>
              <a:buNone/>
            </a:pPr>
            <a:endParaRPr lang="en-GB" sz="18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>
                <a:latin typeface="+mj-lt"/>
                <a:cs typeface="Calibri" pitchFamily="34" charset="0"/>
              </a:rPr>
              <a:t>GABRIEL</a:t>
            </a:r>
          </a:p>
          <a:p>
            <a:r>
              <a:rPr lang="es-ES_tradnl" sz="1800" dirty="0" smtClean="0"/>
              <a:t>No tengo problemas con dinero porque mis padres me dan cincuenta libras al mes.</a:t>
            </a:r>
            <a:endParaRPr lang="en-GB" sz="1800" dirty="0" smtClean="0"/>
          </a:p>
          <a:p>
            <a:r>
              <a:rPr lang="es-ES_tradnl" sz="1800" dirty="0" smtClean="0"/>
              <a:t>Me lo gasto en revistas, ropa y saldo para el móvil.</a:t>
            </a:r>
            <a:endParaRPr lang="en-GB" sz="1800" dirty="0" smtClean="0"/>
          </a:p>
          <a:p>
            <a:r>
              <a:rPr lang="es-ES_tradnl" sz="1800" dirty="0" smtClean="0"/>
              <a:t>A mi ver es muy importante ahorrar para el futuro.</a:t>
            </a:r>
            <a:endParaRPr lang="en-GB" sz="1800" dirty="0" smtClean="0"/>
          </a:p>
          <a:p>
            <a:r>
              <a:rPr lang="es-ES_tradnl" sz="1800" dirty="0" smtClean="0"/>
              <a:t>Pero también es importante divertirse con sus amigos.</a:t>
            </a:r>
            <a:endParaRPr lang="en-GB" sz="1800" dirty="0" smtClean="0"/>
          </a:p>
          <a:p>
            <a:r>
              <a:rPr lang="es-ES_tradnl" sz="1800" dirty="0" smtClean="0"/>
              <a:t>En conclusión, el dinero no es muy importante - lo que cuenta para mí es mi familia y mis amigos.</a:t>
            </a:r>
            <a:endParaRPr lang="en-GB" sz="1800" dirty="0" smtClean="0"/>
          </a:p>
          <a:p>
            <a:pPr>
              <a:buNone/>
            </a:pPr>
            <a:endParaRPr lang="en-GB" sz="1800" b="1" dirty="0" smtClean="0">
              <a:cs typeface="Calibri" pitchFamily="34" charset="0"/>
            </a:endParaRPr>
          </a:p>
          <a:p>
            <a:pPr>
              <a:buNone/>
            </a:pPr>
            <a:endParaRPr lang="en-GB" sz="1800" b="1" dirty="0" smtClean="0">
              <a:cs typeface="Calibri" pitchFamily="34" charset="0"/>
            </a:endParaRPr>
          </a:p>
          <a:p>
            <a:pPr>
              <a:buNone/>
            </a:pPr>
            <a:endParaRPr lang="en-GB" sz="1800" b="1" dirty="0" smtClean="0">
              <a:cs typeface="Calibri" pitchFamily="34" charset="0"/>
            </a:endParaRPr>
          </a:p>
          <a:p>
            <a:pPr>
              <a:buNone/>
            </a:pPr>
            <a:endParaRPr lang="en-GB" sz="1800" b="1" dirty="0" smtClean="0"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>
                <a:cs typeface="Calibri" pitchFamily="34" charset="0"/>
              </a:rPr>
              <a:t>ISABEL</a:t>
            </a:r>
          </a:p>
          <a:p>
            <a:r>
              <a:rPr lang="en-GB" sz="1800" dirty="0" smtClean="0"/>
              <a:t>No me </a:t>
            </a:r>
            <a:r>
              <a:rPr lang="en-GB" sz="1800" dirty="0" err="1" smtClean="0"/>
              <a:t>dan</a:t>
            </a:r>
            <a:r>
              <a:rPr lang="en-GB" sz="1800" dirty="0" smtClean="0"/>
              <a:t> mucho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</a:t>
            </a:r>
            <a:r>
              <a:rPr lang="en-GB" sz="1800" dirty="0" err="1" smtClean="0"/>
              <a:t>mis</a:t>
            </a:r>
            <a:r>
              <a:rPr lang="en-GB" sz="1800" dirty="0" smtClean="0"/>
              <a:t> padres </a:t>
            </a:r>
            <a:r>
              <a:rPr lang="en-GB" sz="1800" dirty="0" err="1" smtClean="0"/>
              <a:t>porque</a:t>
            </a:r>
            <a:r>
              <a:rPr lang="en-GB" sz="1800" dirty="0" smtClean="0"/>
              <a:t> </a:t>
            </a:r>
            <a:r>
              <a:rPr lang="en-GB" sz="1800" dirty="0" err="1" smtClean="0"/>
              <a:t>somos</a:t>
            </a:r>
            <a:r>
              <a:rPr lang="en-GB" sz="1800" dirty="0" smtClean="0"/>
              <a:t> </a:t>
            </a:r>
            <a:r>
              <a:rPr lang="en-GB" sz="1800" dirty="0" err="1" smtClean="0"/>
              <a:t>cinco</a:t>
            </a:r>
            <a:r>
              <a:rPr lang="en-GB" sz="1800" dirty="0" smtClean="0"/>
              <a:t> </a:t>
            </a:r>
            <a:r>
              <a:rPr lang="en-GB" sz="1800" dirty="0" err="1" smtClean="0"/>
              <a:t>hermanos</a:t>
            </a:r>
            <a:r>
              <a:rPr lang="en-GB" sz="1800" dirty="0" smtClean="0"/>
              <a:t> en total.</a:t>
            </a:r>
          </a:p>
          <a:p>
            <a:r>
              <a:rPr lang="es-ES_tradnl" sz="1800" dirty="0" smtClean="0"/>
              <a:t>Gano dinero trabajando en un garaje, de lunes a viernes.</a:t>
            </a:r>
            <a:endParaRPr lang="en-GB" sz="1800" dirty="0" smtClean="0"/>
          </a:p>
          <a:p>
            <a:r>
              <a:rPr lang="en-GB" sz="1800" dirty="0" smtClean="0"/>
              <a:t>Con el </a:t>
            </a:r>
            <a:r>
              <a:rPr lang="en-GB" sz="1800" dirty="0" err="1" smtClean="0"/>
              <a:t>dinero</a:t>
            </a:r>
            <a:r>
              <a:rPr lang="en-GB" sz="1800" dirty="0" smtClean="0"/>
              <a:t>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pagar</a:t>
            </a:r>
            <a:r>
              <a:rPr lang="en-GB" sz="1800" dirty="0" smtClean="0"/>
              <a:t> </a:t>
            </a:r>
            <a:r>
              <a:rPr lang="en-GB" sz="1800" dirty="0" err="1" smtClean="0"/>
              <a:t>todo</a:t>
            </a:r>
            <a:r>
              <a:rPr lang="en-GB" sz="1800" dirty="0" smtClean="0"/>
              <a:t>: la </a:t>
            </a:r>
            <a:r>
              <a:rPr lang="en-GB" sz="1800" dirty="0" err="1" smtClean="0"/>
              <a:t>ropa</a:t>
            </a:r>
            <a:r>
              <a:rPr lang="en-GB" sz="1800" dirty="0" smtClean="0"/>
              <a:t>, los </a:t>
            </a:r>
            <a:r>
              <a:rPr lang="en-GB" sz="1800" dirty="0" err="1" smtClean="0"/>
              <a:t>libros</a:t>
            </a:r>
            <a:r>
              <a:rPr lang="en-GB" sz="1800" dirty="0" smtClean="0"/>
              <a:t>, </a:t>
            </a:r>
            <a:r>
              <a:rPr lang="en-GB" sz="1800" dirty="0" err="1" smtClean="0"/>
              <a:t>las</a:t>
            </a:r>
            <a:r>
              <a:rPr lang="en-GB" sz="1800" dirty="0" smtClean="0"/>
              <a:t> </a:t>
            </a:r>
            <a:r>
              <a:rPr lang="en-GB" sz="1800" dirty="0" err="1" smtClean="0"/>
              <a:t>diversiones</a:t>
            </a:r>
            <a:r>
              <a:rPr lang="en-GB" sz="1800" dirty="0" smtClean="0"/>
              <a:t>, </a:t>
            </a:r>
            <a:r>
              <a:rPr lang="en-GB" sz="1800" dirty="0" err="1" smtClean="0"/>
              <a:t>aún</a:t>
            </a:r>
            <a:r>
              <a:rPr lang="en-GB" sz="1800" dirty="0" smtClean="0"/>
              <a:t> los </a:t>
            </a:r>
            <a:r>
              <a:rPr lang="en-GB" sz="1800" dirty="0" err="1" smtClean="0"/>
              <a:t>viajes</a:t>
            </a:r>
            <a:r>
              <a:rPr lang="en-GB" sz="1800" dirty="0" smtClean="0"/>
              <a:t> en </a:t>
            </a:r>
            <a:r>
              <a:rPr lang="en-GB" sz="1800" dirty="0" err="1" smtClean="0"/>
              <a:t>autobús</a:t>
            </a:r>
            <a:r>
              <a:rPr lang="en-GB" sz="1800" dirty="0" smtClean="0"/>
              <a:t> </a:t>
            </a:r>
            <a:r>
              <a:rPr lang="en-GB" sz="1800" dirty="0" err="1" smtClean="0"/>
              <a:t>para</a:t>
            </a:r>
            <a:r>
              <a:rPr lang="en-GB" sz="1800" dirty="0" smtClean="0"/>
              <a:t> </a:t>
            </a:r>
            <a:r>
              <a:rPr lang="en-GB" sz="1800" dirty="0" err="1" smtClean="0"/>
              <a:t>ir</a:t>
            </a:r>
            <a:r>
              <a:rPr lang="en-GB" sz="1800" dirty="0" smtClean="0"/>
              <a:t> al </a:t>
            </a:r>
            <a:r>
              <a:rPr lang="en-GB" sz="1800" dirty="0" err="1" smtClean="0"/>
              <a:t>instituto</a:t>
            </a:r>
            <a:r>
              <a:rPr lang="en-GB" sz="1800" dirty="0" smtClean="0"/>
              <a:t>.</a:t>
            </a:r>
          </a:p>
          <a:p>
            <a:r>
              <a:rPr lang="es-ES_tradnl" sz="1800" dirty="0" smtClean="0"/>
              <a:t>No gano bastante dinero para ahorrar para el futuro.</a:t>
            </a:r>
            <a:endParaRPr lang="en-GB" sz="1800" dirty="0" smtClean="0"/>
          </a:p>
          <a:p>
            <a:r>
              <a:rPr lang="es-ES_tradnl" sz="1800" dirty="0" smtClean="0"/>
              <a:t>En conclusión, el dinero es muy importante  ¡y no es justo que no tengo mucho!</a:t>
            </a:r>
            <a:endParaRPr lang="en-GB" sz="1800" dirty="0" smtClean="0"/>
          </a:p>
          <a:p>
            <a:pPr>
              <a:buNone/>
            </a:pPr>
            <a:endParaRPr lang="en-GB" sz="1800" b="1" dirty="0" smtClean="0"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>
              <a:buAutoNum type="arabicPeriod" startAt="2"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1800" b="1" dirty="0" smtClean="0">
              <a:latin typeface="+mj-lt"/>
              <a:cs typeface="Calibri" pitchFamily="34" charset="0"/>
            </a:endParaRPr>
          </a:p>
          <a:p>
            <a:pPr>
              <a:buNone/>
            </a:pPr>
            <a:endParaRPr lang="en-GB" sz="1800" dirty="0" smtClean="0">
              <a:latin typeface="+mj-lt"/>
              <a:cs typeface="Calibri" pitchFamily="34" charset="0"/>
            </a:endParaRPr>
          </a:p>
          <a:p>
            <a:pPr marL="514350" indent="-514350">
              <a:buNone/>
            </a:pPr>
            <a:endParaRPr lang="en-GB" sz="1800" b="1" u="sng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>
              <a:latin typeface="+mj-lt"/>
            </a:endParaRPr>
          </a:p>
          <a:p>
            <a:pPr marL="514350" indent="-514350">
              <a:buNone/>
            </a:pPr>
            <a:endParaRPr lang="en-GB" sz="1800" dirty="0" smtClean="0"/>
          </a:p>
          <a:p>
            <a:pPr marL="514350" indent="-514350">
              <a:buNone/>
            </a:pPr>
            <a:endParaRPr lang="en-GB" sz="2400" u="sng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443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20628"/>
            <a:ext cx="1512168" cy="1512168"/>
          </a:xfrm>
          <a:prstGeom prst="rect">
            <a:avLst/>
          </a:prstGeom>
        </p:spPr>
      </p:pic>
      <p:pic>
        <p:nvPicPr>
          <p:cNvPr id="5" name="Picture 4" descr="MH90044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84984"/>
            <a:ext cx="1656184" cy="1656184"/>
          </a:xfrm>
          <a:prstGeom prst="rect">
            <a:avLst/>
          </a:prstGeom>
        </p:spPr>
      </p:pic>
      <p:pic>
        <p:nvPicPr>
          <p:cNvPr id="6" name="Picture 5" descr="MH900443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56992"/>
            <a:ext cx="1619820" cy="1619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423</Words>
  <Application>Microsoft Office PowerPoint</Application>
  <PresentationFormat>On-screen Show (4:3)</PresentationFormat>
  <Paragraphs>818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   </vt:lpstr>
      <vt:lpstr>    Hyndland Seconadary School Modern Languages</vt:lpstr>
      <vt:lpstr>   UNIT 3: EL MUNDO DE TRABAJO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VIVRE ENSEMBLE</dc:title>
  <dc:creator>.</dc:creator>
  <cp:lastModifiedBy>SBaran</cp:lastModifiedBy>
  <cp:revision>158</cp:revision>
  <dcterms:created xsi:type="dcterms:W3CDTF">2012-08-04T13:20:56Z</dcterms:created>
  <dcterms:modified xsi:type="dcterms:W3CDTF">2014-01-23T13:56:15Z</dcterms:modified>
</cp:coreProperties>
</file>