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57" r:id="rId4"/>
    <p:sldId id="258" r:id="rId5"/>
    <p:sldId id="265" r:id="rId6"/>
    <p:sldId id="270" r:id="rId7"/>
    <p:sldId id="266" r:id="rId8"/>
    <p:sldId id="273" r:id="rId9"/>
    <p:sldId id="281" r:id="rId10"/>
    <p:sldId id="282" r:id="rId11"/>
    <p:sldId id="259" r:id="rId12"/>
    <p:sldId id="269" r:id="rId13"/>
    <p:sldId id="272" r:id="rId14"/>
    <p:sldId id="271" r:id="rId15"/>
    <p:sldId id="267" r:id="rId16"/>
    <p:sldId id="260" r:id="rId17"/>
    <p:sldId id="274" r:id="rId18"/>
    <p:sldId id="275" r:id="rId19"/>
    <p:sldId id="276" r:id="rId20"/>
    <p:sldId id="277" r:id="rId21"/>
    <p:sldId id="261" r:id="rId22"/>
    <p:sldId id="288" r:id="rId23"/>
    <p:sldId id="286" r:id="rId24"/>
    <p:sldId id="285" r:id="rId25"/>
    <p:sldId id="295" r:id="rId26"/>
    <p:sldId id="292" r:id="rId27"/>
    <p:sldId id="293" r:id="rId28"/>
    <p:sldId id="262" r:id="rId29"/>
    <p:sldId id="294" r:id="rId30"/>
    <p:sldId id="291" r:id="rId31"/>
    <p:sldId id="278" r:id="rId32"/>
    <p:sldId id="279" r:id="rId33"/>
    <p:sldId id="28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3399"/>
    <a:srgbClr val="008000"/>
    <a:srgbClr val="F3F0F6"/>
    <a:srgbClr val="DDF9FF"/>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8" autoAdjust="0"/>
    <p:restoredTop sz="94709" autoAdjust="0"/>
  </p:normalViewPr>
  <p:slideViewPr>
    <p:cSldViewPr>
      <p:cViewPr varScale="1">
        <p:scale>
          <a:sx n="41" d="100"/>
          <a:sy n="41" d="100"/>
        </p:scale>
        <p:origin x="-132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1A62B0-7E64-4A14-96FA-A354EDBED451}" type="datetimeFigureOut">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EE3A1-697E-4D73-B06E-F71CA1187E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68F45D-6F6C-4A3A-B7A3-172A78DF6106}" type="datetimeFigureOut">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AD6F41-CACE-4759-88E9-6374AFD47D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5291DE-7285-4895-961B-38A2DEFD0F08}" type="datetimeFigureOut">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5096F-F79D-48A5-A370-A190E6DC00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2928002A-5EE6-480B-AA3E-A54AAAE949D3}" type="datetimeFigureOut">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F85CF2-21CA-4722-BAB3-A82F53917D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AC24F5-4EA2-48AA-A7F6-F08FDDBFC83E}" type="datetimeFigureOut">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E14FC-BA66-400B-A07B-E1A0D8563D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C004E0-D35E-4BA9-907F-839DBCCBE3CD}" type="datetimeFigureOut">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F2DF3D-5CED-4D30-8EEA-D387416904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2ED339-8201-474B-8198-A5274736E26E}" type="datetimeFigureOut">
              <a:rPr lang="en-US"/>
              <a:pPr>
                <a:defRPr/>
              </a:pPr>
              <a:t>1/22/2014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1C75C2-371E-47A0-BAC1-38F5CE80F8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41637C-0BFA-4E0E-B67F-374F3150CF5D}" type="datetimeFigureOut">
              <a:rPr lang="en-US"/>
              <a:pPr>
                <a:defRPr/>
              </a:pPr>
              <a:t>1/22/2014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7A1ED1-A483-4814-8AA7-B9FB966496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042EFD-1C5F-4BAE-AF63-4852B3E20781}" type="datetimeFigureOut">
              <a:rPr lang="en-US"/>
              <a:pPr>
                <a:defRPr/>
              </a:pPr>
              <a:t>1/22/2014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8892AE-C343-44B7-AC28-4938930FF2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B75805-42A1-4B2C-8CBF-CCBF35EAAB3C}" type="datetimeFigureOut">
              <a:rPr lang="en-US"/>
              <a:pPr>
                <a:defRPr/>
              </a:pPr>
              <a:t>1/22/2014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C68B1F-2019-41FE-A6AA-EAE1AEFECA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E3EDC3-BFDE-49B0-9DE3-CE90B1B9E355}" type="datetimeFigureOut">
              <a:rPr lang="en-US"/>
              <a:pPr>
                <a:defRPr/>
              </a:pPr>
              <a:t>1/22/2014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595698-D2A0-4B3A-8A8D-A65494F7D5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A4C202-6651-42B3-832F-5E5742CDC398}" type="datetimeFigureOut">
              <a:rPr lang="en-US"/>
              <a:pPr>
                <a:defRPr/>
              </a:pPr>
              <a:t>1/22/2014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221841-C925-4C47-909B-91A1E31011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DC421B-4B1A-4823-97F6-EB05A11D3B52}" type="datetimeFigureOut">
              <a:rPr lang="en-US"/>
              <a:pPr>
                <a:defRPr/>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3E0409A-6C72-4156-BE11-5ADEC0D767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image" Target="../media/image43.wmf"/></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wmf"/></Relationships>
</file>

<file path=ppt/slides/_rels/slide1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2.wmf"/><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5.jpeg"/><Relationship Id="rId7" Type="http://schemas.openxmlformats.org/officeDocument/2006/relationships/image" Target="../media/image60.jpeg"/><Relationship Id="rId12" Type="http://schemas.openxmlformats.org/officeDocument/2006/relationships/image" Target="../media/image71.jpeg"/><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6.jpeg"/><Relationship Id="rId11" Type="http://schemas.openxmlformats.org/officeDocument/2006/relationships/image" Target="../media/image70.jpeg"/><Relationship Id="rId5" Type="http://schemas.openxmlformats.org/officeDocument/2006/relationships/image" Target="../media/image57.jpeg"/><Relationship Id="rId10" Type="http://schemas.openxmlformats.org/officeDocument/2006/relationships/image" Target="../media/image69.jpeg"/><Relationship Id="rId4" Type="http://schemas.openxmlformats.org/officeDocument/2006/relationships/image" Target="../media/image58.jpeg"/><Relationship Id="rId9"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 Id="rId5" Type="http://schemas.openxmlformats.org/officeDocument/2006/relationships/image" Target="../media/image80.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slideLayout" Target="../slideLayouts/slideLayout4.xml"/><Relationship Id="rId6" Type="http://schemas.openxmlformats.org/officeDocument/2006/relationships/image" Target="../media/image31.wmf"/><Relationship Id="rId11" Type="http://schemas.openxmlformats.org/officeDocument/2006/relationships/image" Target="../media/image35.wmf"/><Relationship Id="rId5" Type="http://schemas.openxmlformats.org/officeDocument/2006/relationships/image" Target="../media/image30.wmf"/><Relationship Id="rId10" Type="http://schemas.openxmlformats.org/officeDocument/2006/relationships/image" Target="../media/image34.wmf"/><Relationship Id="rId4" Type="http://schemas.openxmlformats.org/officeDocument/2006/relationships/image" Target="../media/image29.png"/><Relationship Id="rId9"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C:\Documents and Settings\sa99dalexander\Local Settings\Temporary Internet Files\Content.IE5\IZX2HXJ2\MP90036267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1"/>
          <p:cNvSpPr>
            <a:spLocks noGrp="1"/>
          </p:cNvSpPr>
          <p:nvPr>
            <p:ph type="ctrTitle"/>
          </p:nvPr>
        </p:nvSpPr>
        <p:spPr>
          <a:xfrm>
            <a:off x="0" y="0"/>
            <a:ext cx="6011863" cy="6858000"/>
          </a:xfrm>
        </p:spPr>
        <p:txBody>
          <a:bodyPr/>
          <a:lstStyle/>
          <a:p>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endParaRPr lang="en-GB" smtClean="0"/>
          </a:p>
        </p:txBody>
      </p:sp>
      <p:pic>
        <p:nvPicPr>
          <p:cNvPr id="20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438525"/>
            <a:ext cx="2987675"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17"/>
          <p:cNvSpPr>
            <a:spLocks noChangeArrowheads="1"/>
          </p:cNvSpPr>
          <p:nvPr/>
        </p:nvSpPr>
        <p:spPr bwMode="auto">
          <a:xfrm>
            <a:off x="2843213" y="115888"/>
            <a:ext cx="345757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sz="5400" b="1" dirty="0">
                <a:latin typeface="Arial Black" pitchFamily="34" charset="0"/>
              </a:rPr>
              <a:t>National 4/5</a:t>
            </a:r>
            <a:br>
              <a:rPr lang="en-GB" sz="5400" b="1" dirty="0">
                <a:latin typeface="Arial Black" pitchFamily="34" charset="0"/>
              </a:rPr>
            </a:br>
            <a:r>
              <a:rPr lang="en-GB" sz="5400" b="1" dirty="0" smtClean="0">
                <a:latin typeface="Arial Black" pitchFamily="34" charset="0"/>
              </a:rPr>
              <a:t>French</a:t>
            </a:r>
          </a:p>
          <a:p>
            <a:pPr algn="ctr"/>
            <a:r>
              <a:rPr lang="en-GB" sz="5400" b="1" smtClean="0">
                <a:latin typeface="Arial Black" pitchFamily="34" charset="0"/>
              </a:rPr>
              <a:t>Unit 1</a:t>
            </a:r>
            <a:endParaRPr lang="en-GB" sz="5400"/>
          </a:p>
        </p:txBody>
      </p:sp>
      <p:pic>
        <p:nvPicPr>
          <p:cNvPr id="2054" name="Picture 7" descr="1229290-eiffel_tower_day.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675" y="3438525"/>
            <a:ext cx="3148013"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9" descr="ThickBox_alpedhuezhappyskiers1.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888" y="3438525"/>
            <a:ext cx="3059112"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30800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p:txBody>
          <a:bodyPr/>
          <a:lstStyle/>
          <a:p>
            <a:r>
              <a:rPr lang="fr-FR" sz="2400" b="1" u="sng" dirty="0" smtClean="0"/>
              <a:t>Activité 6: quelle barbe ! le ménage!</a:t>
            </a:r>
          </a:p>
        </p:txBody>
      </p:sp>
      <p:sp>
        <p:nvSpPr>
          <p:cNvPr id="21506" name="Content Placeholder 5"/>
          <p:cNvSpPr>
            <a:spLocks noGrp="1"/>
          </p:cNvSpPr>
          <p:nvPr>
            <p:ph idx="1"/>
          </p:nvPr>
        </p:nvSpPr>
        <p:spPr/>
        <p:txBody>
          <a:bodyPr/>
          <a:lstStyle/>
          <a:p>
            <a:endParaRPr lang="en-GB" smtClean="0"/>
          </a:p>
        </p:txBody>
      </p:sp>
      <p:pic>
        <p:nvPicPr>
          <p:cNvPr id="21507" name="Picture 2" descr="C:\Users\sa07manciniv.SAYR\AppData\Local\Microsoft\Windows\Temporary Internet Files\Content.IE5\RPKRVAE9\MC900442168[1].png"/>
          <p:cNvPicPr>
            <a:picLocks noChangeAspect="1" noChangeArrowheads="1"/>
          </p:cNvPicPr>
          <p:nvPr/>
        </p:nvPicPr>
        <p:blipFill>
          <a:blip r:embed="rId2" cstate="print"/>
          <a:srcRect/>
          <a:stretch>
            <a:fillRect/>
          </a:stretch>
        </p:blipFill>
        <p:spPr bwMode="auto">
          <a:xfrm>
            <a:off x="179388" y="188913"/>
            <a:ext cx="1252537" cy="1252537"/>
          </a:xfrm>
          <a:prstGeom prst="rect">
            <a:avLst/>
          </a:prstGeom>
          <a:noFill/>
          <a:ln w="9525">
            <a:noFill/>
            <a:miter lim="800000"/>
            <a:headEnd/>
            <a:tailEnd/>
          </a:ln>
        </p:spPr>
      </p:pic>
      <p:sp>
        <p:nvSpPr>
          <p:cNvPr id="7" name="Rectangle 6"/>
          <p:cNvSpPr/>
          <p:nvPr/>
        </p:nvSpPr>
        <p:spPr>
          <a:xfrm>
            <a:off x="467544" y="1628800"/>
            <a:ext cx="8208912" cy="3168352"/>
          </a:xfrm>
          <a:prstGeom prst="rect">
            <a:avLst/>
          </a:prstGeom>
          <a:solidFill>
            <a:schemeClr val="accent1">
              <a:lumMod val="20000"/>
              <a:lumOff val="80000"/>
            </a:schemeClr>
          </a:solidFill>
          <a:ln>
            <a:solidFill>
              <a:schemeClr val="accent1"/>
            </a:solidFill>
          </a:ln>
          <a:effectLst>
            <a:innerShdw blurRad="63500" dist="50800" dir="54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dirty="0">
                <a:solidFill>
                  <a:schemeClr val="tx2"/>
                </a:solidFill>
              </a:rPr>
              <a:t>Salut!</a:t>
            </a:r>
          </a:p>
          <a:p>
            <a:pPr>
              <a:defRPr/>
            </a:pPr>
            <a:r>
              <a:rPr lang="fr-FR" dirty="0">
                <a:solidFill>
                  <a:schemeClr val="tx2"/>
                </a:solidFill>
              </a:rPr>
              <a:t>J’en ai marre! C’est toujours moi qui est de corvée de </a:t>
            </a:r>
            <a:r>
              <a:rPr lang="fr-FR" dirty="0" smtClean="0">
                <a:solidFill>
                  <a:schemeClr val="tx2"/>
                </a:solidFill>
              </a:rPr>
              <a:t>ménage! </a:t>
            </a:r>
            <a:r>
              <a:rPr lang="fr-FR" dirty="0">
                <a:solidFill>
                  <a:schemeClr val="tx2"/>
                </a:solidFill>
              </a:rPr>
              <a:t>Mon frère Richard ne fait jamais rien! Il est tout le temps dans sa chambre soi-disant pour réviser et mes parents ne lui disent rien car il est en </a:t>
            </a:r>
            <a:r>
              <a:rPr lang="fr-FR" dirty="0" smtClean="0">
                <a:solidFill>
                  <a:schemeClr val="tx2"/>
                </a:solidFill>
              </a:rPr>
              <a:t>Terminale. Il </a:t>
            </a:r>
            <a:r>
              <a:rPr lang="fr-FR" dirty="0">
                <a:solidFill>
                  <a:schemeClr val="tx2"/>
                </a:solidFill>
              </a:rPr>
              <a:t>passe son Bac en </a:t>
            </a:r>
            <a:r>
              <a:rPr lang="fr-FR" dirty="0" smtClean="0">
                <a:solidFill>
                  <a:schemeClr val="tx2"/>
                </a:solidFill>
              </a:rPr>
              <a:t>juin. </a:t>
            </a:r>
            <a:r>
              <a:rPr lang="fr-FR" dirty="0">
                <a:solidFill>
                  <a:schemeClr val="tx2"/>
                </a:solidFill>
              </a:rPr>
              <a:t>Résultat: tout retombe sur moi!</a:t>
            </a:r>
          </a:p>
          <a:p>
            <a:pPr>
              <a:defRPr/>
            </a:pPr>
            <a:r>
              <a:rPr lang="fr-FR" dirty="0">
                <a:solidFill>
                  <a:schemeClr val="tx2"/>
                </a:solidFill>
              </a:rPr>
              <a:t>Quand je rentre de </a:t>
            </a:r>
            <a:r>
              <a:rPr lang="fr-FR" dirty="0" smtClean="0">
                <a:solidFill>
                  <a:schemeClr val="tx2"/>
                </a:solidFill>
              </a:rPr>
              <a:t>l’école, </a:t>
            </a:r>
            <a:r>
              <a:rPr lang="fr-FR" dirty="0">
                <a:solidFill>
                  <a:schemeClr val="tx2"/>
                </a:solidFill>
              </a:rPr>
              <a:t>je dois passer l’aspirateur et vider le </a:t>
            </a:r>
            <a:r>
              <a:rPr lang="fr-FR" dirty="0" smtClean="0">
                <a:solidFill>
                  <a:schemeClr val="tx2"/>
                </a:solidFill>
              </a:rPr>
              <a:t>lave-vaisselle. </a:t>
            </a:r>
            <a:r>
              <a:rPr lang="fr-FR" dirty="0">
                <a:solidFill>
                  <a:schemeClr val="tx2"/>
                </a:solidFill>
              </a:rPr>
              <a:t>Si ma mère a fait une </a:t>
            </a:r>
            <a:r>
              <a:rPr lang="fr-FR" dirty="0" smtClean="0">
                <a:solidFill>
                  <a:schemeClr val="tx2"/>
                </a:solidFill>
              </a:rPr>
              <a:t>lessive, je </a:t>
            </a:r>
            <a:r>
              <a:rPr lang="fr-FR" dirty="0">
                <a:solidFill>
                  <a:schemeClr val="tx2"/>
                </a:solidFill>
              </a:rPr>
              <a:t>dois étendre le linge!</a:t>
            </a:r>
          </a:p>
          <a:p>
            <a:pPr>
              <a:defRPr/>
            </a:pPr>
            <a:r>
              <a:rPr lang="fr-FR" dirty="0">
                <a:solidFill>
                  <a:schemeClr val="tx2"/>
                </a:solidFill>
              </a:rPr>
              <a:t>Il m’arrive parfois de mettre et débarrasser la </a:t>
            </a:r>
            <a:r>
              <a:rPr lang="fr-FR" dirty="0" smtClean="0">
                <a:solidFill>
                  <a:schemeClr val="tx2"/>
                </a:solidFill>
              </a:rPr>
              <a:t>table. </a:t>
            </a:r>
            <a:r>
              <a:rPr lang="fr-FR" dirty="0">
                <a:solidFill>
                  <a:schemeClr val="tx2"/>
                </a:solidFill>
              </a:rPr>
              <a:t>Sans compter sur le fait que mon père insiste toujours pour que ma chambre soit rangée! Si ça continue , on va m’appeler Cendrillon!</a:t>
            </a:r>
          </a:p>
          <a:p>
            <a:pPr>
              <a:defRPr/>
            </a:pPr>
            <a:r>
              <a:rPr lang="fr-FR" dirty="0">
                <a:solidFill>
                  <a:schemeClr val="tx2"/>
                </a:solidFill>
              </a:rPr>
              <a:t>			Clémence</a:t>
            </a:r>
          </a:p>
        </p:txBody>
      </p:sp>
      <p:sp>
        <p:nvSpPr>
          <p:cNvPr id="8" name="Rectangle 7"/>
          <p:cNvSpPr/>
          <p:nvPr/>
        </p:nvSpPr>
        <p:spPr>
          <a:xfrm>
            <a:off x="611188" y="4941888"/>
            <a:ext cx="3960812"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mj-lt"/>
              <a:buAutoNum type="arabicPeriod"/>
              <a:defRPr/>
            </a:pPr>
            <a:r>
              <a:rPr lang="en-GB" dirty="0"/>
              <a:t>What is </a:t>
            </a:r>
            <a:r>
              <a:rPr lang="en-GB" dirty="0" err="1"/>
              <a:t>Clémence</a:t>
            </a:r>
            <a:r>
              <a:rPr lang="en-GB" dirty="0"/>
              <a:t> complaining about?</a:t>
            </a:r>
          </a:p>
          <a:p>
            <a:pPr marL="342900" indent="-342900">
              <a:buFont typeface="+mj-lt"/>
              <a:buAutoNum type="arabicPeriod"/>
              <a:defRPr/>
            </a:pPr>
            <a:r>
              <a:rPr lang="en-GB" dirty="0"/>
              <a:t>What is Richard doing to help?</a:t>
            </a:r>
          </a:p>
          <a:p>
            <a:pPr marL="342900" indent="-342900">
              <a:buFont typeface="+mj-lt"/>
              <a:buAutoNum type="arabicPeriod"/>
              <a:defRPr/>
            </a:pPr>
            <a:r>
              <a:rPr lang="en-GB" dirty="0"/>
              <a:t>What are her parents reactions?</a:t>
            </a:r>
          </a:p>
        </p:txBody>
      </p:sp>
      <p:sp>
        <p:nvSpPr>
          <p:cNvPr id="9" name="Rectangle 8"/>
          <p:cNvSpPr/>
          <p:nvPr/>
        </p:nvSpPr>
        <p:spPr>
          <a:xfrm>
            <a:off x="4787900" y="4941888"/>
            <a:ext cx="3887788"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dirty="0"/>
              <a:t>4. What has she got to do when she come home from school?</a:t>
            </a:r>
          </a:p>
          <a:p>
            <a:pPr>
              <a:defRPr/>
            </a:pPr>
            <a:r>
              <a:rPr lang="en-GB" dirty="0"/>
              <a:t>5. What does her dad insist on?</a:t>
            </a:r>
          </a:p>
          <a:p>
            <a:pPr>
              <a:defRPr/>
            </a:pPr>
            <a:r>
              <a:rPr lang="en-GB" dirty="0"/>
              <a:t>6. What have you got to do in the house?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0" y="0"/>
            <a:ext cx="9144000" cy="6858000"/>
          </a:xfrm>
        </p:spPr>
        <p:txBody>
          <a:bodyPr/>
          <a:lstStyle/>
          <a:p>
            <a:pPr marL="0" indent="0" algn="ctr" eaLnBrk="1" hangingPunct="1">
              <a:buNone/>
            </a:pPr>
            <a:r>
              <a:rPr lang="en-GB" sz="2400" b="1" u="sng" dirty="0" smtClean="0"/>
              <a:t>TOPIC 2: LES PARENTS</a:t>
            </a:r>
          </a:p>
          <a:p>
            <a:pPr marL="457200" indent="-457200" algn="ctr" eaLnBrk="1" hangingPunct="1">
              <a:buFont typeface="Arial" charset="0"/>
              <a:buNone/>
            </a:pPr>
            <a:endParaRPr lang="en-GB" sz="2400" b="1" u="sng" dirty="0" smtClean="0"/>
          </a:p>
          <a:p>
            <a:pPr marL="457200" indent="-457200" algn="ctr" eaLnBrk="1" hangingPunct="1">
              <a:buFont typeface="Arial" charset="0"/>
              <a:buNone/>
            </a:pPr>
            <a:r>
              <a:rPr lang="en-GB" sz="2400" b="1" dirty="0" smtClean="0"/>
              <a:t>In this topic you will learn to talk about:</a:t>
            </a:r>
          </a:p>
          <a:p>
            <a:pPr marL="457200" indent="-457200" algn="ctr" eaLnBrk="1" hangingPunct="1">
              <a:buFont typeface="Arial" charset="0"/>
              <a:buNone/>
            </a:pPr>
            <a:endParaRPr lang="en-GB" sz="2400" dirty="0" smtClean="0"/>
          </a:p>
          <a:p>
            <a:pPr marL="457200" indent="-457200" algn="ctr" eaLnBrk="1" hangingPunct="1">
              <a:buFont typeface="Arial" charset="0"/>
              <a:buAutoNum type="arabicPeriod"/>
            </a:pPr>
            <a:r>
              <a:rPr lang="en-GB" sz="2400" dirty="0" smtClean="0"/>
              <a:t>Ideal parents</a:t>
            </a:r>
          </a:p>
          <a:p>
            <a:pPr marL="457200" indent="-457200" algn="ctr" eaLnBrk="1" hangingPunct="1">
              <a:buFont typeface="Arial" charset="0"/>
              <a:buAutoNum type="arabicPeriod"/>
            </a:pPr>
            <a:r>
              <a:rPr lang="en-GB" sz="2400" dirty="0" smtClean="0"/>
              <a:t>Arguments at home</a:t>
            </a:r>
          </a:p>
          <a:p>
            <a:pPr marL="457200" indent="-457200" algn="ctr" eaLnBrk="1" hangingPunct="1">
              <a:buFont typeface="Arial" charset="0"/>
              <a:buAutoNum type="arabicPeriod"/>
            </a:pPr>
            <a:endParaRPr lang="en-GB" sz="2400" dirty="0" smtClean="0"/>
          </a:p>
          <a:p>
            <a:pPr marL="457200" indent="-457200" algn="ctr" eaLnBrk="1" hangingPunct="1">
              <a:buFont typeface="Arial" charset="0"/>
              <a:buAutoNum type="arabicPeriod"/>
            </a:pPr>
            <a:endParaRPr lang="en-GB" sz="2400" dirty="0" smtClean="0"/>
          </a:p>
          <a:p>
            <a:pPr marL="457200" indent="-457200" algn="ctr" eaLnBrk="1" hangingPunct="1">
              <a:buFont typeface="Arial" charset="0"/>
              <a:buAutoNum type="arabicPeriod"/>
            </a:pPr>
            <a:endParaRPr lang="en-GB" sz="2400" dirty="0" smtClean="0"/>
          </a:p>
          <a:p>
            <a:pPr marL="457200" indent="-457200" algn="ctr" eaLnBrk="1" hangingPunct="1">
              <a:buFont typeface="Arial" charset="0"/>
              <a:buNone/>
            </a:pPr>
            <a:r>
              <a:rPr lang="en-GB" sz="2400" b="1" dirty="0" smtClean="0">
                <a:latin typeface="Comic Sans MS" pitchFamily="66" charset="0"/>
              </a:rPr>
              <a:t> </a:t>
            </a: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dirty="0" smtClean="0"/>
          </a:p>
        </p:txBody>
      </p:sp>
      <p:pic>
        <p:nvPicPr>
          <p:cNvPr id="22530" name="Picture 2"/>
          <p:cNvPicPr>
            <a:picLocks noChangeAspect="1" noChangeArrowheads="1"/>
          </p:cNvPicPr>
          <p:nvPr/>
        </p:nvPicPr>
        <p:blipFill>
          <a:blip r:embed="rId2" cstate="print"/>
          <a:srcRect/>
          <a:stretch>
            <a:fillRect/>
          </a:stretch>
        </p:blipFill>
        <p:spPr bwMode="auto">
          <a:xfrm>
            <a:off x="250825" y="2924175"/>
            <a:ext cx="2871788" cy="232727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3395663" y="3051175"/>
            <a:ext cx="2352675" cy="2200275"/>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5940425" y="3051175"/>
            <a:ext cx="2776538" cy="2200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eaLnBrk="1" hangingPunct="1">
              <a:buFont typeface="Arial" charset="0"/>
              <a:buNone/>
            </a:pPr>
            <a:r>
              <a:rPr lang="en-GB" sz="2000" b="1" u="sng" dirty="0" err="1" smtClean="0"/>
              <a:t>Activité</a:t>
            </a:r>
            <a:r>
              <a:rPr lang="en-GB" sz="2000" b="1" u="sng" dirty="0" smtClean="0"/>
              <a:t> 7: Parents </a:t>
            </a:r>
            <a:r>
              <a:rPr lang="en-GB" sz="2000" b="1" u="sng" dirty="0" err="1" smtClean="0"/>
              <a:t>idéaux</a:t>
            </a:r>
            <a:r>
              <a:rPr lang="en-GB" sz="2000" b="1" u="sng" dirty="0" smtClean="0"/>
              <a:t>!</a:t>
            </a:r>
          </a:p>
          <a:p>
            <a:pPr algn="ctr" eaLnBrk="1" hangingPunct="1">
              <a:buFont typeface="Arial" charset="0"/>
              <a:buNone/>
            </a:pPr>
            <a:endParaRPr lang="en-GB" sz="2000" u="sng" dirty="0" smtClean="0"/>
          </a:p>
          <a:p>
            <a:pPr algn="ctr" eaLnBrk="1" hangingPunct="1">
              <a:buFont typeface="Arial" charset="0"/>
              <a:buNone/>
            </a:pPr>
            <a:r>
              <a:rPr lang="en-GB" sz="2000" b="1" dirty="0" smtClean="0"/>
              <a:t>Read the following statements and rate from 1-10  what are the most important thing for you. Then discuss with a partner why you have chosen those statements in that order.</a:t>
            </a:r>
          </a:p>
          <a:p>
            <a:pPr algn="ctr" eaLnBrk="1" hangingPunct="1">
              <a:buFont typeface="Arial" charset="0"/>
              <a:buNone/>
            </a:pPr>
            <a:endParaRPr lang="en-GB" sz="2000" b="1" u="sng" dirty="0" smtClean="0"/>
          </a:p>
          <a:p>
            <a:pPr eaLnBrk="1" hangingPunct="1">
              <a:buFont typeface="Calibri" pitchFamily="34" charset="0"/>
              <a:buAutoNum type="arabicPeriod"/>
            </a:pPr>
            <a:r>
              <a:rPr lang="fr-FR" sz="2000" dirty="0" smtClean="0"/>
              <a:t>me donner de bons conseils </a:t>
            </a:r>
          </a:p>
          <a:p>
            <a:pPr eaLnBrk="1" hangingPunct="1">
              <a:buFont typeface="Calibri" pitchFamily="34" charset="0"/>
              <a:buAutoNum type="arabicPeriod"/>
            </a:pPr>
            <a:r>
              <a:rPr lang="en-US" sz="2000" dirty="0" smtClean="0"/>
              <a:t> </a:t>
            </a:r>
            <a:r>
              <a:rPr lang="fr-FR" sz="2000" dirty="0" smtClean="0"/>
              <a:t>ne pas faire de différence</a:t>
            </a:r>
            <a:r>
              <a:rPr lang="en-US" sz="2000" dirty="0" smtClean="0"/>
              <a:t> </a:t>
            </a:r>
          </a:p>
          <a:p>
            <a:pPr eaLnBrk="1" hangingPunct="1">
              <a:buFont typeface="Calibri" pitchFamily="34" charset="0"/>
              <a:buAutoNum type="arabicPeriod"/>
            </a:pPr>
            <a:r>
              <a:rPr lang="en-US" sz="2000" dirty="0" err="1" smtClean="0"/>
              <a:t>parler</a:t>
            </a:r>
            <a:r>
              <a:rPr lang="en-US" sz="2000" dirty="0" smtClean="0"/>
              <a:t> de tout avec </a:t>
            </a:r>
            <a:r>
              <a:rPr lang="en-US" sz="2000" dirty="0" err="1" smtClean="0"/>
              <a:t>moi</a:t>
            </a:r>
            <a:r>
              <a:rPr lang="en-US" sz="2000" dirty="0" smtClean="0"/>
              <a:t> </a:t>
            </a:r>
          </a:p>
          <a:p>
            <a:pPr eaLnBrk="1" hangingPunct="1">
              <a:buFont typeface="Calibri" pitchFamily="34" charset="0"/>
              <a:buAutoNum type="arabicPeriod"/>
            </a:pPr>
            <a:r>
              <a:rPr lang="fr-FR" sz="2000" dirty="0" smtClean="0"/>
              <a:t>respecter ma vie privée</a:t>
            </a:r>
          </a:p>
          <a:p>
            <a:pPr eaLnBrk="1" hangingPunct="1">
              <a:buFont typeface="Calibri" pitchFamily="34" charset="0"/>
              <a:buAutoNum type="arabicPeriod"/>
            </a:pPr>
            <a:r>
              <a:rPr lang="en-US" sz="2000" dirty="0" smtClean="0"/>
              <a:t> </a:t>
            </a:r>
            <a:r>
              <a:rPr lang="fr-FR" sz="2000" dirty="0" smtClean="0"/>
              <a:t>être là dans les moments difficiles</a:t>
            </a:r>
          </a:p>
          <a:p>
            <a:pPr eaLnBrk="1" hangingPunct="1">
              <a:buFont typeface="Calibri" pitchFamily="34" charset="0"/>
              <a:buAutoNum type="arabicPeriod"/>
            </a:pPr>
            <a:r>
              <a:rPr lang="en-US" sz="2000" dirty="0" smtClean="0"/>
              <a:t> </a:t>
            </a:r>
            <a:r>
              <a:rPr lang="fr-FR" sz="2000" dirty="0" smtClean="0"/>
              <a:t>être compréhensifs</a:t>
            </a:r>
            <a:r>
              <a:rPr lang="en-US" sz="2000" dirty="0" smtClean="0"/>
              <a:t> </a:t>
            </a:r>
          </a:p>
          <a:p>
            <a:pPr eaLnBrk="1" hangingPunct="1">
              <a:buFont typeface="Calibri" pitchFamily="34" charset="0"/>
              <a:buAutoNum type="arabicPeriod"/>
            </a:pPr>
            <a:r>
              <a:rPr lang="fr-FR" sz="2000" dirty="0" smtClean="0"/>
              <a:t>me faire confiance</a:t>
            </a:r>
            <a:r>
              <a:rPr lang="en-US" sz="2000" dirty="0" smtClean="0"/>
              <a:t> </a:t>
            </a:r>
          </a:p>
          <a:p>
            <a:pPr eaLnBrk="1" hangingPunct="1">
              <a:buFont typeface="Calibri" pitchFamily="34" charset="0"/>
              <a:buAutoNum type="arabicPeriod"/>
            </a:pPr>
            <a:r>
              <a:rPr lang="fr-FR" sz="2000" dirty="0" smtClean="0"/>
              <a:t>m'aider dans mon travail scolaire</a:t>
            </a:r>
            <a:r>
              <a:rPr lang="en-US" sz="2000" dirty="0" smtClean="0"/>
              <a:t> </a:t>
            </a:r>
          </a:p>
          <a:p>
            <a:pPr eaLnBrk="1" hangingPunct="1">
              <a:buFont typeface="Calibri" pitchFamily="34" charset="0"/>
              <a:buAutoNum type="arabicPeriod"/>
            </a:pPr>
            <a:r>
              <a:rPr lang="fr-FR" sz="2000" dirty="0" smtClean="0"/>
              <a:t>être aimants</a:t>
            </a:r>
            <a:r>
              <a:rPr lang="en-US" sz="2000" dirty="0" smtClean="0"/>
              <a:t> </a:t>
            </a:r>
          </a:p>
          <a:p>
            <a:pPr eaLnBrk="1" hangingPunct="1">
              <a:buFont typeface="Calibri" pitchFamily="34" charset="0"/>
              <a:buAutoNum type="arabicPeriod"/>
            </a:pPr>
            <a:r>
              <a:rPr lang="fr-FR" sz="2000" dirty="0" smtClean="0"/>
              <a:t>s’intéresser à ce que je fais</a:t>
            </a:r>
            <a:endParaRPr lang="en-GB" sz="2000" u="sng" dirty="0" smtClean="0"/>
          </a:p>
          <a:p>
            <a:pPr eaLnBrk="1" hangingPunct="1">
              <a:buFont typeface="Calibri" pitchFamily="34" charset="0"/>
              <a:buAutoNum type="arabicPeriod"/>
            </a:pPr>
            <a:endParaRPr lang="en-GB" sz="2000" dirty="0" smtClean="0"/>
          </a:p>
          <a:p>
            <a:pPr eaLnBrk="1" hangingPunct="1"/>
            <a:endParaRPr lang="en-GB" sz="2000" dirty="0" smtClean="0"/>
          </a:p>
          <a:p>
            <a:pPr eaLnBrk="1" hangingPunct="1">
              <a:buFont typeface="Arial" charset="0"/>
              <a:buNone/>
            </a:pPr>
            <a:endParaRPr lang="en-GB" sz="2000" dirty="0" smtClean="0"/>
          </a:p>
          <a:p>
            <a:pPr eaLnBrk="1" hangingPunct="1"/>
            <a:endParaRPr lang="en-GB" sz="2000" dirty="0" smtClean="0"/>
          </a:p>
          <a:p>
            <a:pPr eaLnBrk="1" hangingPunct="1"/>
            <a:endParaRPr lang="en-GB" sz="2000" dirty="0" smtClean="0"/>
          </a:p>
          <a:p>
            <a:pPr algn="ctr" eaLnBrk="1" hangingPunct="1">
              <a:buFont typeface="Arial" charset="0"/>
              <a:buNone/>
            </a:pPr>
            <a:endParaRPr lang="en-GB" sz="2000" b="1" dirty="0" smtClean="0"/>
          </a:p>
          <a:p>
            <a:pPr algn="ctr" eaLnBrk="1" hangingPunct="1">
              <a:buFont typeface="Arial" charset="0"/>
              <a:buNone/>
            </a:pPr>
            <a:endParaRPr lang="en-GB" sz="2000" b="1"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400" dirty="0" smtClean="0"/>
          </a:p>
          <a:p>
            <a:pPr algn="ctr" eaLnBrk="1" hangingPunct="1">
              <a:buFont typeface="Arial" charset="0"/>
              <a:buNone/>
            </a:pPr>
            <a:endParaRPr lang="en-GB" sz="2400" b="1"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AutoNum type="alphaUcPeriod"/>
            </a:pPr>
            <a:endParaRPr lang="en-GB" sz="2400" dirty="0" smtClean="0"/>
          </a:p>
          <a:p>
            <a:pPr eaLnBrk="1" hangingPunct="1">
              <a:buFont typeface="Arial" charset="0"/>
              <a:buAutoNum type="alphaUcPeriod"/>
            </a:pPr>
            <a:endParaRPr lang="en-GB" sz="2400" dirty="0" smtClean="0"/>
          </a:p>
          <a:p>
            <a:pPr eaLnBrk="1" hangingPunct="1">
              <a:buFont typeface="Arial" charset="0"/>
              <a:buNone/>
            </a:pPr>
            <a:endParaRPr lang="en-GB" sz="2400" dirty="0" smtClean="0"/>
          </a:p>
          <a:p>
            <a:pPr eaLnBrk="1" hangingPunct="1">
              <a:buFont typeface="Arial" charset="0"/>
              <a:buAutoNum type="alphaUcPeriod" startAt="5"/>
            </a:pPr>
            <a:endParaRPr lang="en-GB" sz="2400" dirty="0" smtClean="0"/>
          </a:p>
          <a:p>
            <a:pPr eaLnBrk="1" hangingPunct="1">
              <a:buFont typeface="Arial" charset="0"/>
              <a:buNone/>
            </a:pPr>
            <a:endParaRPr lang="en-GB" sz="2400"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endParaRPr lang="en-GB" dirty="0" smtClean="0"/>
          </a:p>
        </p:txBody>
      </p:sp>
      <p:pic>
        <p:nvPicPr>
          <p:cNvPr id="23554" name="Picture 2" descr="C:\Documents and Settings\owner\Local Settings\Temporary Internet Files\Content.IE5\Y07J1JJ5\MP900446465[1].jpg"/>
          <p:cNvPicPr>
            <a:picLocks noChangeAspect="1" noChangeArrowheads="1"/>
          </p:cNvPicPr>
          <p:nvPr/>
        </p:nvPicPr>
        <p:blipFill>
          <a:blip r:embed="rId2" cstate="print"/>
          <a:srcRect/>
          <a:stretch>
            <a:fillRect/>
          </a:stretch>
        </p:blipFill>
        <p:spPr bwMode="auto">
          <a:xfrm>
            <a:off x="4714875" y="2214563"/>
            <a:ext cx="3662363" cy="2965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4294967295"/>
          </p:nvPr>
        </p:nvSpPr>
        <p:spPr>
          <a:xfrm>
            <a:off x="0" y="0"/>
            <a:ext cx="9144000" cy="6858000"/>
          </a:xfrm>
        </p:spPr>
        <p:txBody>
          <a:bodyPr/>
          <a:lstStyle/>
          <a:p>
            <a:pPr marL="609600" indent="-609600" algn="ctr" eaLnBrk="1" hangingPunct="1">
              <a:buFont typeface="Arial" charset="0"/>
              <a:buNone/>
            </a:pPr>
            <a:r>
              <a:rPr lang="en-GB" sz="2000" b="1" u="sng" dirty="0" err="1" smtClean="0"/>
              <a:t>Activité</a:t>
            </a:r>
            <a:r>
              <a:rPr lang="en-GB" sz="2000" b="1" u="sng" dirty="0" smtClean="0"/>
              <a:t>  8: Parents </a:t>
            </a:r>
            <a:r>
              <a:rPr lang="en-GB" sz="2000" b="1" u="sng" dirty="0" err="1" smtClean="0"/>
              <a:t>idéaux</a:t>
            </a:r>
            <a:r>
              <a:rPr lang="en-GB" sz="2000" b="1" u="sng" dirty="0" smtClean="0"/>
              <a:t>!</a:t>
            </a:r>
          </a:p>
          <a:p>
            <a:pPr marL="609600" indent="-609600" algn="ctr" eaLnBrk="1" hangingPunct="1">
              <a:buFont typeface="Arial" charset="0"/>
              <a:buNone/>
            </a:pPr>
            <a:endParaRPr lang="en-GB" sz="2000" dirty="0" smtClean="0"/>
          </a:p>
          <a:p>
            <a:pPr marL="609600" indent="-609600" eaLnBrk="1" hangingPunct="1">
              <a:buNone/>
            </a:pPr>
            <a:r>
              <a:rPr lang="en-GB" sz="2000" b="1" dirty="0" smtClean="0"/>
              <a:t>Organise the comments in two categories: Good parents/bad parents</a:t>
            </a:r>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buFont typeface="Arial" charset="0"/>
              <a:buAutoNum type="arabicPeriod"/>
            </a:pPr>
            <a:r>
              <a:rPr lang="en-GB" sz="2000" dirty="0" err="1" smtClean="0"/>
              <a:t>Ils</a:t>
            </a:r>
            <a:r>
              <a:rPr lang="en-GB" sz="2000" dirty="0" smtClean="0"/>
              <a:t> </a:t>
            </a:r>
            <a:r>
              <a:rPr lang="en-GB" sz="2000" dirty="0" err="1" smtClean="0"/>
              <a:t>gâtent</a:t>
            </a:r>
            <a:r>
              <a:rPr lang="en-GB" sz="2000" dirty="0" smtClean="0"/>
              <a:t>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râlent</a:t>
            </a:r>
            <a:r>
              <a:rPr lang="en-GB" sz="2000" dirty="0" smtClean="0"/>
              <a:t> tout le temps.</a:t>
            </a:r>
          </a:p>
          <a:p>
            <a:pPr marL="609600" indent="-609600" eaLnBrk="1" hangingPunct="1">
              <a:buFont typeface="Arial" charset="0"/>
              <a:buAutoNum type="arabicPeriod"/>
            </a:pPr>
            <a:r>
              <a:rPr lang="en-GB" sz="2000" dirty="0" err="1" smtClean="0"/>
              <a:t>Ils</a:t>
            </a:r>
            <a:r>
              <a:rPr lang="en-GB" sz="2000" dirty="0" smtClean="0"/>
              <a:t> font des </a:t>
            </a:r>
            <a:r>
              <a:rPr lang="en-GB" sz="2000" dirty="0" err="1" smtClean="0"/>
              <a:t>activités</a:t>
            </a:r>
            <a:r>
              <a:rPr lang="en-GB" sz="2000" dirty="0" smtClean="0"/>
              <a:t> avec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respectent</a:t>
            </a:r>
            <a:r>
              <a:rPr lang="en-GB" sz="2000" dirty="0" smtClean="0"/>
              <a:t>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sont</a:t>
            </a:r>
            <a:r>
              <a:rPr lang="en-GB" sz="2000" dirty="0" smtClean="0"/>
              <a:t> </a:t>
            </a:r>
            <a:r>
              <a:rPr lang="en-GB" sz="2000" dirty="0" err="1" smtClean="0"/>
              <a:t>sévères</a:t>
            </a:r>
            <a:r>
              <a:rPr lang="en-GB" sz="2000" dirty="0" smtClean="0"/>
              <a:t> </a:t>
            </a:r>
            <a:r>
              <a:rPr lang="en-GB" sz="2000" dirty="0" err="1" smtClean="0"/>
              <a:t>mais</a:t>
            </a:r>
            <a:r>
              <a:rPr lang="en-GB" sz="2000" dirty="0" smtClean="0"/>
              <a:t> </a:t>
            </a:r>
            <a:r>
              <a:rPr lang="en-GB" sz="2000" dirty="0" err="1" smtClean="0"/>
              <a:t>justes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laissent</a:t>
            </a:r>
            <a:r>
              <a:rPr lang="en-GB" sz="2000" dirty="0" smtClean="0"/>
              <a:t> </a:t>
            </a:r>
            <a:r>
              <a:rPr lang="en-GB" sz="2000" dirty="0" err="1" smtClean="0"/>
              <a:t>leurs</a:t>
            </a:r>
            <a:r>
              <a:rPr lang="en-GB" sz="2000" dirty="0" smtClean="0"/>
              <a:t> </a:t>
            </a:r>
            <a:r>
              <a:rPr lang="en-GB" sz="2000" dirty="0" err="1" smtClean="0"/>
              <a:t>enfants</a:t>
            </a:r>
            <a:r>
              <a:rPr lang="en-GB" sz="2000" dirty="0" smtClean="0"/>
              <a:t> faire </a:t>
            </a:r>
            <a:r>
              <a:rPr lang="en-GB" sz="2000" dirty="0" err="1" smtClean="0"/>
              <a:t>ce</a:t>
            </a:r>
            <a:r>
              <a:rPr lang="en-GB" sz="2000" dirty="0" smtClean="0"/>
              <a:t> </a:t>
            </a:r>
            <a:r>
              <a:rPr lang="en-GB" sz="2000" dirty="0" err="1" smtClean="0"/>
              <a:t>qu’ils</a:t>
            </a:r>
            <a:r>
              <a:rPr lang="en-GB" sz="2000" dirty="0" smtClean="0"/>
              <a:t> </a:t>
            </a:r>
            <a:r>
              <a:rPr lang="en-GB" sz="2000" dirty="0" err="1" smtClean="0"/>
              <a:t>veulent</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s’intérèssent</a:t>
            </a:r>
            <a:r>
              <a:rPr lang="en-GB" sz="2000" dirty="0" smtClean="0"/>
              <a:t> à </a:t>
            </a:r>
            <a:r>
              <a:rPr lang="en-GB" sz="2000" dirty="0" err="1" smtClean="0"/>
              <a:t>l’éducation</a:t>
            </a:r>
            <a:r>
              <a:rPr lang="en-GB" sz="2000" dirty="0" smtClean="0"/>
              <a:t> de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s’occupent</a:t>
            </a:r>
            <a:r>
              <a:rPr lang="en-GB" sz="2000" dirty="0" smtClean="0"/>
              <a:t> de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donnent</a:t>
            </a:r>
            <a:r>
              <a:rPr lang="en-GB" sz="2000" dirty="0" smtClean="0"/>
              <a:t> de </a:t>
            </a:r>
            <a:r>
              <a:rPr lang="en-GB" sz="2000" dirty="0" err="1" smtClean="0"/>
              <a:t>bons</a:t>
            </a:r>
            <a:r>
              <a:rPr lang="en-GB" sz="2000" dirty="0" smtClean="0"/>
              <a:t> </a:t>
            </a:r>
            <a:r>
              <a:rPr lang="en-GB" sz="2000" dirty="0" err="1" smtClean="0"/>
              <a:t>conseils</a:t>
            </a:r>
            <a:endParaRPr lang="en-GB" sz="2000" dirty="0" smtClean="0"/>
          </a:p>
          <a:p>
            <a:pPr marL="609600" indent="-609600" eaLnBrk="1" hangingPunct="1">
              <a:buFont typeface="Arial" charset="0"/>
              <a:buAutoNum type="arabicPeriod"/>
            </a:pPr>
            <a:r>
              <a:rPr lang="en-GB" sz="2000" dirty="0" err="1" smtClean="0"/>
              <a:t>Ils</a:t>
            </a:r>
            <a:r>
              <a:rPr lang="en-GB" sz="2000" dirty="0" smtClean="0"/>
              <a:t> </a:t>
            </a:r>
            <a:r>
              <a:rPr lang="en-GB" sz="2000" dirty="0" err="1" smtClean="0"/>
              <a:t>apprennent</a:t>
            </a:r>
            <a:r>
              <a:rPr lang="en-GB" sz="2000" dirty="0" smtClean="0"/>
              <a:t> la politesse et les </a:t>
            </a:r>
            <a:r>
              <a:rPr lang="en-GB" sz="2000" dirty="0" err="1" smtClean="0"/>
              <a:t>bonnes</a:t>
            </a:r>
            <a:r>
              <a:rPr lang="en-GB" sz="2000" dirty="0" smtClean="0"/>
              <a:t> </a:t>
            </a:r>
            <a:r>
              <a:rPr lang="en-GB" sz="2000" dirty="0" err="1" smtClean="0"/>
              <a:t>manières</a:t>
            </a:r>
            <a:r>
              <a:rPr lang="en-GB" sz="2000" dirty="0" smtClean="0"/>
              <a:t> aux </a:t>
            </a:r>
            <a:r>
              <a:rPr lang="en-GB" sz="2000" dirty="0" err="1" smtClean="0"/>
              <a:t>enfants</a:t>
            </a:r>
            <a:r>
              <a:rPr lang="en-GB" sz="2000" dirty="0" smtClean="0"/>
              <a:t>.</a:t>
            </a:r>
          </a:p>
          <a:p>
            <a:pPr marL="609600" indent="-609600" eaLnBrk="1" hangingPunct="1">
              <a:buFont typeface="Arial" charset="0"/>
              <a:buAutoNum type="arabicPeriod"/>
            </a:pPr>
            <a:endParaRPr lang="en-GB" sz="2000" dirty="0" smtClean="0"/>
          </a:p>
          <a:p>
            <a:pPr marL="609600" indent="-609600" eaLnBrk="1" hangingPunct="1">
              <a:buFont typeface="Arial" charset="0"/>
              <a:buNone/>
            </a:pPr>
            <a:endParaRPr lang="en-GB" sz="2000" dirty="0" smtClean="0"/>
          </a:p>
          <a:p>
            <a:pPr marL="609600" indent="-609600" eaLnBrk="1" hangingPunct="1"/>
            <a:endParaRPr lang="en-GB" sz="2000" dirty="0" smtClean="0"/>
          </a:p>
          <a:p>
            <a:pPr marL="609600" indent="-609600" eaLnBrk="1" hangingPunct="1"/>
            <a:endParaRPr lang="en-GB" sz="2000" dirty="0" smtClean="0"/>
          </a:p>
          <a:p>
            <a:pPr marL="609600" indent="-609600" algn="ctr" eaLnBrk="1" hangingPunct="1">
              <a:buFont typeface="Arial" charset="0"/>
              <a:buNone/>
            </a:pPr>
            <a:endParaRPr lang="en-GB" sz="2000" b="1" dirty="0" smtClean="0"/>
          </a:p>
          <a:p>
            <a:pPr marL="609600" indent="-609600" algn="ctr" eaLnBrk="1" hangingPunct="1">
              <a:buFont typeface="Arial" charset="0"/>
              <a:buNone/>
            </a:pPr>
            <a:endParaRPr lang="en-GB" sz="2000" b="1"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400" dirty="0" smtClean="0"/>
          </a:p>
          <a:p>
            <a:pPr marL="609600" indent="-609600" algn="ctr" eaLnBrk="1" hangingPunct="1">
              <a:buFont typeface="Arial" charset="0"/>
              <a:buNone/>
            </a:pPr>
            <a:endParaRPr lang="en-GB" sz="2400" b="1"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AutoNum type="alphaUcPeriod"/>
            </a:pPr>
            <a:endParaRPr lang="en-GB" sz="2400" dirty="0" smtClean="0"/>
          </a:p>
          <a:p>
            <a:pPr marL="609600" indent="-609600" eaLnBrk="1" hangingPunct="1">
              <a:buFont typeface="Arial" charset="0"/>
              <a:buAutoNum type="alphaUcPeriod"/>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AutoNum type="alphaUcPeriod" startAt="5"/>
            </a:pPr>
            <a:endParaRPr lang="en-GB" sz="2400" dirty="0" smtClean="0"/>
          </a:p>
          <a:p>
            <a:pPr marL="609600" indent="-609600" eaLnBrk="1" hangingPunct="1">
              <a:buFont typeface="Arial" charset="0"/>
              <a:buNone/>
            </a:pPr>
            <a:endParaRPr lang="en-GB" sz="2400"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endParaRPr lang="en-GB" dirty="0" smtClean="0"/>
          </a:p>
        </p:txBody>
      </p:sp>
      <p:pic>
        <p:nvPicPr>
          <p:cNvPr id="24578" name="Picture 2" descr="C:\Users\sa07manciniv.SAYR\AppData\Local\Microsoft\Windows\Temporary Internet Files\Content.IE5\RPKRVAE9\MC900435931[1].wmf"/>
          <p:cNvPicPr>
            <a:picLocks noChangeAspect="1" noChangeArrowheads="1"/>
          </p:cNvPicPr>
          <p:nvPr/>
        </p:nvPicPr>
        <p:blipFill>
          <a:blip r:embed="rId2" cstate="print"/>
          <a:srcRect/>
          <a:stretch>
            <a:fillRect/>
          </a:stretch>
        </p:blipFill>
        <p:spPr bwMode="auto">
          <a:xfrm>
            <a:off x="2123728" y="1124744"/>
            <a:ext cx="1838325" cy="1454150"/>
          </a:xfrm>
          <a:prstGeom prst="rect">
            <a:avLst/>
          </a:prstGeom>
          <a:noFill/>
          <a:ln w="9525">
            <a:noFill/>
            <a:miter lim="800000"/>
            <a:headEnd/>
            <a:tailEnd/>
          </a:ln>
        </p:spPr>
      </p:pic>
      <p:pic>
        <p:nvPicPr>
          <p:cNvPr id="24579" name="Picture 3" descr="C:\Users\sa07manciniv.SAYR\AppData\Local\Microsoft\Windows\Temporary Internet Files\Content.IE5\VVNHM59J\MC900435941[1].wmf"/>
          <p:cNvPicPr>
            <a:picLocks noChangeAspect="1" noChangeArrowheads="1"/>
          </p:cNvPicPr>
          <p:nvPr/>
        </p:nvPicPr>
        <p:blipFill>
          <a:blip r:embed="rId3" cstate="print"/>
          <a:srcRect/>
          <a:stretch>
            <a:fillRect/>
          </a:stretch>
        </p:blipFill>
        <p:spPr bwMode="auto">
          <a:xfrm>
            <a:off x="395536" y="1052736"/>
            <a:ext cx="1841500" cy="1273175"/>
          </a:xfrm>
          <a:prstGeom prst="rect">
            <a:avLst/>
          </a:prstGeom>
          <a:noFill/>
          <a:ln w="9525">
            <a:noFill/>
            <a:miter lim="800000"/>
            <a:headEnd/>
            <a:tailEnd/>
          </a:ln>
        </p:spPr>
      </p:pic>
      <p:pic>
        <p:nvPicPr>
          <p:cNvPr id="24580" name="Picture 4" descr="C:\Users\sa07manciniv.SAYR\AppData\Local\Microsoft\Windows\Temporary Internet Files\Content.IE5\DP1XV1EK\MC900440426[1].wmf"/>
          <p:cNvPicPr>
            <a:picLocks noChangeAspect="1" noChangeArrowheads="1"/>
          </p:cNvPicPr>
          <p:nvPr/>
        </p:nvPicPr>
        <p:blipFill>
          <a:blip r:embed="rId4" cstate="print"/>
          <a:srcRect/>
          <a:stretch>
            <a:fillRect/>
          </a:stretch>
        </p:blipFill>
        <p:spPr bwMode="auto">
          <a:xfrm>
            <a:off x="4572000" y="1052736"/>
            <a:ext cx="1239838" cy="1633537"/>
          </a:xfrm>
          <a:prstGeom prst="rect">
            <a:avLst/>
          </a:prstGeom>
          <a:noFill/>
          <a:ln w="9525">
            <a:noFill/>
            <a:miter lim="800000"/>
            <a:headEnd/>
            <a:tailEnd/>
          </a:ln>
        </p:spPr>
      </p:pic>
      <p:pic>
        <p:nvPicPr>
          <p:cNvPr id="24581" name="Picture 5" descr="C:\Users\sa07manciniv.SAYR\AppData\Local\Microsoft\Windows\Temporary Internet Files\Content.IE5\VVNHM59J\MC900440428[1].wmf"/>
          <p:cNvPicPr>
            <a:picLocks noChangeAspect="1" noChangeArrowheads="1"/>
          </p:cNvPicPr>
          <p:nvPr/>
        </p:nvPicPr>
        <p:blipFill>
          <a:blip r:embed="rId5" cstate="print"/>
          <a:srcRect/>
          <a:stretch>
            <a:fillRect/>
          </a:stretch>
        </p:blipFill>
        <p:spPr bwMode="auto">
          <a:xfrm>
            <a:off x="6516216" y="1124744"/>
            <a:ext cx="1512888" cy="1592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fr-FR" sz="2000" b="1" u="sng" dirty="0" smtClean="0"/>
              <a:t>Activité 9 : Les parents idéaux ,ça existe?</a:t>
            </a:r>
            <a:r>
              <a:rPr lang="fr-FR" sz="2000" b="1" dirty="0" smtClean="0"/>
              <a:t/>
            </a:r>
            <a:br>
              <a:rPr lang="fr-FR" sz="2000" b="1" dirty="0" smtClean="0"/>
            </a:br>
            <a:r>
              <a:rPr lang="fr-FR" sz="2000" b="1" dirty="0" smtClean="0"/>
              <a:t/>
            </a:r>
            <a:br>
              <a:rPr lang="fr-FR" sz="2000" b="1" dirty="0" smtClean="0"/>
            </a:br>
            <a:r>
              <a:rPr lang="en-GB" sz="2000" b="1" dirty="0" smtClean="0"/>
              <a:t>Read the following conversation about what would make ideal parents – Then prepare your own answers for the three questions.</a:t>
            </a:r>
          </a:p>
        </p:txBody>
      </p:sp>
      <p:sp>
        <p:nvSpPr>
          <p:cNvPr id="25602" name="Rectangle 3"/>
          <p:cNvSpPr>
            <a:spLocks noGrp="1"/>
          </p:cNvSpPr>
          <p:nvPr>
            <p:ph type="body" idx="1"/>
          </p:nvPr>
        </p:nvSpPr>
        <p:spPr/>
        <p:txBody>
          <a:bodyPr/>
          <a:lstStyle/>
          <a:p>
            <a:pPr eaLnBrk="1" hangingPunct="1">
              <a:lnSpc>
                <a:spcPct val="80000"/>
              </a:lnSpc>
            </a:pPr>
            <a:r>
              <a:rPr lang="fr-FR" sz="2000" dirty="0" smtClean="0">
                <a:solidFill>
                  <a:schemeClr val="hlink"/>
                </a:solidFill>
              </a:rPr>
              <a:t>Florent : tu t’entends bien avec tes parents?</a:t>
            </a:r>
          </a:p>
          <a:p>
            <a:pPr eaLnBrk="1" hangingPunct="1">
              <a:lnSpc>
                <a:spcPct val="80000"/>
              </a:lnSpc>
            </a:pPr>
            <a:r>
              <a:rPr lang="fr-FR" sz="2000" dirty="0" smtClean="0"/>
              <a:t>Manon : oui, ça va! Nous avons de temps en temps des disputes mais rien de grave.</a:t>
            </a:r>
          </a:p>
          <a:p>
            <a:pPr eaLnBrk="1" hangingPunct="1">
              <a:lnSpc>
                <a:spcPct val="80000"/>
              </a:lnSpc>
            </a:pPr>
            <a:r>
              <a:rPr lang="fr-FR" sz="2000" dirty="0" smtClean="0">
                <a:solidFill>
                  <a:schemeClr val="hlink"/>
                </a:solidFill>
              </a:rPr>
              <a:t>Florent : tes parents , ils sont comment?</a:t>
            </a:r>
          </a:p>
          <a:p>
            <a:pPr eaLnBrk="1" hangingPunct="1">
              <a:lnSpc>
                <a:spcPct val="80000"/>
              </a:lnSpc>
            </a:pPr>
            <a:r>
              <a:rPr lang="fr-FR" sz="2000" dirty="0" smtClean="0"/>
              <a:t>Manon : Ma mère est douce et compréhensive. En revanche, mon père est très sévère. Je me dispute souvent avec lui à propos de mes sorties. Il trouve que je sors trop.</a:t>
            </a:r>
          </a:p>
          <a:p>
            <a:pPr eaLnBrk="1" hangingPunct="1">
              <a:lnSpc>
                <a:spcPct val="80000"/>
              </a:lnSpc>
            </a:pPr>
            <a:r>
              <a:rPr lang="fr-FR" sz="2000" dirty="0" smtClean="0">
                <a:solidFill>
                  <a:schemeClr val="hlink"/>
                </a:solidFill>
              </a:rPr>
              <a:t>Florent : A ton avis, quelles sont les qualités des parents idéaux?</a:t>
            </a:r>
          </a:p>
          <a:p>
            <a:pPr eaLnBrk="1" hangingPunct="1">
              <a:lnSpc>
                <a:spcPct val="80000"/>
              </a:lnSpc>
            </a:pPr>
            <a:r>
              <a:rPr lang="fr-FR" sz="2000" dirty="0" smtClean="0"/>
              <a:t>Manon : Personnellement, je pense que les parents idéaux cela n’existe pas. Toutefois, des bons parents sont compréhensifs et ils parlent de tout avec leurs enfants. Ils ne les jugent pas sans savoir.</a:t>
            </a:r>
          </a:p>
        </p:txBody>
      </p:sp>
      <p:pic>
        <p:nvPicPr>
          <p:cNvPr id="25603" name="Picture 2" descr="C:\Users\sa07manciniv.SAYR\AppData\Local\Microsoft\Windows\Temporary Internet Files\Content.IE5\TN2991KY\MP900440934[1].jpg"/>
          <p:cNvPicPr>
            <a:picLocks noChangeAspect="1" noChangeArrowheads="1"/>
          </p:cNvPicPr>
          <p:nvPr/>
        </p:nvPicPr>
        <p:blipFill>
          <a:blip r:embed="rId2" cstate="print"/>
          <a:srcRect/>
          <a:stretch>
            <a:fillRect/>
          </a:stretch>
        </p:blipFill>
        <p:spPr bwMode="auto">
          <a:xfrm>
            <a:off x="2987675" y="4797425"/>
            <a:ext cx="2438400" cy="162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0" y="0"/>
            <a:ext cx="9144000" cy="6858000"/>
          </a:xfrm>
        </p:spPr>
        <p:txBody>
          <a:bodyPr/>
          <a:lstStyle/>
          <a:p>
            <a:pPr algn="ctr" eaLnBrk="1" hangingPunct="1">
              <a:buFont typeface="Arial" charset="0"/>
              <a:buNone/>
            </a:pPr>
            <a:r>
              <a:rPr lang="en-GB" sz="2000" b="1" u="sng" dirty="0" err="1" smtClean="0"/>
              <a:t>Activité</a:t>
            </a:r>
            <a:r>
              <a:rPr lang="en-GB" sz="2000" b="1" u="sng" dirty="0" smtClean="0"/>
              <a:t> 10: </a:t>
            </a:r>
            <a:r>
              <a:rPr lang="en-GB" sz="2000" b="1" u="sng" dirty="0" err="1" smtClean="0"/>
              <a:t>Assez</a:t>
            </a:r>
            <a:r>
              <a:rPr lang="en-GB" sz="2000" b="1" u="sng" dirty="0" smtClean="0"/>
              <a:t>!</a:t>
            </a:r>
          </a:p>
          <a:p>
            <a:pPr algn="ctr" eaLnBrk="1" hangingPunct="1">
              <a:buFont typeface="Arial" charset="0"/>
              <a:buNone/>
            </a:pPr>
            <a:endParaRPr lang="en-GB" sz="2000" u="sng" dirty="0" smtClean="0"/>
          </a:p>
          <a:p>
            <a:pPr algn="ctr" eaLnBrk="1" hangingPunct="1">
              <a:buFont typeface="Arial" charset="0"/>
              <a:buNone/>
            </a:pPr>
            <a:r>
              <a:rPr lang="en-GB" sz="2000" b="1" dirty="0" smtClean="0"/>
              <a:t>Read the following phrases that your parents might say to you and work out what means. Then discuss with a partner which ones you don’t want to hear!</a:t>
            </a:r>
          </a:p>
          <a:p>
            <a:pPr algn="ctr" eaLnBrk="1" hangingPunct="1">
              <a:buFont typeface="Arial" charset="0"/>
              <a:buNone/>
            </a:pPr>
            <a:endParaRPr lang="en-GB" sz="2000" b="1" u="sng" dirty="0" smtClean="0"/>
          </a:p>
          <a:p>
            <a:pPr eaLnBrk="1" hangingPunct="1">
              <a:buFont typeface="Calibri" pitchFamily="34" charset="0"/>
              <a:buAutoNum type="arabicPeriod"/>
            </a:pPr>
            <a:r>
              <a:rPr lang="fr-FR" sz="2000" dirty="0" smtClean="0"/>
              <a:t>Range ta chambre! </a:t>
            </a:r>
          </a:p>
          <a:p>
            <a:pPr eaLnBrk="1" hangingPunct="1">
              <a:buFont typeface="Calibri" pitchFamily="34" charset="0"/>
              <a:buAutoNum type="arabicPeriod"/>
            </a:pPr>
            <a:r>
              <a:rPr lang="fr-FR" sz="2000" dirty="0" smtClean="0"/>
              <a:t>Éteins ton portable!</a:t>
            </a:r>
          </a:p>
          <a:p>
            <a:pPr eaLnBrk="1" hangingPunct="1">
              <a:buFont typeface="Calibri" pitchFamily="34" charset="0"/>
              <a:buAutoNum type="arabicPeriod"/>
            </a:pPr>
            <a:r>
              <a:rPr lang="fr-FR" sz="2000" dirty="0" smtClean="0"/>
              <a:t> Tu regardes trop la télé! </a:t>
            </a:r>
          </a:p>
          <a:p>
            <a:pPr eaLnBrk="1" hangingPunct="1">
              <a:buFont typeface="Calibri" pitchFamily="34" charset="0"/>
              <a:buAutoNum type="arabicPeriod"/>
            </a:pPr>
            <a:r>
              <a:rPr lang="fr-FR" sz="2000" dirty="0" smtClean="0"/>
              <a:t>Tu as fait tes devoirs? </a:t>
            </a:r>
          </a:p>
          <a:p>
            <a:pPr eaLnBrk="1" hangingPunct="1">
              <a:buFont typeface="Calibri" pitchFamily="34" charset="0"/>
              <a:buAutoNum type="arabicPeriod"/>
            </a:pPr>
            <a:r>
              <a:rPr lang="fr-FR" sz="2000" dirty="0" smtClean="0"/>
              <a:t>Tu ferais mieux de réviser au lieu d'être sur Facebook! </a:t>
            </a:r>
          </a:p>
          <a:p>
            <a:pPr eaLnBrk="1" hangingPunct="1">
              <a:buFont typeface="Calibri" pitchFamily="34" charset="0"/>
              <a:buAutoNum type="arabicPeriod"/>
            </a:pPr>
            <a:r>
              <a:rPr lang="fr-FR" sz="2000" dirty="0" smtClean="0"/>
              <a:t>Quoi! T'es encore sur ta Playstation/ Xbox? </a:t>
            </a:r>
          </a:p>
          <a:p>
            <a:pPr eaLnBrk="1" hangingPunct="1">
              <a:buFont typeface="Calibri" pitchFamily="34" charset="0"/>
              <a:buAutoNum type="arabicPeriod"/>
            </a:pPr>
            <a:r>
              <a:rPr lang="fr-FR" sz="2000" dirty="0" smtClean="0"/>
              <a:t>Moins fort la musique! </a:t>
            </a:r>
          </a:p>
          <a:p>
            <a:pPr eaLnBrk="1" hangingPunct="1">
              <a:buFont typeface="Calibri" pitchFamily="34" charset="0"/>
              <a:buAutoNum type="arabicPeriod"/>
            </a:pPr>
            <a:r>
              <a:rPr lang="fr-FR" sz="2000" dirty="0" smtClean="0"/>
              <a:t>Ne me répond pas! </a:t>
            </a:r>
          </a:p>
          <a:p>
            <a:pPr eaLnBrk="1" hangingPunct="1">
              <a:buFont typeface="Calibri" pitchFamily="34" charset="0"/>
              <a:buAutoNum type="arabicPeriod"/>
            </a:pPr>
            <a:r>
              <a:rPr lang="fr-FR" sz="2000" dirty="0" smtClean="0"/>
              <a:t>C'est à cette heure-ci que tu rentres?</a:t>
            </a:r>
          </a:p>
          <a:p>
            <a:pPr eaLnBrk="1" hangingPunct="1">
              <a:buFont typeface="Calibri" pitchFamily="34" charset="0"/>
              <a:buAutoNum type="arabicPeriod"/>
            </a:pPr>
            <a:r>
              <a:rPr lang="fr-FR" sz="2000" dirty="0" smtClean="0"/>
              <a:t> Lève toi , tu vas être en retard! </a:t>
            </a:r>
            <a:endParaRPr lang="en-GB" sz="2000" u="sng" dirty="0" smtClean="0"/>
          </a:p>
          <a:p>
            <a:pPr eaLnBrk="1" hangingPunct="1">
              <a:buFont typeface="Calibri" pitchFamily="34" charset="0"/>
              <a:buAutoNum type="arabicPeriod"/>
            </a:pPr>
            <a:endParaRPr lang="en-GB" sz="2000" dirty="0" smtClean="0"/>
          </a:p>
          <a:p>
            <a:pPr eaLnBrk="1" hangingPunct="1"/>
            <a:endParaRPr lang="en-GB" sz="2000" dirty="0" smtClean="0"/>
          </a:p>
          <a:p>
            <a:pPr eaLnBrk="1" hangingPunct="1">
              <a:buFont typeface="Arial" charset="0"/>
              <a:buNone/>
            </a:pPr>
            <a:endParaRPr lang="en-GB" sz="2000" dirty="0" smtClean="0"/>
          </a:p>
          <a:p>
            <a:pPr eaLnBrk="1" hangingPunct="1"/>
            <a:endParaRPr lang="en-GB" sz="2000" dirty="0" smtClean="0"/>
          </a:p>
          <a:p>
            <a:pPr eaLnBrk="1" hangingPunct="1"/>
            <a:endParaRPr lang="en-GB" sz="2000" dirty="0" smtClean="0"/>
          </a:p>
          <a:p>
            <a:pPr algn="ctr" eaLnBrk="1" hangingPunct="1">
              <a:buFont typeface="Arial" charset="0"/>
              <a:buNone/>
            </a:pPr>
            <a:endParaRPr lang="en-GB" sz="2000" b="1" dirty="0" smtClean="0"/>
          </a:p>
          <a:p>
            <a:pPr algn="ctr" eaLnBrk="1" hangingPunct="1">
              <a:buFont typeface="Arial" charset="0"/>
              <a:buNone/>
            </a:pPr>
            <a:endParaRPr lang="en-GB" sz="2000" b="1"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400" dirty="0" smtClean="0"/>
          </a:p>
          <a:p>
            <a:pPr algn="ctr" eaLnBrk="1" hangingPunct="1">
              <a:buFont typeface="Arial" charset="0"/>
              <a:buNone/>
            </a:pPr>
            <a:endParaRPr lang="en-GB" sz="2400" b="1"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AutoNum type="alphaUcPeriod"/>
            </a:pPr>
            <a:endParaRPr lang="en-GB" sz="2400" dirty="0" smtClean="0"/>
          </a:p>
          <a:p>
            <a:pPr eaLnBrk="1" hangingPunct="1">
              <a:buFont typeface="Arial" charset="0"/>
              <a:buAutoNum type="alphaUcPeriod"/>
            </a:pPr>
            <a:endParaRPr lang="en-GB" sz="2400" dirty="0" smtClean="0"/>
          </a:p>
          <a:p>
            <a:pPr eaLnBrk="1" hangingPunct="1">
              <a:buFont typeface="Arial" charset="0"/>
              <a:buNone/>
            </a:pPr>
            <a:endParaRPr lang="en-GB" sz="2400" dirty="0" smtClean="0"/>
          </a:p>
          <a:p>
            <a:pPr eaLnBrk="1" hangingPunct="1">
              <a:buFont typeface="Arial" charset="0"/>
              <a:buAutoNum type="alphaUcPeriod" startAt="5"/>
            </a:pPr>
            <a:endParaRPr lang="en-GB" sz="2400" dirty="0" smtClean="0"/>
          </a:p>
          <a:p>
            <a:pPr eaLnBrk="1" hangingPunct="1">
              <a:buFont typeface="Arial" charset="0"/>
              <a:buNone/>
            </a:pPr>
            <a:endParaRPr lang="en-GB" sz="2400"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endParaRPr lang="en-GB" dirty="0" smtClean="0"/>
          </a:p>
        </p:txBody>
      </p:sp>
      <p:pic>
        <p:nvPicPr>
          <p:cNvPr id="26626" name="Picture 2" descr="C:\Documents and Settings\owner\Local Settings\Temporary Internet Files\Content.IE5\QWRRZ4O8\MC900140207[1].wmf"/>
          <p:cNvPicPr>
            <a:picLocks noChangeAspect="1" noChangeArrowheads="1"/>
          </p:cNvPicPr>
          <p:nvPr/>
        </p:nvPicPr>
        <p:blipFill>
          <a:blip r:embed="rId2" cstate="print"/>
          <a:srcRect/>
          <a:stretch>
            <a:fillRect/>
          </a:stretch>
        </p:blipFill>
        <p:spPr bwMode="auto">
          <a:xfrm>
            <a:off x="6143625" y="3000375"/>
            <a:ext cx="2354263"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Autofit/>
          </a:bodyPr>
          <a:lstStyle/>
          <a:p>
            <a:pPr marL="0" indent="0" algn="ctr" eaLnBrk="1" fontAlgn="auto" hangingPunct="1">
              <a:spcAft>
                <a:spcPts val="0"/>
              </a:spcAft>
              <a:buNone/>
              <a:defRPr/>
            </a:pPr>
            <a:r>
              <a:rPr lang="en-GB" sz="2400" b="1" u="sng" dirty="0" smtClean="0">
                <a:cs typeface="Calibri" pitchFamily="34" charset="0"/>
              </a:rPr>
              <a:t>TOPIC 3: LES RAPPORTS AVEC LES AUTRES</a:t>
            </a:r>
          </a:p>
          <a:p>
            <a:pPr algn="ctr" eaLnBrk="1" fontAlgn="auto" hangingPunct="1">
              <a:spcAft>
                <a:spcPts val="0"/>
              </a:spcAft>
              <a:buFont typeface="Arial" pitchFamily="34" charset="0"/>
              <a:buNone/>
              <a:defRPr/>
            </a:pPr>
            <a:endParaRPr lang="en-GB" sz="2400" b="1" u="sng" dirty="0" smtClean="0">
              <a:cs typeface="Calibri" pitchFamily="34" charset="0"/>
            </a:endParaRPr>
          </a:p>
          <a:p>
            <a:pPr algn="ctr" eaLnBrk="1" fontAlgn="auto" hangingPunct="1">
              <a:spcAft>
                <a:spcPts val="0"/>
              </a:spcAft>
              <a:buFont typeface="Arial" pitchFamily="34" charset="0"/>
              <a:buNone/>
              <a:defRPr/>
            </a:pPr>
            <a:r>
              <a:rPr lang="en-GB" sz="2400" b="1" dirty="0" smtClean="0">
                <a:cs typeface="Calibri" pitchFamily="34" charset="0"/>
              </a:rPr>
              <a:t>In this topic you will learn to talk about:</a:t>
            </a:r>
          </a:p>
          <a:p>
            <a:pPr algn="ctr" eaLnBrk="1" fontAlgn="auto" hangingPunct="1">
              <a:spcAft>
                <a:spcPts val="0"/>
              </a:spcAft>
              <a:buFont typeface="Arial" pitchFamily="34" charset="0"/>
              <a:buNone/>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Friends</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Peer pressure</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Relationships</a:t>
            </a: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algn="ctr" eaLnBrk="1" fontAlgn="auto" hangingPunct="1">
              <a:spcAft>
                <a:spcPts val="0"/>
              </a:spcAft>
              <a:buFont typeface="Arial" pitchFamily="34" charset="0"/>
              <a:buNone/>
              <a:defRPr/>
            </a:pPr>
            <a:r>
              <a:rPr lang="en-GB" sz="2400" b="1" dirty="0" smtClean="0">
                <a:latin typeface="Comic Sans MS" pitchFamily="66" charset="0"/>
              </a:rPr>
              <a:t> </a:t>
            </a: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dirty="0"/>
          </a:p>
        </p:txBody>
      </p:sp>
      <p:pic>
        <p:nvPicPr>
          <p:cNvPr id="27650" name="Picture 3" descr="C:\Users\sa07manciniv.SAYR\AppData\Local\Microsoft\Windows\Temporary Internet Files\Content.IE5\M0TWJ8H0\MP910220996[1].jpg"/>
          <p:cNvPicPr>
            <a:picLocks noChangeAspect="1" noChangeArrowheads="1"/>
          </p:cNvPicPr>
          <p:nvPr/>
        </p:nvPicPr>
        <p:blipFill>
          <a:blip r:embed="rId2" cstate="print"/>
          <a:srcRect/>
          <a:stretch>
            <a:fillRect/>
          </a:stretch>
        </p:blipFill>
        <p:spPr bwMode="auto">
          <a:xfrm>
            <a:off x="1116013" y="3213100"/>
            <a:ext cx="1317625" cy="1982788"/>
          </a:xfrm>
          <a:prstGeom prst="rect">
            <a:avLst/>
          </a:prstGeom>
          <a:noFill/>
          <a:ln w="9525">
            <a:noFill/>
            <a:miter lim="800000"/>
            <a:headEnd/>
            <a:tailEnd/>
          </a:ln>
        </p:spPr>
      </p:pic>
      <p:pic>
        <p:nvPicPr>
          <p:cNvPr id="27651" name="Picture 4" descr="C:\Users\sa07manciniv.SAYR\AppData\Local\Microsoft\Windows\Temporary Internet Files\Content.IE5\TN2991KY\MP900443748[1].jpg"/>
          <p:cNvPicPr>
            <a:picLocks noChangeAspect="1" noChangeArrowheads="1"/>
          </p:cNvPicPr>
          <p:nvPr/>
        </p:nvPicPr>
        <p:blipFill>
          <a:blip r:embed="rId3" cstate="print"/>
          <a:srcRect/>
          <a:stretch>
            <a:fillRect/>
          </a:stretch>
        </p:blipFill>
        <p:spPr bwMode="auto">
          <a:xfrm>
            <a:off x="3011488" y="3213100"/>
            <a:ext cx="1323975" cy="1982788"/>
          </a:xfrm>
          <a:prstGeom prst="rect">
            <a:avLst/>
          </a:prstGeom>
          <a:noFill/>
          <a:ln w="9525">
            <a:noFill/>
            <a:miter lim="800000"/>
            <a:headEnd/>
            <a:tailEnd/>
          </a:ln>
        </p:spPr>
      </p:pic>
      <p:pic>
        <p:nvPicPr>
          <p:cNvPr id="27652" name="Picture 2" descr="C:\Users\sa07manciniv.SAYR\AppData\Local\Microsoft\Windows\Temporary Internet Files\Content.IE5\9ARL043F\MP900446469[1].jpg"/>
          <p:cNvPicPr>
            <a:picLocks noChangeAspect="1" noChangeArrowheads="1"/>
          </p:cNvPicPr>
          <p:nvPr/>
        </p:nvPicPr>
        <p:blipFill>
          <a:blip r:embed="rId4" cstate="print"/>
          <a:srcRect/>
          <a:stretch>
            <a:fillRect/>
          </a:stretch>
        </p:blipFill>
        <p:spPr bwMode="auto">
          <a:xfrm>
            <a:off x="4716463" y="3213100"/>
            <a:ext cx="2376487" cy="1982788"/>
          </a:xfrm>
          <a:prstGeom prst="rect">
            <a:avLst/>
          </a:prstGeom>
          <a:noFill/>
          <a:ln w="9525">
            <a:noFill/>
            <a:miter lim="800000"/>
            <a:headEnd/>
            <a:tailEnd/>
          </a:ln>
        </p:spPr>
      </p:pic>
      <p:pic>
        <p:nvPicPr>
          <p:cNvPr id="27653" name="Picture 3" descr="C:\Users\sa07manciniv.SAYR\AppData\Local\Microsoft\Windows\Temporary Internet Files\Content.IE5\M0TWJ8H0\MM900283967[1].gif"/>
          <p:cNvPicPr>
            <a:picLocks noChangeAspect="1" noChangeArrowheads="1" noCrop="1"/>
          </p:cNvPicPr>
          <p:nvPr/>
        </p:nvPicPr>
        <p:blipFill>
          <a:blip r:embed="rId5" cstate="print"/>
          <a:srcRect/>
          <a:stretch>
            <a:fillRect/>
          </a:stretch>
        </p:blipFill>
        <p:spPr bwMode="auto">
          <a:xfrm>
            <a:off x="7370763" y="3213100"/>
            <a:ext cx="1536700" cy="1982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p:cNvSpPr>
          <p:nvPr>
            <p:ph type="title"/>
          </p:nvPr>
        </p:nvSpPr>
        <p:spPr/>
        <p:txBody>
          <a:bodyPr/>
          <a:lstStyle/>
          <a:p>
            <a:pPr eaLnBrk="1" hangingPunct="1"/>
            <a:r>
              <a:rPr lang="fr-FR" sz="2000" b="1" u="sng" dirty="0" smtClean="0"/>
              <a:t>Activité 11 : Tes amis…ils sont comment ?</a:t>
            </a:r>
            <a:r>
              <a:rPr lang="fr-FR" sz="2000" b="1" dirty="0" smtClean="0"/>
              <a:t/>
            </a:r>
            <a:br>
              <a:rPr lang="fr-FR" sz="2000" b="1" dirty="0" smtClean="0"/>
            </a:br>
            <a:r>
              <a:rPr lang="fr-FR" sz="2000" b="1" dirty="0" smtClean="0"/>
              <a:t/>
            </a:r>
            <a:br>
              <a:rPr lang="fr-FR" sz="2000" b="1" dirty="0" smtClean="0"/>
            </a:br>
            <a:r>
              <a:rPr lang="fr-FR" sz="2000" b="1" dirty="0" err="1" smtClean="0"/>
              <a:t>Work</a:t>
            </a:r>
            <a:r>
              <a:rPr lang="fr-FR" sz="2000" b="1" dirty="0" smtClean="0"/>
              <a:t> </a:t>
            </a:r>
            <a:r>
              <a:rPr lang="fr-FR" sz="2000" b="1" dirty="0" err="1" smtClean="0"/>
              <a:t>with</a:t>
            </a:r>
            <a:r>
              <a:rPr lang="fr-FR" sz="2000" b="1" dirty="0" smtClean="0"/>
              <a:t> a </a:t>
            </a:r>
            <a:r>
              <a:rPr lang="fr-FR" sz="2000" b="1" dirty="0" err="1" smtClean="0"/>
              <a:t>partner</a:t>
            </a:r>
            <a:r>
              <a:rPr lang="fr-FR" sz="2000" b="1" dirty="0" smtClean="0"/>
              <a:t> : match the adjectives to </a:t>
            </a:r>
            <a:r>
              <a:rPr lang="fr-FR" sz="2000" b="1" dirty="0" err="1" smtClean="0"/>
              <a:t>their</a:t>
            </a:r>
            <a:r>
              <a:rPr lang="fr-FR" sz="2000" b="1" dirty="0" smtClean="0"/>
              <a:t> English translations.</a:t>
            </a:r>
            <a:endParaRPr lang="en-GB" sz="2000" b="1" dirty="0" smtClean="0"/>
          </a:p>
        </p:txBody>
      </p:sp>
      <p:sp>
        <p:nvSpPr>
          <p:cNvPr id="28674" name="Rectangle 5"/>
          <p:cNvSpPr>
            <a:spLocks noGrp="1" noChangeArrowheads="1"/>
          </p:cNvSpPr>
          <p:nvPr>
            <p:ph type="body" sz="half" idx="1"/>
          </p:nvPr>
        </p:nvSpPr>
        <p:spPr/>
        <p:txBody>
          <a:bodyPr/>
          <a:lstStyle/>
          <a:p>
            <a:pPr marL="457200" indent="-457200" eaLnBrk="1" hangingPunct="1">
              <a:lnSpc>
                <a:spcPct val="80000"/>
              </a:lnSpc>
              <a:buFont typeface="Arial" charset="0"/>
              <a:buAutoNum type="arabicPeriod"/>
            </a:pPr>
            <a:r>
              <a:rPr lang="fr-FR" sz="2000" smtClean="0"/>
              <a:t>compréhensif</a:t>
            </a:r>
          </a:p>
          <a:p>
            <a:pPr marL="457200" indent="-457200" eaLnBrk="1" hangingPunct="1">
              <a:lnSpc>
                <a:spcPct val="80000"/>
              </a:lnSpc>
              <a:buFont typeface="Arial" charset="0"/>
              <a:buAutoNum type="arabicPeriod"/>
            </a:pPr>
            <a:r>
              <a:rPr lang="fr-FR" sz="2000" smtClean="0"/>
              <a:t>casse-pieds</a:t>
            </a:r>
          </a:p>
          <a:p>
            <a:pPr marL="457200" indent="-457200" eaLnBrk="1" hangingPunct="1">
              <a:lnSpc>
                <a:spcPct val="80000"/>
              </a:lnSpc>
              <a:buFont typeface="Arial" charset="0"/>
              <a:buAutoNum type="arabicPeriod"/>
            </a:pPr>
            <a:r>
              <a:rPr lang="fr-FR" sz="2000" smtClean="0"/>
              <a:t>timide</a:t>
            </a:r>
          </a:p>
          <a:p>
            <a:pPr marL="457200" indent="-457200" eaLnBrk="1" hangingPunct="1">
              <a:lnSpc>
                <a:spcPct val="80000"/>
              </a:lnSpc>
              <a:buFont typeface="Arial" charset="0"/>
              <a:buAutoNum type="arabicPeriod"/>
            </a:pPr>
            <a:r>
              <a:rPr lang="fr-FR" sz="2000" smtClean="0"/>
              <a:t>sérieux</a:t>
            </a:r>
          </a:p>
          <a:p>
            <a:pPr marL="457200" indent="-457200" eaLnBrk="1" hangingPunct="1">
              <a:lnSpc>
                <a:spcPct val="80000"/>
              </a:lnSpc>
              <a:buFont typeface="Arial" charset="0"/>
              <a:buAutoNum type="arabicPeriod"/>
            </a:pPr>
            <a:r>
              <a:rPr lang="fr-FR" sz="2000" smtClean="0"/>
              <a:t>égoïste</a:t>
            </a:r>
          </a:p>
          <a:p>
            <a:pPr marL="457200" indent="-457200" eaLnBrk="1" hangingPunct="1">
              <a:lnSpc>
                <a:spcPct val="80000"/>
              </a:lnSpc>
              <a:buFont typeface="Arial" charset="0"/>
              <a:buAutoNum type="arabicPeriod"/>
            </a:pPr>
            <a:r>
              <a:rPr lang="fr-FR" sz="2000" smtClean="0"/>
              <a:t>aimable</a:t>
            </a:r>
          </a:p>
          <a:p>
            <a:pPr marL="457200" indent="-457200" eaLnBrk="1" hangingPunct="1">
              <a:lnSpc>
                <a:spcPct val="80000"/>
              </a:lnSpc>
              <a:buFont typeface="Arial" charset="0"/>
              <a:buAutoNum type="arabicPeriod"/>
            </a:pPr>
            <a:r>
              <a:rPr lang="fr-FR" sz="2000" smtClean="0"/>
              <a:t>sympa</a:t>
            </a:r>
          </a:p>
          <a:p>
            <a:pPr marL="457200" indent="-457200" eaLnBrk="1" hangingPunct="1">
              <a:lnSpc>
                <a:spcPct val="80000"/>
              </a:lnSpc>
              <a:buFont typeface="Arial" charset="0"/>
              <a:buAutoNum type="arabicPeriod"/>
            </a:pPr>
            <a:r>
              <a:rPr lang="fr-FR" sz="2000" smtClean="0"/>
              <a:t>méchant(e)</a:t>
            </a:r>
          </a:p>
          <a:p>
            <a:pPr marL="457200" indent="-457200" eaLnBrk="1" hangingPunct="1">
              <a:lnSpc>
                <a:spcPct val="80000"/>
              </a:lnSpc>
              <a:buFont typeface="Arial" charset="0"/>
              <a:buAutoNum type="arabicPeriod"/>
            </a:pPr>
            <a:r>
              <a:rPr lang="fr-FR" sz="2000" smtClean="0"/>
              <a:t>gentil(le)</a:t>
            </a:r>
          </a:p>
          <a:p>
            <a:pPr marL="457200" indent="-457200" eaLnBrk="1" hangingPunct="1">
              <a:lnSpc>
                <a:spcPct val="80000"/>
              </a:lnSpc>
              <a:buFont typeface="Arial" charset="0"/>
              <a:buAutoNum type="arabicPeriod"/>
            </a:pPr>
            <a:r>
              <a:rPr lang="fr-FR" sz="2000" smtClean="0"/>
              <a:t>généreuse</a:t>
            </a:r>
          </a:p>
          <a:p>
            <a:pPr marL="457200" indent="-457200" eaLnBrk="1" hangingPunct="1">
              <a:lnSpc>
                <a:spcPct val="80000"/>
              </a:lnSpc>
              <a:buFont typeface="Arial" charset="0"/>
              <a:buAutoNum type="arabicPeriod"/>
            </a:pPr>
            <a:r>
              <a:rPr lang="fr-FR" sz="2000" smtClean="0"/>
              <a:t>drôle</a:t>
            </a:r>
          </a:p>
          <a:p>
            <a:pPr marL="457200" indent="-457200" eaLnBrk="1" hangingPunct="1">
              <a:lnSpc>
                <a:spcPct val="80000"/>
              </a:lnSpc>
              <a:buFont typeface="Arial" charset="0"/>
              <a:buAutoNum type="arabicPeriod"/>
            </a:pPr>
            <a:r>
              <a:rPr lang="fr-FR" sz="2000" smtClean="0"/>
              <a:t>pénible</a:t>
            </a:r>
          </a:p>
          <a:p>
            <a:pPr marL="457200" indent="-457200" eaLnBrk="1" hangingPunct="1">
              <a:lnSpc>
                <a:spcPct val="80000"/>
              </a:lnSpc>
            </a:pPr>
            <a:endParaRPr lang="en-GB" sz="2000" smtClean="0"/>
          </a:p>
        </p:txBody>
      </p:sp>
      <p:sp>
        <p:nvSpPr>
          <p:cNvPr id="28675" name="Rectangle 6"/>
          <p:cNvSpPr>
            <a:spLocks noGrp="1"/>
          </p:cNvSpPr>
          <p:nvPr>
            <p:ph type="body" sz="half" idx="2"/>
          </p:nvPr>
        </p:nvSpPr>
        <p:spPr/>
        <p:txBody>
          <a:bodyPr/>
          <a:lstStyle/>
          <a:p>
            <a:pPr marL="457200" indent="-457200" eaLnBrk="1" hangingPunct="1">
              <a:lnSpc>
                <a:spcPct val="80000"/>
              </a:lnSpc>
              <a:buFont typeface="Arial" charset="0"/>
              <a:buAutoNum type="alphaLcParenR"/>
            </a:pPr>
            <a:r>
              <a:rPr lang="en-GB" sz="2000" dirty="0" smtClean="0"/>
              <a:t>pleasant</a:t>
            </a:r>
          </a:p>
          <a:p>
            <a:pPr marL="457200" indent="-457200" eaLnBrk="1" hangingPunct="1">
              <a:lnSpc>
                <a:spcPct val="80000"/>
              </a:lnSpc>
              <a:buFont typeface="Arial" charset="0"/>
              <a:buAutoNum type="alphaLcParenR"/>
            </a:pPr>
            <a:r>
              <a:rPr lang="en-GB" sz="2000" dirty="0" smtClean="0"/>
              <a:t>tiresome</a:t>
            </a:r>
          </a:p>
          <a:p>
            <a:pPr marL="457200" indent="-457200" eaLnBrk="1" hangingPunct="1">
              <a:lnSpc>
                <a:spcPct val="80000"/>
              </a:lnSpc>
              <a:buFont typeface="Arial" charset="0"/>
              <a:buAutoNum type="alphaLcParenR"/>
            </a:pPr>
            <a:r>
              <a:rPr lang="en-GB" sz="2000" dirty="0" smtClean="0"/>
              <a:t>understanding</a:t>
            </a:r>
          </a:p>
          <a:p>
            <a:pPr marL="457200" indent="-457200" eaLnBrk="1" hangingPunct="1">
              <a:lnSpc>
                <a:spcPct val="80000"/>
              </a:lnSpc>
              <a:buFont typeface="Arial" charset="0"/>
              <a:buAutoNum type="alphaLcParenR"/>
            </a:pPr>
            <a:r>
              <a:rPr lang="en-GB" sz="2000" dirty="0" smtClean="0"/>
              <a:t>funny</a:t>
            </a:r>
          </a:p>
          <a:p>
            <a:pPr marL="457200" indent="-457200" eaLnBrk="1" hangingPunct="1">
              <a:lnSpc>
                <a:spcPct val="80000"/>
              </a:lnSpc>
              <a:buFont typeface="Arial" charset="0"/>
              <a:buAutoNum type="alphaLcParenR"/>
            </a:pPr>
            <a:r>
              <a:rPr lang="en-GB" sz="2000" dirty="0" smtClean="0"/>
              <a:t>selfish</a:t>
            </a:r>
          </a:p>
          <a:p>
            <a:pPr marL="457200" indent="-457200" eaLnBrk="1" hangingPunct="1">
              <a:lnSpc>
                <a:spcPct val="80000"/>
              </a:lnSpc>
              <a:buFont typeface="Arial" charset="0"/>
              <a:buAutoNum type="alphaLcParenR"/>
            </a:pPr>
            <a:r>
              <a:rPr lang="en-GB" sz="2000" dirty="0" smtClean="0"/>
              <a:t>generous</a:t>
            </a:r>
          </a:p>
          <a:p>
            <a:pPr marL="457200" indent="-457200" eaLnBrk="1" hangingPunct="1">
              <a:lnSpc>
                <a:spcPct val="80000"/>
              </a:lnSpc>
              <a:buFont typeface="Arial" charset="0"/>
              <a:buAutoNum type="alphaLcParenR"/>
            </a:pPr>
            <a:r>
              <a:rPr lang="en-GB" sz="2000" dirty="0" smtClean="0"/>
              <a:t>kind</a:t>
            </a:r>
          </a:p>
          <a:p>
            <a:pPr marL="457200" indent="-457200" eaLnBrk="1" hangingPunct="1">
              <a:lnSpc>
                <a:spcPct val="80000"/>
              </a:lnSpc>
              <a:buFont typeface="Arial" charset="0"/>
              <a:buAutoNum type="alphaLcParenR"/>
            </a:pPr>
            <a:r>
              <a:rPr lang="en-GB" sz="2000" dirty="0" smtClean="0"/>
              <a:t>mean</a:t>
            </a:r>
          </a:p>
          <a:p>
            <a:pPr marL="457200" indent="-457200" eaLnBrk="1" hangingPunct="1">
              <a:lnSpc>
                <a:spcPct val="80000"/>
              </a:lnSpc>
              <a:buFont typeface="Arial" charset="0"/>
              <a:buAutoNum type="alphaLcParenR"/>
            </a:pPr>
            <a:r>
              <a:rPr lang="en-GB" sz="2000" dirty="0" smtClean="0"/>
              <a:t>annoying</a:t>
            </a:r>
          </a:p>
          <a:p>
            <a:pPr marL="457200" indent="-457200" eaLnBrk="1" hangingPunct="1">
              <a:lnSpc>
                <a:spcPct val="80000"/>
              </a:lnSpc>
              <a:buFont typeface="Arial" charset="0"/>
              <a:buAutoNum type="alphaLcParenR"/>
            </a:pPr>
            <a:r>
              <a:rPr lang="en-GB" sz="2000" dirty="0" smtClean="0"/>
              <a:t>serious</a:t>
            </a:r>
          </a:p>
          <a:p>
            <a:pPr marL="457200" indent="-457200" eaLnBrk="1" hangingPunct="1">
              <a:lnSpc>
                <a:spcPct val="80000"/>
              </a:lnSpc>
              <a:buFont typeface="Arial" charset="0"/>
              <a:buAutoNum type="alphaLcParenR"/>
            </a:pPr>
            <a:r>
              <a:rPr lang="en-GB" sz="2000" dirty="0" smtClean="0"/>
              <a:t>nice</a:t>
            </a:r>
          </a:p>
          <a:p>
            <a:pPr marL="457200" indent="-457200" eaLnBrk="1" hangingPunct="1">
              <a:lnSpc>
                <a:spcPct val="80000"/>
              </a:lnSpc>
              <a:buFont typeface="Arial" charset="0"/>
              <a:buAutoNum type="alphaLcParenR"/>
            </a:pPr>
            <a:r>
              <a:rPr lang="en-GB" sz="2000" dirty="0" smtClean="0"/>
              <a:t>shy</a:t>
            </a:r>
          </a:p>
          <a:p>
            <a:pPr marL="457200" indent="-457200" eaLnBrk="1" hangingPunct="1">
              <a:lnSpc>
                <a:spcPct val="80000"/>
              </a:lnSpc>
              <a:buFont typeface="Arial" charset="0"/>
              <a:buNone/>
            </a:pPr>
            <a:endParaRPr lang="en-GB" sz="2000" dirty="0" smtClean="0"/>
          </a:p>
        </p:txBody>
      </p:sp>
      <p:pic>
        <p:nvPicPr>
          <p:cNvPr id="28676" name="Picture 3" descr="C:\Users\sa07manciniv.SAYR\AppData\Local\Microsoft\Windows\Temporary Internet Files\Content.IE5\M0TWJ8H0\MP910220996[1].jpg"/>
          <p:cNvPicPr>
            <a:picLocks noChangeAspect="1" noChangeArrowheads="1"/>
          </p:cNvPicPr>
          <p:nvPr/>
        </p:nvPicPr>
        <p:blipFill>
          <a:blip r:embed="rId2" cstate="print"/>
          <a:srcRect/>
          <a:stretch>
            <a:fillRect/>
          </a:stretch>
        </p:blipFill>
        <p:spPr bwMode="auto">
          <a:xfrm>
            <a:off x="827088" y="5373688"/>
            <a:ext cx="649287" cy="974725"/>
          </a:xfrm>
          <a:prstGeom prst="rect">
            <a:avLst/>
          </a:prstGeom>
          <a:noFill/>
          <a:ln w="9525">
            <a:noFill/>
            <a:miter lim="800000"/>
            <a:headEnd/>
            <a:tailEnd/>
          </a:ln>
        </p:spPr>
      </p:pic>
      <p:pic>
        <p:nvPicPr>
          <p:cNvPr id="28677" name="Picture 4" descr="C:\Users\sa07manciniv.SAYR\AppData\Local\Microsoft\Windows\Temporary Internet Files\Content.IE5\TN2991KY\MP900443748[1].jpg"/>
          <p:cNvPicPr>
            <a:picLocks noChangeAspect="1" noChangeArrowheads="1"/>
          </p:cNvPicPr>
          <p:nvPr/>
        </p:nvPicPr>
        <p:blipFill>
          <a:blip r:embed="rId3" cstate="print"/>
          <a:srcRect/>
          <a:stretch>
            <a:fillRect/>
          </a:stretch>
        </p:blipFill>
        <p:spPr bwMode="auto">
          <a:xfrm>
            <a:off x="3132138" y="5373688"/>
            <a:ext cx="650875" cy="974725"/>
          </a:xfrm>
          <a:prstGeom prst="rect">
            <a:avLst/>
          </a:prstGeom>
          <a:noFill/>
          <a:ln w="9525">
            <a:noFill/>
            <a:miter lim="800000"/>
            <a:headEnd/>
            <a:tailEnd/>
          </a:ln>
        </p:spPr>
      </p:pic>
      <p:pic>
        <p:nvPicPr>
          <p:cNvPr id="28678" name="Picture 5" descr="C:\Users\sa07manciniv.SAYR\AppData\Local\Microsoft\Windows\Temporary Internet Files\Content.IE5\DP1XV1EK\MC900383176[1].wmf"/>
          <p:cNvPicPr>
            <a:picLocks noChangeAspect="1" noChangeArrowheads="1"/>
          </p:cNvPicPr>
          <p:nvPr/>
        </p:nvPicPr>
        <p:blipFill>
          <a:blip r:embed="rId4" cstate="print"/>
          <a:srcRect/>
          <a:stretch>
            <a:fillRect/>
          </a:stretch>
        </p:blipFill>
        <p:spPr bwMode="auto">
          <a:xfrm>
            <a:off x="5367338" y="5373688"/>
            <a:ext cx="598487" cy="974725"/>
          </a:xfrm>
          <a:prstGeom prst="rect">
            <a:avLst/>
          </a:prstGeom>
          <a:noFill/>
          <a:ln w="9525">
            <a:noFill/>
            <a:miter lim="800000"/>
            <a:headEnd/>
            <a:tailEnd/>
          </a:ln>
        </p:spPr>
      </p:pic>
      <p:pic>
        <p:nvPicPr>
          <p:cNvPr id="28679" name="Picture 6" descr="C:\Users\sa07manciniv.SAYR\AppData\Local\Microsoft\Windows\Temporary Internet Files\Content.IE5\M0TWJ8H0\MP900443731[1].jpg"/>
          <p:cNvPicPr>
            <a:picLocks noChangeAspect="1" noChangeArrowheads="1"/>
          </p:cNvPicPr>
          <p:nvPr/>
        </p:nvPicPr>
        <p:blipFill>
          <a:blip r:embed="rId5" cstate="print"/>
          <a:srcRect/>
          <a:stretch>
            <a:fillRect/>
          </a:stretch>
        </p:blipFill>
        <p:spPr bwMode="auto">
          <a:xfrm>
            <a:off x="7380288" y="5297488"/>
            <a:ext cx="1579562" cy="105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fr-FR" sz="2000" b="1" u="sng" dirty="0" smtClean="0"/>
              <a:t>Activité 12 : Des amis digne de confiance</a:t>
            </a:r>
            <a:br>
              <a:rPr lang="fr-FR" sz="2000" b="1" u="sng" dirty="0" smtClean="0"/>
            </a:br>
            <a:r>
              <a:rPr lang="fr-FR" sz="2000" b="1" dirty="0" smtClean="0"/>
              <a:t/>
            </a:r>
            <a:br>
              <a:rPr lang="fr-FR" sz="2000" b="1" dirty="0" smtClean="0"/>
            </a:br>
            <a:r>
              <a:rPr lang="fr-FR" sz="2000" b="1" dirty="0" err="1" smtClean="0"/>
              <a:t>Work</a:t>
            </a:r>
            <a:r>
              <a:rPr lang="fr-FR" sz="2000" b="1" dirty="0" smtClean="0"/>
              <a:t> </a:t>
            </a:r>
            <a:r>
              <a:rPr lang="fr-FR" sz="2000" b="1" dirty="0" err="1" smtClean="0"/>
              <a:t>with</a:t>
            </a:r>
            <a:r>
              <a:rPr lang="fr-FR" sz="2000" b="1" dirty="0" smtClean="0"/>
              <a:t> a </a:t>
            </a:r>
            <a:r>
              <a:rPr lang="fr-FR" sz="2000" b="1" dirty="0" err="1" smtClean="0"/>
              <a:t>partner</a:t>
            </a:r>
            <a:r>
              <a:rPr lang="fr-FR" sz="2000" b="1" dirty="0" smtClean="0"/>
              <a:t> : </a:t>
            </a:r>
            <a:r>
              <a:rPr lang="fr-FR" sz="2000" b="1" dirty="0" err="1" smtClean="0"/>
              <a:t>read</a:t>
            </a:r>
            <a:r>
              <a:rPr lang="fr-FR" sz="2000" b="1" dirty="0" smtClean="0"/>
              <a:t> the </a:t>
            </a:r>
            <a:r>
              <a:rPr lang="fr-FR" sz="2000" b="1" dirty="0" err="1" smtClean="0"/>
              <a:t>following</a:t>
            </a:r>
            <a:r>
              <a:rPr lang="fr-FR" sz="2000" b="1" dirty="0" smtClean="0"/>
              <a:t> </a:t>
            </a:r>
            <a:r>
              <a:rPr lang="fr-FR" sz="2000" b="1" dirty="0" err="1" smtClean="0"/>
              <a:t>statements</a:t>
            </a:r>
            <a:r>
              <a:rPr lang="fr-FR" sz="2000" b="1" dirty="0" smtClean="0"/>
              <a:t> and </a:t>
            </a:r>
            <a:r>
              <a:rPr lang="fr-FR" sz="2000" b="1" dirty="0" err="1" smtClean="0"/>
              <a:t>find</a:t>
            </a:r>
            <a:r>
              <a:rPr lang="fr-FR" sz="2000" b="1" dirty="0" smtClean="0"/>
              <a:t> the French for the </a:t>
            </a:r>
            <a:r>
              <a:rPr lang="fr-FR" sz="2000" b="1" dirty="0" err="1" smtClean="0"/>
              <a:t>following</a:t>
            </a:r>
            <a:r>
              <a:rPr lang="fr-FR" sz="2000" b="1" dirty="0" smtClean="0"/>
              <a:t> expressions:</a:t>
            </a:r>
            <a:r>
              <a:rPr lang="en-GB" sz="2000" b="1" dirty="0" smtClean="0"/>
              <a:t> </a:t>
            </a:r>
          </a:p>
        </p:txBody>
      </p:sp>
      <p:sp>
        <p:nvSpPr>
          <p:cNvPr id="29698" name="Rectangle 3"/>
          <p:cNvSpPr>
            <a:spLocks noGrp="1"/>
          </p:cNvSpPr>
          <p:nvPr>
            <p:ph type="body" idx="1"/>
          </p:nvPr>
        </p:nvSpPr>
        <p:spPr/>
        <p:txBody>
          <a:bodyPr/>
          <a:lstStyle/>
          <a:p>
            <a:pPr eaLnBrk="1" hangingPunct="1"/>
            <a:endParaRPr lang="en-GB" smtClean="0"/>
          </a:p>
        </p:txBody>
      </p:sp>
      <p:sp>
        <p:nvSpPr>
          <p:cNvPr id="29699" name="Rectangle 5"/>
          <p:cNvSpPr>
            <a:spLocks noChangeArrowheads="1"/>
          </p:cNvSpPr>
          <p:nvPr/>
        </p:nvSpPr>
        <p:spPr bwMode="auto">
          <a:xfrm>
            <a:off x="5867400" y="1916113"/>
            <a:ext cx="2665413" cy="3168650"/>
          </a:xfrm>
          <a:prstGeom prst="rect">
            <a:avLst/>
          </a:prstGeom>
          <a:solidFill>
            <a:srgbClr val="FFCC99"/>
          </a:solidFill>
          <a:ln w="9525">
            <a:solidFill>
              <a:schemeClr val="tx1"/>
            </a:solidFill>
            <a:miter lim="800000"/>
            <a:headEnd/>
            <a:tailEnd/>
          </a:ln>
        </p:spPr>
        <p:txBody>
          <a:bodyPr anchor="ctr"/>
          <a:lstStyle/>
          <a:p>
            <a:pPr marL="342900" indent="-342900">
              <a:buFontTx/>
              <a:buAutoNum type="arabicPeriod"/>
            </a:pPr>
            <a:r>
              <a:rPr lang="fr-FR" b="1"/>
              <a:t>In my opinion</a:t>
            </a:r>
          </a:p>
          <a:p>
            <a:pPr marL="342900" indent="-342900">
              <a:buFontTx/>
              <a:buAutoNum type="arabicPeriod"/>
            </a:pPr>
            <a:r>
              <a:rPr lang="fr-FR" b="1"/>
              <a:t>Have a laugh and have fun together</a:t>
            </a:r>
          </a:p>
          <a:p>
            <a:pPr marL="342900" indent="-342900">
              <a:buFontTx/>
              <a:buAutoNum type="arabicPeriod"/>
            </a:pPr>
            <a:r>
              <a:rPr lang="fr-FR" b="1"/>
              <a:t>Can trust</a:t>
            </a:r>
          </a:p>
          <a:p>
            <a:pPr marL="342900" indent="-342900">
              <a:buFontTx/>
              <a:buAutoNum type="arabicPeriod"/>
            </a:pPr>
            <a:r>
              <a:rPr lang="fr-FR" b="1"/>
              <a:t>Can keep a secret</a:t>
            </a:r>
          </a:p>
          <a:p>
            <a:pPr marL="342900" indent="-342900">
              <a:buFontTx/>
              <a:buAutoNum type="arabicPeriod"/>
            </a:pPr>
            <a:r>
              <a:rPr lang="fr-FR" b="1"/>
              <a:t>The same interests</a:t>
            </a:r>
          </a:p>
          <a:p>
            <a:pPr marL="342900" indent="-342900">
              <a:buFontTx/>
              <a:buAutoNum type="arabicPeriod"/>
            </a:pPr>
            <a:r>
              <a:rPr lang="fr-FR" b="1"/>
              <a:t>You mustn’t be selfish</a:t>
            </a:r>
            <a:endParaRPr lang="en-GB" b="1"/>
          </a:p>
        </p:txBody>
      </p:sp>
      <p:sp>
        <p:nvSpPr>
          <p:cNvPr id="29700" name="AutoShape 6"/>
          <p:cNvSpPr>
            <a:spLocks noChangeArrowheads="1"/>
          </p:cNvSpPr>
          <p:nvPr/>
        </p:nvSpPr>
        <p:spPr bwMode="auto">
          <a:xfrm>
            <a:off x="395288" y="1268413"/>
            <a:ext cx="1728787" cy="1800225"/>
          </a:xfrm>
          <a:prstGeom prst="wedgeEllipseCallout">
            <a:avLst>
              <a:gd name="adj1" fmla="val 96134"/>
              <a:gd name="adj2" fmla="val 59648"/>
            </a:avLst>
          </a:prstGeom>
          <a:solidFill>
            <a:srgbClr val="FF9900"/>
          </a:solidFill>
          <a:ln w="9525">
            <a:solidFill>
              <a:schemeClr val="tx1"/>
            </a:solidFill>
            <a:miter lim="800000"/>
            <a:headEnd/>
            <a:tailEnd/>
          </a:ln>
        </p:spPr>
        <p:txBody>
          <a:bodyPr/>
          <a:lstStyle/>
          <a:p>
            <a:pPr algn="ctr"/>
            <a:r>
              <a:rPr lang="fr-FR" sz="1400"/>
              <a:t>A mon avis, pour être une bonne amie, il ne faut pas être égoïste.</a:t>
            </a:r>
            <a:r>
              <a:rPr lang="en-GB"/>
              <a:t> </a:t>
            </a:r>
          </a:p>
        </p:txBody>
      </p:sp>
      <p:sp>
        <p:nvSpPr>
          <p:cNvPr id="29701" name="AutoShape 7"/>
          <p:cNvSpPr>
            <a:spLocks noChangeArrowheads="1"/>
          </p:cNvSpPr>
          <p:nvPr/>
        </p:nvSpPr>
        <p:spPr bwMode="auto">
          <a:xfrm>
            <a:off x="179388" y="3068638"/>
            <a:ext cx="2232025" cy="1800225"/>
          </a:xfrm>
          <a:prstGeom prst="wedgeEllipseCallout">
            <a:avLst>
              <a:gd name="adj1" fmla="val 76648"/>
              <a:gd name="adj2" fmla="val -41616"/>
            </a:avLst>
          </a:prstGeom>
          <a:solidFill>
            <a:srgbClr val="99CC00"/>
          </a:solidFill>
          <a:ln w="9525">
            <a:solidFill>
              <a:schemeClr val="tx1"/>
            </a:solidFill>
            <a:miter lim="800000"/>
            <a:headEnd/>
            <a:tailEnd/>
          </a:ln>
        </p:spPr>
        <p:txBody>
          <a:bodyPr/>
          <a:lstStyle/>
          <a:p>
            <a:pPr algn="ctr"/>
            <a:r>
              <a:rPr lang="fr-FR" sz="1400">
                <a:latin typeface="Calibri" pitchFamily="34" charset="0"/>
              </a:rPr>
              <a:t>Pour moi, les copains, c’est pour rigoler et s’éclater ensemble. Mes copains sont dynamiques.</a:t>
            </a:r>
            <a:endParaRPr lang="en-GB" sz="1400">
              <a:latin typeface="Calibri" pitchFamily="34" charset="0"/>
            </a:endParaRPr>
          </a:p>
        </p:txBody>
      </p:sp>
      <p:sp>
        <p:nvSpPr>
          <p:cNvPr id="29702" name="AutoShape 8"/>
          <p:cNvSpPr>
            <a:spLocks noChangeArrowheads="1"/>
          </p:cNvSpPr>
          <p:nvPr/>
        </p:nvSpPr>
        <p:spPr bwMode="auto">
          <a:xfrm>
            <a:off x="1476375" y="4581525"/>
            <a:ext cx="2282825" cy="1584325"/>
          </a:xfrm>
          <a:prstGeom prst="wedgeEllipseCallout">
            <a:avLst>
              <a:gd name="adj1" fmla="val 25801"/>
              <a:gd name="adj2" fmla="val -133366"/>
            </a:avLst>
          </a:prstGeom>
          <a:solidFill>
            <a:srgbClr val="FFFF00"/>
          </a:solidFill>
          <a:ln w="9525">
            <a:solidFill>
              <a:schemeClr val="tx1"/>
            </a:solidFill>
            <a:miter lim="800000"/>
            <a:headEnd/>
            <a:tailEnd/>
          </a:ln>
        </p:spPr>
        <p:txBody>
          <a:bodyPr/>
          <a:lstStyle/>
          <a:p>
            <a:pPr algn="ctr"/>
            <a:r>
              <a:rPr lang="fr-FR" sz="1400">
                <a:latin typeface="Calibri" pitchFamily="34" charset="0"/>
              </a:rPr>
              <a:t>A mon avis, un ami est quelqu’un en qui je peux avoir confiance et qui peut garder un secret.</a:t>
            </a:r>
            <a:endParaRPr lang="en-GB" sz="1400">
              <a:latin typeface="Calibri" pitchFamily="34" charset="0"/>
            </a:endParaRPr>
          </a:p>
        </p:txBody>
      </p:sp>
      <p:sp>
        <p:nvSpPr>
          <p:cNvPr id="29703" name="AutoShape 9"/>
          <p:cNvSpPr>
            <a:spLocks noChangeArrowheads="1"/>
          </p:cNvSpPr>
          <p:nvPr/>
        </p:nvSpPr>
        <p:spPr bwMode="auto">
          <a:xfrm>
            <a:off x="3492500" y="4365625"/>
            <a:ext cx="2303463" cy="1655763"/>
          </a:xfrm>
          <a:prstGeom prst="wedgeEllipseCallout">
            <a:avLst>
              <a:gd name="adj1" fmla="val -26801"/>
              <a:gd name="adj2" fmla="val -118583"/>
            </a:avLst>
          </a:prstGeom>
          <a:solidFill>
            <a:srgbClr val="FF6600"/>
          </a:solidFill>
          <a:ln w="9525">
            <a:solidFill>
              <a:schemeClr val="tx1"/>
            </a:solidFill>
            <a:miter lim="800000"/>
            <a:headEnd/>
            <a:tailEnd/>
          </a:ln>
        </p:spPr>
        <p:txBody>
          <a:bodyPr/>
          <a:lstStyle/>
          <a:p>
            <a:pPr algn="ctr"/>
            <a:r>
              <a:rPr lang="fr-FR" sz="1400">
                <a:latin typeface="Calibri" pitchFamily="34" charset="0"/>
              </a:rPr>
              <a:t>Une amie pour moi doit avoir les mêmes centres d’intérêts et les mêmes passe-temps.</a:t>
            </a:r>
            <a:endParaRPr lang="en-GB" sz="1400">
              <a:latin typeface="Calibri" pitchFamily="34" charset="0"/>
            </a:endParaRPr>
          </a:p>
        </p:txBody>
      </p:sp>
      <p:pic>
        <p:nvPicPr>
          <p:cNvPr id="29704" name="Picture 2" descr="C:\Users\sa07manciniv.SAYR\AppData\Local\Microsoft\Windows\Temporary Internet Files\Content.IE5\9ARL043F\MP900446469[1].jpg"/>
          <p:cNvPicPr>
            <a:picLocks noChangeAspect="1" noChangeArrowheads="1"/>
          </p:cNvPicPr>
          <p:nvPr/>
        </p:nvPicPr>
        <p:blipFill>
          <a:blip r:embed="rId2" cstate="print"/>
          <a:srcRect/>
          <a:stretch>
            <a:fillRect/>
          </a:stretch>
        </p:blipFill>
        <p:spPr bwMode="auto">
          <a:xfrm>
            <a:off x="2916238" y="1700213"/>
            <a:ext cx="2452687"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fr-FR" sz="2000" b="1" u="sng" dirty="0" smtClean="0"/>
              <a:t>Activité 13 : Que faire avec les amis ?</a:t>
            </a:r>
            <a:br>
              <a:rPr lang="fr-FR" sz="2000" b="1" u="sng" dirty="0" smtClean="0"/>
            </a:br>
            <a:r>
              <a:rPr lang="fr-FR" sz="2000" b="1" dirty="0" smtClean="0"/>
              <a:t/>
            </a:r>
            <a:br>
              <a:rPr lang="fr-FR" sz="2000" b="1" dirty="0" smtClean="0"/>
            </a:br>
            <a:r>
              <a:rPr lang="fr-FR" sz="2000" b="1" dirty="0" smtClean="0"/>
              <a:t>Read the </a:t>
            </a:r>
            <a:r>
              <a:rPr lang="fr-FR" sz="2000" b="1" dirty="0" err="1" smtClean="0"/>
              <a:t>following</a:t>
            </a:r>
            <a:r>
              <a:rPr lang="fr-FR" sz="2000" b="1" dirty="0" smtClean="0"/>
              <a:t> </a:t>
            </a:r>
            <a:r>
              <a:rPr lang="fr-FR" sz="2000" b="1" dirty="0" err="1" smtClean="0"/>
              <a:t>activities</a:t>
            </a:r>
            <a:r>
              <a:rPr lang="fr-FR" sz="2000" b="1" dirty="0" smtClean="0"/>
              <a:t> and </a:t>
            </a:r>
            <a:r>
              <a:rPr lang="fr-FR" sz="2000" b="1" dirty="0" err="1" smtClean="0"/>
              <a:t>decide</a:t>
            </a:r>
            <a:r>
              <a:rPr lang="fr-FR" sz="2000" b="1" dirty="0" smtClean="0"/>
              <a:t> the the top </a:t>
            </a:r>
            <a:r>
              <a:rPr lang="fr-FR" sz="2000" b="1" dirty="0" err="1" smtClean="0"/>
              <a:t>three</a:t>
            </a:r>
            <a:r>
              <a:rPr lang="fr-FR" sz="2000" b="1" dirty="0" smtClean="0"/>
              <a:t> </a:t>
            </a:r>
            <a:r>
              <a:rPr lang="fr-FR" sz="2000" b="1" dirty="0" err="1" smtClean="0"/>
              <a:t>activities</a:t>
            </a:r>
            <a:r>
              <a:rPr lang="fr-FR" sz="2000" b="1" dirty="0" smtClean="0"/>
              <a:t> </a:t>
            </a:r>
            <a:r>
              <a:rPr lang="fr-FR" sz="2000" b="1" dirty="0" err="1" smtClean="0"/>
              <a:t>that</a:t>
            </a:r>
            <a:r>
              <a:rPr lang="fr-FR" sz="2000" b="1" dirty="0" smtClean="0"/>
              <a:t> </a:t>
            </a:r>
            <a:r>
              <a:rPr lang="fr-FR" sz="2000" b="1" dirty="0" err="1" smtClean="0"/>
              <a:t>you</a:t>
            </a:r>
            <a:r>
              <a:rPr lang="fr-FR" sz="2000" b="1" dirty="0" smtClean="0"/>
              <a:t> </a:t>
            </a:r>
            <a:r>
              <a:rPr lang="fr-FR" sz="2000" b="1" dirty="0" err="1" smtClean="0"/>
              <a:t>prefer</a:t>
            </a:r>
            <a:r>
              <a:rPr lang="fr-FR" sz="2000" b="1" dirty="0" smtClean="0"/>
              <a:t> to do </a:t>
            </a:r>
            <a:r>
              <a:rPr lang="fr-FR" sz="2000" b="1" dirty="0" err="1" smtClean="0"/>
              <a:t>with</a:t>
            </a:r>
            <a:r>
              <a:rPr lang="fr-FR" sz="2000" b="1" dirty="0" smtClean="0"/>
              <a:t> </a:t>
            </a:r>
            <a:r>
              <a:rPr lang="fr-FR" sz="2000" b="1" dirty="0" err="1" smtClean="0"/>
              <a:t>your</a:t>
            </a:r>
            <a:r>
              <a:rPr lang="fr-FR" sz="2000" b="1" dirty="0" smtClean="0"/>
              <a:t> </a:t>
            </a:r>
            <a:r>
              <a:rPr lang="fr-FR" sz="2000" b="1" dirty="0" err="1" smtClean="0"/>
              <a:t>friends</a:t>
            </a:r>
            <a:r>
              <a:rPr lang="fr-FR" sz="2000" b="1" dirty="0" smtClean="0"/>
              <a:t>:</a:t>
            </a:r>
            <a:endParaRPr lang="en-GB" sz="2000" b="1" dirty="0" smtClean="0"/>
          </a:p>
        </p:txBody>
      </p:sp>
      <p:sp>
        <p:nvSpPr>
          <p:cNvPr id="30722" name="Rectangle 5"/>
          <p:cNvSpPr>
            <a:spLocks noGrp="1"/>
          </p:cNvSpPr>
          <p:nvPr>
            <p:ph type="body" sz="half" idx="2"/>
          </p:nvPr>
        </p:nvSpPr>
        <p:spPr/>
        <p:txBody>
          <a:bodyPr/>
          <a:lstStyle/>
          <a:p>
            <a:pPr eaLnBrk="1" hangingPunct="1"/>
            <a:r>
              <a:rPr lang="fr-FR" sz="2000" dirty="0" smtClean="0"/>
              <a:t>Aller en boîte</a:t>
            </a:r>
          </a:p>
          <a:p>
            <a:pPr eaLnBrk="1" hangingPunct="1"/>
            <a:r>
              <a:rPr lang="fr-FR" sz="2000" dirty="0" smtClean="0"/>
              <a:t>Écouter de la musique</a:t>
            </a:r>
          </a:p>
          <a:p>
            <a:pPr eaLnBrk="1" hangingPunct="1"/>
            <a:r>
              <a:rPr lang="fr-FR" sz="2000" dirty="0" smtClean="0"/>
              <a:t>Se promener en ville</a:t>
            </a:r>
          </a:p>
          <a:p>
            <a:pPr eaLnBrk="1" hangingPunct="1"/>
            <a:r>
              <a:rPr lang="fr-FR" sz="2000" dirty="0" smtClean="0"/>
              <a:t>Jouer à des jeux de société</a:t>
            </a:r>
          </a:p>
          <a:p>
            <a:pPr eaLnBrk="1" hangingPunct="1"/>
            <a:r>
              <a:rPr lang="fr-FR" sz="2000" dirty="0" smtClean="0"/>
              <a:t>Jouer au foot</a:t>
            </a:r>
          </a:p>
          <a:p>
            <a:pPr eaLnBrk="1" hangingPunct="1"/>
            <a:r>
              <a:rPr lang="fr-FR" sz="2000" dirty="0" smtClean="0"/>
              <a:t>Jouer à la Xbox</a:t>
            </a:r>
          </a:p>
          <a:p>
            <a:pPr eaLnBrk="1" hangingPunct="1"/>
            <a:r>
              <a:rPr lang="fr-FR" sz="2000" dirty="0" smtClean="0"/>
              <a:t>Regarder des DVD</a:t>
            </a:r>
          </a:p>
          <a:p>
            <a:pPr eaLnBrk="1" hangingPunct="1"/>
            <a:r>
              <a:rPr lang="fr-FR" sz="2000" dirty="0" smtClean="0"/>
              <a:t>Aller à un concert</a:t>
            </a:r>
          </a:p>
          <a:p>
            <a:pPr eaLnBrk="1" hangingPunct="1"/>
            <a:r>
              <a:rPr lang="fr-FR" sz="2000" dirty="0" smtClean="0"/>
              <a:t>Faire les magasins</a:t>
            </a:r>
          </a:p>
          <a:p>
            <a:pPr eaLnBrk="1" hangingPunct="1"/>
            <a:r>
              <a:rPr lang="fr-FR" sz="2000" dirty="0" smtClean="0"/>
              <a:t>Aller à la piscine</a:t>
            </a:r>
            <a:endParaRPr lang="en-GB" sz="2000" dirty="0" smtClean="0"/>
          </a:p>
        </p:txBody>
      </p:sp>
      <p:pic>
        <p:nvPicPr>
          <p:cNvPr id="30723" name="Picture 7"/>
          <p:cNvPicPr>
            <a:picLocks noGrp="1" noChangeAspect="1" noChangeArrowheads="1"/>
          </p:cNvPicPr>
          <p:nvPr>
            <p:ph type="body" sz="half" idx="1"/>
          </p:nvPr>
        </p:nvPicPr>
        <p:blipFill>
          <a:blip r:embed="rId2" cstate="print"/>
          <a:srcRect/>
          <a:stretch>
            <a:fillRect/>
          </a:stretch>
        </p:blipFill>
        <p:spPr>
          <a:xfrm>
            <a:off x="985838" y="1700213"/>
            <a:ext cx="2730500" cy="396081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0"/>
            <a:ext cx="9144000" cy="3860800"/>
          </a:xfrm>
        </p:spPr>
        <p:txBody>
          <a:bodyPr/>
          <a:lstStyle/>
          <a:p>
            <a:r>
              <a:rPr lang="en-GB" b="1" smtClean="0"/>
              <a:t/>
            </a:r>
            <a:br>
              <a:rPr lang="en-GB" b="1" smtClean="0"/>
            </a:br>
            <a:r>
              <a:rPr lang="en-GB" b="1" smtClean="0"/>
              <a:t/>
            </a:r>
            <a:br>
              <a:rPr lang="en-GB" b="1" smtClean="0"/>
            </a:br>
            <a:r>
              <a:rPr lang="en-GB" b="1" smtClean="0"/>
              <a:t/>
            </a:r>
            <a:br>
              <a:rPr lang="en-GB" b="1" smtClean="0"/>
            </a:br>
            <a:r>
              <a:rPr lang="en-GB" b="1" smtClean="0"/>
              <a:t/>
            </a:r>
            <a:br>
              <a:rPr lang="en-GB" b="1" smtClean="0"/>
            </a:br>
            <a:r>
              <a:rPr lang="en-GB" sz="6000" b="1" smtClean="0"/>
              <a:t>South Ayrshire</a:t>
            </a:r>
            <a:r>
              <a:rPr lang="en-GB" sz="6000" smtClean="0"/>
              <a:t/>
            </a:r>
            <a:br>
              <a:rPr lang="en-GB" sz="6000" smtClean="0"/>
            </a:br>
            <a:r>
              <a:rPr lang="en-GB" sz="6000" b="1" smtClean="0"/>
              <a:t>Modern Languages</a:t>
            </a:r>
          </a:p>
        </p:txBody>
      </p:sp>
      <p:pic>
        <p:nvPicPr>
          <p:cNvPr id="3075" name="Picture 6" descr="ailsacraigred.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975" y="4652963"/>
            <a:ext cx="4500563"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7" descr="MH90040081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260350"/>
            <a:ext cx="1979612" cy="197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8" descr="MH90040080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1413" y="260350"/>
            <a:ext cx="1979612" cy="197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9" descr="MH900400798.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463" y="260350"/>
            <a:ext cx="1979612" cy="197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10" descr="MH900362643.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75463" y="0"/>
            <a:ext cx="2089150" cy="242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11" descr="robert-burns.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0825" y="5013325"/>
            <a:ext cx="1892300"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12" descr="MH900399406.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92950" y="4797425"/>
            <a:ext cx="1871663"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476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fr-FR" sz="2000" b="1" u="sng" dirty="0" smtClean="0"/>
              <a:t>Activité 14 : Les amis me mettent la pression</a:t>
            </a:r>
            <a:br>
              <a:rPr lang="fr-FR" sz="2000" b="1" u="sng" dirty="0" smtClean="0"/>
            </a:br>
            <a:r>
              <a:rPr lang="fr-FR" sz="2000" b="1" dirty="0" smtClean="0"/>
              <a:t/>
            </a:r>
            <a:br>
              <a:rPr lang="fr-FR" sz="2000" b="1" dirty="0" smtClean="0"/>
            </a:br>
            <a:r>
              <a:rPr lang="fr-FR" sz="2000" b="1" dirty="0" smtClean="0"/>
              <a:t>Read the </a:t>
            </a:r>
            <a:r>
              <a:rPr lang="fr-FR" sz="2000" b="1" dirty="0" err="1" smtClean="0"/>
              <a:t>letter</a:t>
            </a:r>
            <a:r>
              <a:rPr lang="fr-FR" sz="2000" b="1" dirty="0" smtClean="0"/>
              <a:t> and </a:t>
            </a:r>
            <a:r>
              <a:rPr lang="fr-FR" sz="2000" b="1" dirty="0" err="1" smtClean="0"/>
              <a:t>answer</a:t>
            </a:r>
            <a:r>
              <a:rPr lang="fr-FR" sz="2000" b="1" dirty="0" smtClean="0"/>
              <a:t> the questions.</a:t>
            </a:r>
            <a:endParaRPr lang="en-GB" sz="2000" b="1" dirty="0" smtClean="0"/>
          </a:p>
        </p:txBody>
      </p:sp>
      <p:sp>
        <p:nvSpPr>
          <p:cNvPr id="31746" name="Rectangle 3"/>
          <p:cNvSpPr>
            <a:spLocks noGrp="1"/>
          </p:cNvSpPr>
          <p:nvPr>
            <p:ph type="body" idx="1"/>
          </p:nvPr>
        </p:nvSpPr>
        <p:spPr/>
        <p:txBody>
          <a:bodyPr/>
          <a:lstStyle/>
          <a:p>
            <a:pPr eaLnBrk="1" hangingPunct="1"/>
            <a:endParaRPr lang="en-GB" smtClean="0"/>
          </a:p>
        </p:txBody>
      </p:sp>
      <p:sp>
        <p:nvSpPr>
          <p:cNvPr id="31747" name="AutoShape 4"/>
          <p:cNvSpPr>
            <a:spLocks noChangeArrowheads="1"/>
          </p:cNvSpPr>
          <p:nvPr/>
        </p:nvSpPr>
        <p:spPr bwMode="auto">
          <a:xfrm>
            <a:off x="0" y="1484313"/>
            <a:ext cx="6372225" cy="4681537"/>
          </a:xfrm>
          <a:prstGeom prst="verticalScroll">
            <a:avLst>
              <a:gd name="adj" fmla="val 12500"/>
            </a:avLst>
          </a:prstGeom>
          <a:solidFill>
            <a:srgbClr val="FFFF99"/>
          </a:solidFill>
          <a:ln w="9525">
            <a:solidFill>
              <a:schemeClr val="tx1"/>
            </a:solidFill>
            <a:round/>
            <a:headEnd/>
            <a:tailEnd/>
          </a:ln>
        </p:spPr>
        <p:txBody>
          <a:bodyPr anchor="ctr"/>
          <a:lstStyle/>
          <a:p>
            <a:pPr algn="ctr"/>
            <a:r>
              <a:rPr lang="fr-FR" sz="1600" dirty="0"/>
              <a:t>Salut ! J’ai hâte que tu arrives. J’ai prévu plein de choses à faire pour le week-end. Ma copine Léa a hâte de te connaitre. Je m’entends bien avec elle. Je sais, c’est UNE fille mais c’est vraiment quelqu’un de bien et en qui j’ai confiance. Toutefois, cette amitié est devenue un problème pour moi car mes copains se moquent de moi. Ils disent que je suis amoureux. Mais ce n’est pas vrai ! Ils ne comprennent pas que nous soyons si proches. Même mes parents râlent, ils disent que je passe trop de temps au téléphone  avec elle. </a:t>
            </a:r>
            <a:r>
              <a:rPr lang="fr-FR" sz="1600" dirty="0" smtClean="0"/>
              <a:t>J’ai </a:t>
            </a:r>
            <a:r>
              <a:rPr lang="fr-FR" sz="1600" dirty="0"/>
              <a:t>la pression de tous les côtés !Je ne sais plus quoi faire !Qu’est-ce que tu en penses ? Que dois-je faire ?</a:t>
            </a:r>
          </a:p>
          <a:p>
            <a:pPr algn="ctr"/>
            <a:r>
              <a:rPr lang="fr-FR" sz="1600" dirty="0"/>
              <a:t>Allez, salut !</a:t>
            </a:r>
          </a:p>
          <a:p>
            <a:pPr algn="ctr"/>
            <a:r>
              <a:rPr lang="fr-FR" sz="1600" dirty="0"/>
              <a:t>Mathis</a:t>
            </a:r>
            <a:endParaRPr lang="en-GB" sz="1600" dirty="0"/>
          </a:p>
        </p:txBody>
      </p:sp>
      <p:sp>
        <p:nvSpPr>
          <p:cNvPr id="31748" name="Rectangle 5"/>
          <p:cNvSpPr>
            <a:spLocks noChangeArrowheads="1"/>
          </p:cNvSpPr>
          <p:nvPr/>
        </p:nvSpPr>
        <p:spPr bwMode="auto">
          <a:xfrm>
            <a:off x="6011863" y="2133600"/>
            <a:ext cx="2881312" cy="4249738"/>
          </a:xfrm>
          <a:prstGeom prst="rect">
            <a:avLst/>
          </a:prstGeom>
          <a:solidFill>
            <a:schemeClr val="bg1"/>
          </a:solidFill>
          <a:ln w="9525">
            <a:solidFill>
              <a:schemeClr val="bg1"/>
            </a:solidFill>
            <a:miter lim="800000"/>
            <a:headEnd/>
            <a:tailEnd/>
          </a:ln>
        </p:spPr>
        <p:txBody>
          <a:bodyPr anchor="ctr"/>
          <a:lstStyle/>
          <a:p>
            <a:pPr marL="342900" indent="-342900" algn="ctr">
              <a:buFontTx/>
              <a:buAutoNum type="arabicPeriod"/>
            </a:pPr>
            <a:r>
              <a:rPr lang="fr-FR"/>
              <a:t>What is the problem ?</a:t>
            </a:r>
          </a:p>
          <a:p>
            <a:pPr marL="342900" indent="-342900" algn="ctr">
              <a:buFontTx/>
              <a:buAutoNum type="arabicPeriod"/>
            </a:pPr>
            <a:r>
              <a:rPr lang="fr-FR"/>
              <a:t>Who is Léa ?</a:t>
            </a:r>
          </a:p>
          <a:p>
            <a:pPr marL="342900" indent="-342900" algn="ctr">
              <a:buFontTx/>
              <a:buAutoNum type="arabicPeriod"/>
            </a:pPr>
            <a:r>
              <a:rPr lang="fr-FR"/>
              <a:t>Why is this friendship a problem ?</a:t>
            </a:r>
          </a:p>
          <a:p>
            <a:pPr marL="342900" indent="-342900" algn="ctr">
              <a:buFontTx/>
              <a:buAutoNum type="arabicPeriod"/>
            </a:pPr>
            <a:r>
              <a:rPr lang="fr-FR"/>
              <a:t>What are his parents reproaching him ?</a:t>
            </a:r>
          </a:p>
          <a:p>
            <a:pPr marL="342900" indent="-342900" algn="ctr">
              <a:buFontTx/>
              <a:buAutoNum type="arabicPeriod"/>
            </a:pPr>
            <a:r>
              <a:rPr lang="fr-FR"/>
              <a:t>What do you think he should do ?</a:t>
            </a:r>
            <a:endParaRPr lang="en-GB"/>
          </a:p>
        </p:txBody>
      </p:sp>
      <p:pic>
        <p:nvPicPr>
          <p:cNvPr id="31749" name="Picture 3" descr="C:\Users\sa07manciniv.SAYR\AppData\Local\Microsoft\Windows\Temporary Internet Files\Content.IE5\M0TWJ8H0\MM900283967[1].gif"/>
          <p:cNvPicPr>
            <a:picLocks noChangeAspect="1" noChangeArrowheads="1" noCrop="1"/>
          </p:cNvPicPr>
          <p:nvPr/>
        </p:nvPicPr>
        <p:blipFill>
          <a:blip r:embed="rId2" cstate="print"/>
          <a:srcRect/>
          <a:stretch>
            <a:fillRect/>
          </a:stretch>
        </p:blipFill>
        <p:spPr bwMode="auto">
          <a:xfrm>
            <a:off x="611188" y="398463"/>
            <a:ext cx="1038225" cy="1019175"/>
          </a:xfrm>
          <a:prstGeom prst="rect">
            <a:avLst/>
          </a:prstGeom>
          <a:noFill/>
          <a:ln w="9525">
            <a:noFill/>
            <a:miter lim="800000"/>
            <a:headEnd/>
            <a:tailEnd/>
          </a:ln>
        </p:spPr>
      </p:pic>
      <p:pic>
        <p:nvPicPr>
          <p:cNvPr id="31750" name="Picture 4" descr="C:\Users\sa07manciniv.SAYR\AppData\Local\Microsoft\Windows\Temporary Internet Files\Content.IE5\5YOHPLF5\MC900440676[1].png"/>
          <p:cNvPicPr>
            <a:picLocks noChangeAspect="1" noChangeArrowheads="1"/>
          </p:cNvPicPr>
          <p:nvPr/>
        </p:nvPicPr>
        <p:blipFill>
          <a:blip r:embed="rId3" cstate="print"/>
          <a:srcRect/>
          <a:stretch>
            <a:fillRect/>
          </a:stretch>
        </p:blipFill>
        <p:spPr bwMode="auto">
          <a:xfrm>
            <a:off x="7164388" y="1484313"/>
            <a:ext cx="115252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Autofit/>
          </a:bodyPr>
          <a:lstStyle/>
          <a:p>
            <a:pPr marL="0" indent="0" algn="ctr" eaLnBrk="1" fontAlgn="auto" hangingPunct="1">
              <a:spcAft>
                <a:spcPts val="0"/>
              </a:spcAft>
              <a:buNone/>
              <a:defRPr/>
            </a:pPr>
            <a:r>
              <a:rPr lang="en-GB" sz="2400" b="1" u="sng" dirty="0" smtClean="0">
                <a:cs typeface="Calibri" pitchFamily="34" charset="0"/>
              </a:rPr>
              <a:t>TOPIC 4: LES LOISIRS</a:t>
            </a:r>
          </a:p>
          <a:p>
            <a:pPr algn="ctr" eaLnBrk="1" fontAlgn="auto" hangingPunct="1">
              <a:spcAft>
                <a:spcPts val="0"/>
              </a:spcAft>
              <a:buFont typeface="Arial" pitchFamily="34" charset="0"/>
              <a:buNone/>
              <a:defRPr/>
            </a:pPr>
            <a:endParaRPr lang="en-GB" sz="2400" b="1" u="sng" dirty="0" smtClean="0">
              <a:cs typeface="Calibri" pitchFamily="34" charset="0"/>
            </a:endParaRPr>
          </a:p>
          <a:p>
            <a:pPr algn="ctr" eaLnBrk="1" fontAlgn="auto" hangingPunct="1">
              <a:spcAft>
                <a:spcPts val="0"/>
              </a:spcAft>
              <a:buFont typeface="Arial" pitchFamily="34" charset="0"/>
              <a:buNone/>
              <a:defRPr/>
            </a:pPr>
            <a:r>
              <a:rPr lang="en-GB" sz="2400" b="1" dirty="0" smtClean="0">
                <a:cs typeface="Calibri" pitchFamily="34" charset="0"/>
              </a:rPr>
              <a:t>In this topic you will learn to talk about:</a:t>
            </a:r>
          </a:p>
          <a:p>
            <a:pPr algn="ctr" eaLnBrk="1" fontAlgn="auto" hangingPunct="1">
              <a:spcAft>
                <a:spcPts val="0"/>
              </a:spcAft>
              <a:buFont typeface="Arial" pitchFamily="34" charset="0"/>
              <a:buNone/>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Sports</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What you do during your free time</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Lifestyle related illnesses</a:t>
            </a: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algn="ctr" eaLnBrk="1" fontAlgn="auto" hangingPunct="1">
              <a:spcAft>
                <a:spcPts val="0"/>
              </a:spcAft>
              <a:buFont typeface="Arial" pitchFamily="34" charset="0"/>
              <a:buNone/>
              <a:defRPr/>
            </a:pPr>
            <a:r>
              <a:rPr lang="en-GB" sz="2400" b="1" dirty="0" smtClean="0">
                <a:latin typeface="Comic Sans MS" pitchFamily="66" charset="0"/>
              </a:rPr>
              <a:t> </a:t>
            </a: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dirty="0"/>
          </a:p>
        </p:txBody>
      </p:sp>
      <p:pic>
        <p:nvPicPr>
          <p:cNvPr id="32771" name="Picture 6" descr="C:\Users\sa07manciniv.SAYR\AppData\Local\Microsoft\Windows\Temporary Internet Files\Content.IE5\DP1XV1EK\MP900427632[1].jpg"/>
          <p:cNvPicPr>
            <a:picLocks noChangeAspect="1" noChangeArrowheads="1"/>
          </p:cNvPicPr>
          <p:nvPr/>
        </p:nvPicPr>
        <p:blipFill>
          <a:blip r:embed="rId2" cstate="print"/>
          <a:srcRect/>
          <a:stretch>
            <a:fillRect/>
          </a:stretch>
        </p:blipFill>
        <p:spPr bwMode="auto">
          <a:xfrm>
            <a:off x="395288" y="620713"/>
            <a:ext cx="1531937" cy="1549400"/>
          </a:xfrm>
          <a:prstGeom prst="rect">
            <a:avLst/>
          </a:prstGeom>
          <a:noFill/>
          <a:ln w="9525">
            <a:noFill/>
            <a:miter lim="800000"/>
            <a:headEnd/>
            <a:tailEnd/>
          </a:ln>
        </p:spPr>
      </p:pic>
      <p:pic>
        <p:nvPicPr>
          <p:cNvPr id="32772" name="Picture 5" descr="C:\Users\sa07manciniv.SAYR\AppData\Local\Microsoft\Windows\Temporary Internet Files\Content.IE5\M0TWJ8H0\MP900399532[1].jpg"/>
          <p:cNvPicPr>
            <a:picLocks noChangeAspect="1" noChangeArrowheads="1"/>
          </p:cNvPicPr>
          <p:nvPr/>
        </p:nvPicPr>
        <p:blipFill>
          <a:blip r:embed="rId3" cstate="print"/>
          <a:srcRect/>
          <a:stretch>
            <a:fillRect/>
          </a:stretch>
        </p:blipFill>
        <p:spPr bwMode="auto">
          <a:xfrm>
            <a:off x="7308850" y="620713"/>
            <a:ext cx="1222375" cy="1728787"/>
          </a:xfrm>
          <a:prstGeom prst="rect">
            <a:avLst/>
          </a:prstGeom>
          <a:noFill/>
          <a:ln w="9525">
            <a:noFill/>
            <a:miter lim="800000"/>
            <a:headEnd/>
            <a:tailEnd/>
          </a:ln>
        </p:spPr>
      </p:pic>
      <p:pic>
        <p:nvPicPr>
          <p:cNvPr id="32773" name="Picture 5"/>
          <p:cNvPicPr>
            <a:picLocks noChangeAspect="1"/>
          </p:cNvPicPr>
          <p:nvPr/>
        </p:nvPicPr>
        <p:blipFill>
          <a:blip r:embed="rId4" cstate="print"/>
          <a:srcRect/>
          <a:stretch>
            <a:fillRect/>
          </a:stretch>
        </p:blipFill>
        <p:spPr bwMode="auto">
          <a:xfrm>
            <a:off x="468313" y="3716338"/>
            <a:ext cx="2173287" cy="2233612"/>
          </a:xfrm>
          <a:prstGeom prst="rect">
            <a:avLst/>
          </a:prstGeom>
          <a:noFill/>
          <a:ln w="9525">
            <a:noFill/>
            <a:miter lim="800000"/>
            <a:headEnd/>
            <a:tailEnd/>
          </a:ln>
        </p:spPr>
      </p:pic>
      <p:pic>
        <p:nvPicPr>
          <p:cNvPr id="32774" name="Picture 8" descr="C:\Users\sa07manciniv.SAYR\AppData\Local\Microsoft\Windows\Temporary Internet Files\Content.IE5\9ARL043F\MP900409575[1].jpg"/>
          <p:cNvPicPr>
            <a:picLocks noChangeAspect="1" noChangeArrowheads="1"/>
          </p:cNvPicPr>
          <p:nvPr/>
        </p:nvPicPr>
        <p:blipFill>
          <a:blip r:embed="rId5" cstate="print"/>
          <a:srcRect/>
          <a:stretch>
            <a:fillRect/>
          </a:stretch>
        </p:blipFill>
        <p:spPr bwMode="auto">
          <a:xfrm>
            <a:off x="6659563" y="3789363"/>
            <a:ext cx="2089150" cy="2089150"/>
          </a:xfrm>
          <a:prstGeom prst="rect">
            <a:avLst/>
          </a:prstGeom>
          <a:noFill/>
          <a:ln w="9525">
            <a:noFill/>
            <a:miter lim="800000"/>
            <a:headEnd/>
            <a:tailEnd/>
          </a:ln>
        </p:spPr>
      </p:pic>
      <p:pic>
        <p:nvPicPr>
          <p:cNvPr id="32775" name="Picture 7" descr="coach potato"/>
          <p:cNvPicPr>
            <a:picLocks noChangeAspect="1" noChangeArrowheads="1"/>
          </p:cNvPicPr>
          <p:nvPr/>
        </p:nvPicPr>
        <p:blipFill>
          <a:blip r:embed="rId6" cstate="print"/>
          <a:srcRect/>
          <a:stretch>
            <a:fillRect/>
          </a:stretch>
        </p:blipFill>
        <p:spPr bwMode="auto">
          <a:xfrm>
            <a:off x="3419475" y="3860800"/>
            <a:ext cx="2376488" cy="20193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p:cNvSpPr>
          <p:nvPr>
            <p:ph type="title"/>
          </p:nvPr>
        </p:nvSpPr>
        <p:spPr/>
        <p:txBody>
          <a:bodyPr/>
          <a:lstStyle/>
          <a:p>
            <a:r>
              <a:rPr lang="fr-FR" sz="2000" b="1" u="sng" dirty="0" smtClean="0"/>
              <a:t>Activité 15 : Pour être un bon sportif il faut…</a:t>
            </a:r>
            <a:br>
              <a:rPr lang="fr-FR" sz="2000" b="1" u="sng" dirty="0" smtClean="0"/>
            </a:br>
            <a:r>
              <a:rPr lang="en-GB" sz="2000" b="1" dirty="0" smtClean="0"/>
              <a:t/>
            </a:r>
            <a:br>
              <a:rPr lang="en-GB" sz="2000" b="1" dirty="0" smtClean="0"/>
            </a:br>
            <a:r>
              <a:rPr lang="en-GB" sz="2000" b="1" dirty="0" smtClean="0"/>
              <a:t>Work with a partner: decide which qualities you need to do those sports.</a:t>
            </a:r>
          </a:p>
        </p:txBody>
      </p:sp>
      <p:sp>
        <p:nvSpPr>
          <p:cNvPr id="33794" name="Text Placeholder 8"/>
          <p:cNvSpPr>
            <a:spLocks/>
          </p:cNvSpPr>
          <p:nvPr/>
        </p:nvSpPr>
        <p:spPr bwMode="auto">
          <a:xfrm>
            <a:off x="4645025" y="1535113"/>
            <a:ext cx="4041775" cy="639762"/>
          </a:xfrm>
          <a:prstGeom prst="rect">
            <a:avLst/>
          </a:prstGeom>
          <a:noFill/>
          <a:ln w="9525">
            <a:noFill/>
            <a:miter lim="800000"/>
            <a:headEnd/>
            <a:tailEnd/>
          </a:ln>
        </p:spPr>
        <p:txBody>
          <a:bodyPr anchor="b"/>
          <a:lstStyle/>
          <a:p>
            <a:pPr eaLnBrk="0" hangingPunct="0">
              <a:spcBef>
                <a:spcPct val="20000"/>
              </a:spcBef>
              <a:buFont typeface="Arial" charset="0"/>
              <a:buNone/>
            </a:pPr>
            <a:r>
              <a:rPr lang="en-GB" sz="2000" b="1">
                <a:solidFill>
                  <a:schemeClr val="accent1"/>
                </a:solidFill>
                <a:latin typeface="Calibri" pitchFamily="34" charset="0"/>
              </a:rPr>
              <a:t>Les qualités</a:t>
            </a:r>
          </a:p>
        </p:txBody>
      </p:sp>
      <p:sp>
        <p:nvSpPr>
          <p:cNvPr id="33795" name="Rectangle 6"/>
          <p:cNvSpPr>
            <a:spLocks noChangeArrowheads="1"/>
          </p:cNvSpPr>
          <p:nvPr/>
        </p:nvSpPr>
        <p:spPr bwMode="auto">
          <a:xfrm>
            <a:off x="4427538" y="2276475"/>
            <a:ext cx="4103687" cy="2835275"/>
          </a:xfrm>
          <a:prstGeom prst="rect">
            <a:avLst/>
          </a:prstGeom>
          <a:noFill/>
          <a:ln w="9525">
            <a:noFill/>
            <a:miter lim="800000"/>
            <a:headEnd/>
            <a:tailEnd/>
          </a:ln>
        </p:spPr>
        <p:txBody>
          <a:bodyPr>
            <a:spAutoFit/>
          </a:bodyPr>
          <a:lstStyle/>
          <a:p>
            <a:pPr>
              <a:buFontTx/>
              <a:buChar char="•"/>
            </a:pPr>
            <a:r>
              <a:rPr lang="fr-FR" sz="2000">
                <a:solidFill>
                  <a:schemeClr val="accent1"/>
                </a:solidFill>
                <a:latin typeface="Calibri" pitchFamily="34" charset="0"/>
              </a:rPr>
              <a:t>De l’enthousiasme</a:t>
            </a:r>
          </a:p>
          <a:p>
            <a:pPr>
              <a:buFontTx/>
              <a:buChar char="•"/>
            </a:pPr>
            <a:r>
              <a:rPr lang="fr-FR" sz="2000">
                <a:solidFill>
                  <a:schemeClr val="accent1"/>
                </a:solidFill>
                <a:latin typeface="Calibri" pitchFamily="34" charset="0"/>
              </a:rPr>
              <a:t>Du talent</a:t>
            </a:r>
          </a:p>
          <a:p>
            <a:pPr>
              <a:buFontTx/>
              <a:buChar char="•"/>
            </a:pPr>
            <a:r>
              <a:rPr lang="fr-FR" sz="2000">
                <a:solidFill>
                  <a:schemeClr val="accent1"/>
                </a:solidFill>
                <a:latin typeface="Calibri" pitchFamily="34" charset="0"/>
              </a:rPr>
              <a:t>De la force</a:t>
            </a:r>
          </a:p>
          <a:p>
            <a:pPr>
              <a:buFontTx/>
              <a:buChar char="•"/>
            </a:pPr>
            <a:r>
              <a:rPr lang="fr-FR" sz="2000">
                <a:solidFill>
                  <a:schemeClr val="accent1"/>
                </a:solidFill>
                <a:latin typeface="Calibri" pitchFamily="34" charset="0"/>
              </a:rPr>
              <a:t>De la souplesse</a:t>
            </a:r>
          </a:p>
          <a:p>
            <a:pPr>
              <a:buFontTx/>
              <a:buChar char="•"/>
            </a:pPr>
            <a:r>
              <a:rPr lang="fr-FR" sz="2000">
                <a:solidFill>
                  <a:schemeClr val="accent1"/>
                </a:solidFill>
                <a:latin typeface="Calibri" pitchFamily="34" charset="0"/>
              </a:rPr>
              <a:t>De l’adresse</a:t>
            </a:r>
          </a:p>
          <a:p>
            <a:pPr>
              <a:buFontTx/>
              <a:buChar char="•"/>
            </a:pPr>
            <a:r>
              <a:rPr lang="fr-FR" sz="2000">
                <a:solidFill>
                  <a:schemeClr val="accent1"/>
                </a:solidFill>
                <a:latin typeface="Calibri" pitchFamily="34" charset="0"/>
              </a:rPr>
              <a:t>De la tenacité</a:t>
            </a:r>
          </a:p>
          <a:p>
            <a:pPr>
              <a:buFontTx/>
              <a:buChar char="•"/>
            </a:pPr>
            <a:r>
              <a:rPr lang="fr-FR" sz="2000">
                <a:solidFill>
                  <a:schemeClr val="accent1"/>
                </a:solidFill>
                <a:latin typeface="Calibri" pitchFamily="34" charset="0"/>
              </a:rPr>
              <a:t>De la vitesse</a:t>
            </a:r>
          </a:p>
          <a:p>
            <a:pPr>
              <a:buFontTx/>
              <a:buChar char="•"/>
            </a:pPr>
            <a:r>
              <a:rPr lang="fr-FR" sz="2000">
                <a:solidFill>
                  <a:schemeClr val="accent1"/>
                </a:solidFill>
                <a:latin typeface="Calibri" pitchFamily="34" charset="0"/>
              </a:rPr>
              <a:t>Du courage</a:t>
            </a:r>
          </a:p>
          <a:p>
            <a:pPr>
              <a:buFontTx/>
              <a:buChar char="•"/>
            </a:pPr>
            <a:r>
              <a:rPr lang="fr-FR" sz="2000">
                <a:solidFill>
                  <a:schemeClr val="accent1"/>
                </a:solidFill>
                <a:latin typeface="Calibri" pitchFamily="34" charset="0"/>
              </a:rPr>
              <a:t>De la volonté</a:t>
            </a:r>
          </a:p>
        </p:txBody>
      </p:sp>
      <p:sp>
        <p:nvSpPr>
          <p:cNvPr id="33796" name="Rectangle 7"/>
          <p:cNvSpPr>
            <a:spLocks noChangeArrowheads="1"/>
          </p:cNvSpPr>
          <p:nvPr/>
        </p:nvSpPr>
        <p:spPr bwMode="auto">
          <a:xfrm>
            <a:off x="684213" y="1773238"/>
            <a:ext cx="1339850" cy="366712"/>
          </a:xfrm>
          <a:prstGeom prst="rect">
            <a:avLst/>
          </a:prstGeom>
          <a:noFill/>
          <a:ln w="9525">
            <a:noFill/>
            <a:miter lim="800000"/>
            <a:headEnd/>
            <a:tailEnd/>
          </a:ln>
        </p:spPr>
        <p:txBody>
          <a:bodyPr wrap="none">
            <a:spAutoFit/>
          </a:bodyPr>
          <a:lstStyle/>
          <a:p>
            <a:r>
              <a:rPr lang="en-GB" b="1">
                <a:solidFill>
                  <a:schemeClr val="accent1"/>
                </a:solidFill>
              </a:rPr>
              <a:t>Les sports</a:t>
            </a:r>
          </a:p>
        </p:txBody>
      </p:sp>
      <p:pic>
        <p:nvPicPr>
          <p:cNvPr id="33797" name="Picture 2" descr="C:\Users\sa07manciniv.SAYR\AppData\Local\Microsoft\Windows\Temporary Internet Files\Content.IE5\VVNHM59J\MC900048524[1].wmf"/>
          <p:cNvPicPr>
            <a:picLocks noChangeAspect="1" noChangeArrowheads="1"/>
          </p:cNvPicPr>
          <p:nvPr/>
        </p:nvPicPr>
        <p:blipFill>
          <a:blip r:embed="rId2" cstate="print"/>
          <a:srcRect/>
          <a:stretch>
            <a:fillRect/>
          </a:stretch>
        </p:blipFill>
        <p:spPr bwMode="auto">
          <a:xfrm>
            <a:off x="7451725" y="1268413"/>
            <a:ext cx="1266825" cy="1511300"/>
          </a:xfrm>
          <a:prstGeom prst="rect">
            <a:avLst/>
          </a:prstGeom>
          <a:noFill/>
          <a:ln w="9525">
            <a:noFill/>
            <a:miter lim="800000"/>
            <a:headEnd/>
            <a:tailEnd/>
          </a:ln>
        </p:spPr>
      </p:pic>
      <p:graphicFrame>
        <p:nvGraphicFramePr>
          <p:cNvPr id="42055" name="Group 71"/>
          <p:cNvGraphicFramePr>
            <a:graphicFrameLocks noGrp="1"/>
          </p:cNvGraphicFramePr>
          <p:nvPr>
            <p:ph idx="1"/>
          </p:nvPr>
        </p:nvGraphicFramePr>
        <p:xfrm>
          <a:off x="395288" y="2276475"/>
          <a:ext cx="3024187" cy="2770189"/>
        </p:xfrm>
        <a:graphic>
          <a:graphicData uri="http://schemas.openxmlformats.org/drawingml/2006/table">
            <a:tbl>
              <a:tblPr/>
              <a:tblGrid>
                <a:gridCol w="1433512"/>
                <a:gridCol w="1590675"/>
              </a:tblGrid>
              <a:tr h="8477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équitation</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gymnastique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basket </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karaté</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tennis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cyclisme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94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rugby</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natation</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voile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boxe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pic>
        <p:nvPicPr>
          <p:cNvPr id="33819" name="Picture 7" descr="C:\Documents and Settings\owner\Local Settings\Temporary Internet Files\Content.IE5\QWRRZ4O8\MP910220758[1].jpg"/>
          <p:cNvPicPr>
            <a:picLocks noChangeAspect="1" noChangeArrowheads="1"/>
          </p:cNvPicPr>
          <p:nvPr/>
        </p:nvPicPr>
        <p:blipFill>
          <a:blip r:embed="rId3" cstate="print"/>
          <a:srcRect/>
          <a:stretch>
            <a:fillRect/>
          </a:stretch>
        </p:blipFill>
        <p:spPr bwMode="auto">
          <a:xfrm>
            <a:off x="6858000" y="3357563"/>
            <a:ext cx="1954213" cy="2928937"/>
          </a:xfrm>
          <a:prstGeom prst="rect">
            <a:avLst/>
          </a:prstGeom>
          <a:noFill/>
          <a:ln w="9525">
            <a:noFill/>
            <a:miter lim="800000"/>
            <a:headEnd/>
            <a:tailEnd/>
          </a:ln>
        </p:spPr>
      </p:pic>
      <p:pic>
        <p:nvPicPr>
          <p:cNvPr id="33820" name="Picture 28" descr="images"/>
          <p:cNvPicPr>
            <a:picLocks noChangeAspect="1" noChangeArrowheads="1"/>
          </p:cNvPicPr>
          <p:nvPr/>
        </p:nvPicPr>
        <p:blipFill>
          <a:blip r:embed="rId4" cstate="print"/>
          <a:srcRect/>
          <a:stretch>
            <a:fillRect/>
          </a:stretch>
        </p:blipFill>
        <p:spPr bwMode="auto">
          <a:xfrm>
            <a:off x="3491880" y="1484784"/>
            <a:ext cx="869950" cy="1428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z="2000" b="1" u="sng" dirty="0" err="1" smtClean="0"/>
              <a:t>Activité</a:t>
            </a:r>
            <a:r>
              <a:rPr lang="en-GB" sz="2000" b="1" u="sng" dirty="0" smtClean="0"/>
              <a:t> 16 : Les </a:t>
            </a:r>
            <a:r>
              <a:rPr lang="en-GB" sz="2000" b="1" u="sng" dirty="0" err="1" smtClean="0"/>
              <a:t>loisirs</a:t>
            </a:r>
            <a:r>
              <a:rPr lang="en-GB" sz="2000" b="1" u="sng" dirty="0" smtClean="0"/>
              <a:t/>
            </a:r>
            <a:br>
              <a:rPr lang="en-GB" sz="2000" b="1" u="sng" dirty="0" smtClean="0"/>
            </a:br>
            <a:r>
              <a:rPr lang="en-GB" sz="2000" b="1" dirty="0" smtClean="0"/>
              <a:t/>
            </a:r>
            <a:br>
              <a:rPr lang="en-GB" sz="2000" b="1" dirty="0" smtClean="0"/>
            </a:br>
            <a:r>
              <a:rPr lang="en-GB" sz="2000" b="1" dirty="0" smtClean="0"/>
              <a:t>Write a sentence to give your opinion about each activity on the right:</a:t>
            </a:r>
          </a:p>
        </p:txBody>
      </p:sp>
      <p:pic>
        <p:nvPicPr>
          <p:cNvPr id="34818" name="Picture 2" descr="C:\Users\sa07manciniv.SAYR\AppData\Local\Microsoft\Windows\Temporary Internet Files\Content.IE5\RPKRVAE9\MP900400191[1].jpg"/>
          <p:cNvPicPr>
            <a:picLocks noChangeAspect="1" noChangeArrowheads="1"/>
          </p:cNvPicPr>
          <p:nvPr/>
        </p:nvPicPr>
        <p:blipFill>
          <a:blip r:embed="rId2" cstate="print"/>
          <a:srcRect/>
          <a:stretch>
            <a:fillRect/>
          </a:stretch>
        </p:blipFill>
        <p:spPr bwMode="auto">
          <a:xfrm>
            <a:off x="3708400" y="5084763"/>
            <a:ext cx="1728788" cy="1008062"/>
          </a:xfrm>
          <a:prstGeom prst="rect">
            <a:avLst/>
          </a:prstGeom>
          <a:noFill/>
          <a:ln w="9525">
            <a:noFill/>
            <a:miter lim="800000"/>
            <a:headEnd/>
            <a:tailEnd/>
          </a:ln>
        </p:spPr>
      </p:pic>
      <p:pic>
        <p:nvPicPr>
          <p:cNvPr id="34819" name="Picture 4" descr="C:\Users\sa07manciniv.SAYR\AppData\Local\Microsoft\Windows\Temporary Internet Files\Content.IE5\VVNHM59J\MP900448342[1].jpg"/>
          <p:cNvPicPr>
            <a:picLocks noChangeAspect="1" noChangeArrowheads="1"/>
          </p:cNvPicPr>
          <p:nvPr/>
        </p:nvPicPr>
        <p:blipFill>
          <a:blip r:embed="rId3" cstate="print"/>
          <a:srcRect/>
          <a:stretch>
            <a:fillRect/>
          </a:stretch>
        </p:blipFill>
        <p:spPr bwMode="auto">
          <a:xfrm>
            <a:off x="4787900" y="1412875"/>
            <a:ext cx="1158875" cy="1738313"/>
          </a:xfrm>
          <a:prstGeom prst="rect">
            <a:avLst/>
          </a:prstGeom>
          <a:noFill/>
          <a:ln w="9525">
            <a:noFill/>
            <a:miter lim="800000"/>
            <a:headEnd/>
            <a:tailEnd/>
          </a:ln>
        </p:spPr>
      </p:pic>
      <p:pic>
        <p:nvPicPr>
          <p:cNvPr id="34820" name="Picture 5" descr="C:\Users\sa07manciniv.SAYR\AppData\Local\Microsoft\Windows\Temporary Internet Files\Content.IE5\M0TWJ8H0\MP900399532[1].jpg"/>
          <p:cNvPicPr>
            <a:picLocks noChangeAspect="1" noChangeArrowheads="1"/>
          </p:cNvPicPr>
          <p:nvPr/>
        </p:nvPicPr>
        <p:blipFill>
          <a:blip r:embed="rId4" cstate="print"/>
          <a:srcRect/>
          <a:stretch>
            <a:fillRect/>
          </a:stretch>
        </p:blipFill>
        <p:spPr bwMode="auto">
          <a:xfrm>
            <a:off x="5940425" y="1412875"/>
            <a:ext cx="1222375" cy="1728788"/>
          </a:xfrm>
          <a:prstGeom prst="rect">
            <a:avLst/>
          </a:prstGeom>
          <a:noFill/>
          <a:ln w="9525">
            <a:noFill/>
            <a:miter lim="800000"/>
            <a:headEnd/>
            <a:tailEnd/>
          </a:ln>
        </p:spPr>
      </p:pic>
      <p:pic>
        <p:nvPicPr>
          <p:cNvPr id="34821" name="Picture 6" descr="C:\Users\sa07manciniv.SAYR\AppData\Local\Microsoft\Windows\Temporary Internet Files\Content.IE5\DP1XV1EK\MP900427632[1].jpg"/>
          <p:cNvPicPr>
            <a:picLocks noChangeAspect="1" noChangeArrowheads="1"/>
          </p:cNvPicPr>
          <p:nvPr/>
        </p:nvPicPr>
        <p:blipFill>
          <a:blip r:embed="rId5" cstate="print"/>
          <a:srcRect/>
          <a:stretch>
            <a:fillRect/>
          </a:stretch>
        </p:blipFill>
        <p:spPr bwMode="auto">
          <a:xfrm>
            <a:off x="7092950" y="3141663"/>
            <a:ext cx="1531938" cy="1549400"/>
          </a:xfrm>
          <a:prstGeom prst="rect">
            <a:avLst/>
          </a:prstGeom>
          <a:noFill/>
          <a:ln w="9525">
            <a:noFill/>
            <a:miter lim="800000"/>
            <a:headEnd/>
            <a:tailEnd/>
          </a:ln>
        </p:spPr>
      </p:pic>
      <p:pic>
        <p:nvPicPr>
          <p:cNvPr id="34822" name="Picture 7" descr="C:\Users\sa07manciniv.SAYR\AppData\Local\Microsoft\Windows\Temporary Internet Files\Content.IE5\5YOHPLF5\MP900438548[1].jpg"/>
          <p:cNvPicPr>
            <a:picLocks noChangeAspect="1" noChangeArrowheads="1"/>
          </p:cNvPicPr>
          <p:nvPr/>
        </p:nvPicPr>
        <p:blipFill>
          <a:blip r:embed="rId6" cstate="print"/>
          <a:srcRect/>
          <a:stretch>
            <a:fillRect/>
          </a:stretch>
        </p:blipFill>
        <p:spPr bwMode="auto">
          <a:xfrm>
            <a:off x="7019925" y="4649788"/>
            <a:ext cx="1584325" cy="1390650"/>
          </a:xfrm>
          <a:prstGeom prst="rect">
            <a:avLst/>
          </a:prstGeom>
          <a:noFill/>
          <a:ln w="9525">
            <a:noFill/>
            <a:miter lim="800000"/>
            <a:headEnd/>
            <a:tailEnd/>
          </a:ln>
        </p:spPr>
      </p:pic>
      <p:pic>
        <p:nvPicPr>
          <p:cNvPr id="34823" name="Picture 8" descr="C:\Users\sa07manciniv.SAYR\AppData\Local\Microsoft\Windows\Temporary Internet Files\Content.IE5\9ARL043F\MP900409575[1].jpg"/>
          <p:cNvPicPr>
            <a:picLocks noChangeAspect="1" noChangeArrowheads="1"/>
          </p:cNvPicPr>
          <p:nvPr/>
        </p:nvPicPr>
        <p:blipFill>
          <a:blip r:embed="rId7" cstate="print"/>
          <a:srcRect/>
          <a:stretch>
            <a:fillRect/>
          </a:stretch>
        </p:blipFill>
        <p:spPr bwMode="auto">
          <a:xfrm>
            <a:off x="5364163" y="3141663"/>
            <a:ext cx="1700212" cy="1700212"/>
          </a:xfrm>
          <a:prstGeom prst="rect">
            <a:avLst/>
          </a:prstGeom>
          <a:noFill/>
          <a:ln w="9525">
            <a:noFill/>
            <a:miter lim="800000"/>
            <a:headEnd/>
            <a:tailEnd/>
          </a:ln>
        </p:spPr>
      </p:pic>
      <p:pic>
        <p:nvPicPr>
          <p:cNvPr id="34824" name="Picture 9" descr="C:\Users\sa07manciniv.SAYR\AppData\Local\Microsoft\Windows\Temporary Internet Files\Content.IE5\5YOHPLF5\MP900443314[1].jpg"/>
          <p:cNvPicPr>
            <a:picLocks noChangeAspect="1" noChangeArrowheads="1"/>
          </p:cNvPicPr>
          <p:nvPr/>
        </p:nvPicPr>
        <p:blipFill>
          <a:blip r:embed="rId8" cstate="print"/>
          <a:srcRect/>
          <a:stretch>
            <a:fillRect/>
          </a:stretch>
        </p:blipFill>
        <p:spPr bwMode="auto">
          <a:xfrm>
            <a:off x="3708400" y="3141663"/>
            <a:ext cx="1676400" cy="1111250"/>
          </a:xfrm>
          <a:prstGeom prst="rect">
            <a:avLst/>
          </a:prstGeom>
          <a:noFill/>
          <a:ln w="9525">
            <a:noFill/>
            <a:miter lim="800000"/>
            <a:headEnd/>
            <a:tailEnd/>
          </a:ln>
        </p:spPr>
      </p:pic>
      <p:pic>
        <p:nvPicPr>
          <p:cNvPr id="34825" name="Picture 10" descr="C:\Users\sa07manciniv.SAYR\AppData\Local\Microsoft\Windows\Temporary Internet Files\Content.IE5\602C966U\MP910220737[1].jpg"/>
          <p:cNvPicPr>
            <a:picLocks noChangeAspect="1" noChangeArrowheads="1"/>
          </p:cNvPicPr>
          <p:nvPr/>
        </p:nvPicPr>
        <p:blipFill>
          <a:blip r:embed="rId9" cstate="print"/>
          <a:srcRect/>
          <a:stretch>
            <a:fillRect/>
          </a:stretch>
        </p:blipFill>
        <p:spPr bwMode="auto">
          <a:xfrm>
            <a:off x="3708400" y="1412875"/>
            <a:ext cx="1090613" cy="1751013"/>
          </a:xfrm>
          <a:prstGeom prst="rect">
            <a:avLst/>
          </a:prstGeom>
          <a:noFill/>
          <a:ln w="9525">
            <a:noFill/>
            <a:miter lim="800000"/>
            <a:headEnd/>
            <a:tailEnd/>
          </a:ln>
        </p:spPr>
      </p:pic>
      <p:pic>
        <p:nvPicPr>
          <p:cNvPr id="34826" name="Picture 11" descr="C:\Users\sa07manciniv.SAYR\AppData\Local\Microsoft\Windows\Temporary Internet Files\Content.IE5\RPKRVAE9\MP900442472[1].jpg"/>
          <p:cNvPicPr>
            <a:picLocks noChangeAspect="1" noChangeArrowheads="1"/>
          </p:cNvPicPr>
          <p:nvPr/>
        </p:nvPicPr>
        <p:blipFill>
          <a:blip r:embed="rId10" cstate="print"/>
          <a:srcRect/>
          <a:stretch>
            <a:fillRect/>
          </a:stretch>
        </p:blipFill>
        <p:spPr bwMode="auto">
          <a:xfrm>
            <a:off x="7164388" y="1412875"/>
            <a:ext cx="1439862" cy="1752600"/>
          </a:xfrm>
          <a:prstGeom prst="rect">
            <a:avLst/>
          </a:prstGeom>
          <a:noFill/>
          <a:ln w="9525">
            <a:noFill/>
            <a:miter lim="800000"/>
            <a:headEnd/>
            <a:tailEnd/>
          </a:ln>
        </p:spPr>
      </p:pic>
      <p:pic>
        <p:nvPicPr>
          <p:cNvPr id="34827" name="Picture 12" descr="C:\Users\sa07manciniv.SAYR\AppData\Local\Microsoft\Windows\Temporary Internet Files\Content.IE5\DP1XV1EK\MP900442795[1].jpg"/>
          <p:cNvPicPr>
            <a:picLocks noChangeAspect="1" noChangeArrowheads="1"/>
          </p:cNvPicPr>
          <p:nvPr/>
        </p:nvPicPr>
        <p:blipFill>
          <a:blip r:embed="rId11" cstate="print"/>
          <a:srcRect/>
          <a:stretch>
            <a:fillRect/>
          </a:stretch>
        </p:blipFill>
        <p:spPr bwMode="auto">
          <a:xfrm>
            <a:off x="5435600" y="4846638"/>
            <a:ext cx="1657350" cy="1174750"/>
          </a:xfrm>
          <a:prstGeom prst="rect">
            <a:avLst/>
          </a:prstGeom>
          <a:noFill/>
          <a:ln w="9525">
            <a:noFill/>
            <a:miter lim="800000"/>
            <a:headEnd/>
            <a:tailEnd/>
          </a:ln>
        </p:spPr>
      </p:pic>
      <p:pic>
        <p:nvPicPr>
          <p:cNvPr id="34828" name="Picture 13" descr="C:\Users\sa07manciniv.SAYR\AppData\Local\Microsoft\Windows\Temporary Internet Files\Content.IE5\TN2991KY\MP910220661[1].jpg"/>
          <p:cNvPicPr>
            <a:picLocks noChangeAspect="1" noChangeArrowheads="1"/>
          </p:cNvPicPr>
          <p:nvPr/>
        </p:nvPicPr>
        <p:blipFill>
          <a:blip r:embed="rId12" cstate="print"/>
          <a:srcRect/>
          <a:stretch>
            <a:fillRect/>
          </a:stretch>
        </p:blipFill>
        <p:spPr bwMode="auto">
          <a:xfrm>
            <a:off x="3708400" y="4221163"/>
            <a:ext cx="1731963" cy="914400"/>
          </a:xfrm>
          <a:prstGeom prst="rect">
            <a:avLst/>
          </a:prstGeom>
          <a:noFill/>
          <a:ln w="9525">
            <a:noFill/>
            <a:miter lim="800000"/>
            <a:headEnd/>
            <a:tailEnd/>
          </a:ln>
        </p:spPr>
      </p:pic>
      <p:sp>
        <p:nvSpPr>
          <p:cNvPr id="34829" name="AutoShape 15"/>
          <p:cNvSpPr>
            <a:spLocks noChangeArrowheads="1"/>
          </p:cNvSpPr>
          <p:nvPr/>
        </p:nvSpPr>
        <p:spPr bwMode="auto">
          <a:xfrm rot="-1878073">
            <a:off x="1116013" y="3068638"/>
            <a:ext cx="1214437" cy="1214437"/>
          </a:xfrm>
          <a:custGeom>
            <a:avLst/>
            <a:gdLst>
              <a:gd name="T0" fmla="*/ 1214437 w 21600"/>
              <a:gd name="T1" fmla="*/ 607219 h 21600"/>
              <a:gd name="T2" fmla="*/ 607219 w 21600"/>
              <a:gd name="T3" fmla="*/ 1214437 h 21600"/>
              <a:gd name="T4" fmla="*/ 0 w 21600"/>
              <a:gd name="T5" fmla="*/ 607219 h 21600"/>
              <a:gd name="T6" fmla="*/ 60721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0000"/>
          </a:solidFill>
          <a:ln w="9525">
            <a:solidFill>
              <a:schemeClr val="tx1"/>
            </a:solidFill>
            <a:miter lim="800000"/>
            <a:headEnd/>
            <a:tailEnd/>
          </a:ln>
        </p:spPr>
        <p:txBody>
          <a:bodyPr wrap="none" anchor="ctr"/>
          <a:lstStyle/>
          <a:p>
            <a:endParaRPr lang="en-GB"/>
          </a:p>
        </p:txBody>
      </p:sp>
      <p:sp>
        <p:nvSpPr>
          <p:cNvPr id="34830" name="Text Box 16"/>
          <p:cNvSpPr txBox="1">
            <a:spLocks noChangeArrowheads="1"/>
          </p:cNvSpPr>
          <p:nvPr/>
        </p:nvSpPr>
        <p:spPr bwMode="auto">
          <a:xfrm>
            <a:off x="468313" y="2549525"/>
            <a:ext cx="933450" cy="396875"/>
          </a:xfrm>
          <a:prstGeom prst="rect">
            <a:avLst/>
          </a:prstGeom>
          <a:noFill/>
          <a:ln w="9525">
            <a:noFill/>
            <a:miter lim="800000"/>
            <a:headEnd/>
            <a:tailEnd/>
          </a:ln>
        </p:spPr>
        <p:txBody>
          <a:bodyPr wrap="none">
            <a:spAutoFit/>
          </a:bodyPr>
          <a:lstStyle/>
          <a:p>
            <a:r>
              <a:rPr lang="en-GB" sz="2000">
                <a:latin typeface="Calibri" pitchFamily="34" charset="0"/>
              </a:rPr>
              <a:t>J’adore</a:t>
            </a:r>
          </a:p>
        </p:txBody>
      </p:sp>
      <p:sp>
        <p:nvSpPr>
          <p:cNvPr id="34831" name="Text Box 17"/>
          <p:cNvSpPr txBox="1">
            <a:spLocks noChangeArrowheads="1"/>
          </p:cNvSpPr>
          <p:nvPr/>
        </p:nvSpPr>
        <p:spPr bwMode="auto">
          <a:xfrm>
            <a:off x="2051050" y="4349750"/>
            <a:ext cx="1235075" cy="396875"/>
          </a:xfrm>
          <a:prstGeom prst="rect">
            <a:avLst/>
          </a:prstGeom>
          <a:noFill/>
          <a:ln w="9525">
            <a:noFill/>
            <a:miter lim="800000"/>
            <a:headEnd/>
            <a:tailEnd/>
          </a:ln>
        </p:spPr>
        <p:txBody>
          <a:bodyPr wrap="none">
            <a:spAutoFit/>
          </a:bodyPr>
          <a:lstStyle/>
          <a:p>
            <a:r>
              <a:rPr lang="en-GB" sz="2000">
                <a:solidFill>
                  <a:srgbClr val="008000"/>
                </a:solidFill>
                <a:latin typeface="Calibri" pitchFamily="34" charset="0"/>
              </a:rPr>
              <a:t>Je d</a:t>
            </a:r>
            <a:r>
              <a:rPr lang="en-GB" sz="2000">
                <a:solidFill>
                  <a:srgbClr val="008000"/>
                </a:solidFill>
                <a:latin typeface="Calibri" pitchFamily="34" charset="0"/>
                <a:cs typeface="Arial" charset="0"/>
              </a:rPr>
              <a:t>éteste</a:t>
            </a:r>
          </a:p>
        </p:txBody>
      </p:sp>
      <p:sp>
        <p:nvSpPr>
          <p:cNvPr id="34832" name="Text Box 18"/>
          <p:cNvSpPr txBox="1">
            <a:spLocks noChangeArrowheads="1"/>
          </p:cNvSpPr>
          <p:nvPr/>
        </p:nvSpPr>
        <p:spPr bwMode="auto">
          <a:xfrm>
            <a:off x="2339975" y="2708275"/>
            <a:ext cx="1295400" cy="701675"/>
          </a:xfrm>
          <a:prstGeom prst="rect">
            <a:avLst/>
          </a:prstGeom>
          <a:noFill/>
          <a:ln w="9525">
            <a:noFill/>
            <a:miter lim="800000"/>
            <a:headEnd/>
            <a:tailEnd/>
          </a:ln>
        </p:spPr>
        <p:txBody>
          <a:bodyPr>
            <a:spAutoFit/>
          </a:bodyPr>
          <a:lstStyle/>
          <a:p>
            <a:r>
              <a:rPr lang="en-GB" sz="2000">
                <a:solidFill>
                  <a:schemeClr val="hlink"/>
                </a:solidFill>
                <a:latin typeface="Calibri" pitchFamily="34" charset="0"/>
              </a:rPr>
              <a:t>Je n’aime pas</a:t>
            </a:r>
          </a:p>
        </p:txBody>
      </p:sp>
      <p:sp>
        <p:nvSpPr>
          <p:cNvPr id="34833" name="Text Box 19"/>
          <p:cNvSpPr txBox="1">
            <a:spLocks noChangeArrowheads="1"/>
          </p:cNvSpPr>
          <p:nvPr/>
        </p:nvSpPr>
        <p:spPr bwMode="auto">
          <a:xfrm>
            <a:off x="179388" y="4205288"/>
            <a:ext cx="839787" cy="396875"/>
          </a:xfrm>
          <a:prstGeom prst="rect">
            <a:avLst/>
          </a:prstGeom>
          <a:noFill/>
          <a:ln w="9525">
            <a:noFill/>
            <a:miter lim="800000"/>
            <a:headEnd/>
            <a:tailEnd/>
          </a:ln>
        </p:spPr>
        <p:txBody>
          <a:bodyPr wrap="none">
            <a:spAutoFit/>
          </a:bodyPr>
          <a:lstStyle/>
          <a:p>
            <a:r>
              <a:rPr lang="en-GB" sz="2000">
                <a:solidFill>
                  <a:srgbClr val="FF3399"/>
                </a:solidFill>
                <a:latin typeface="Calibri" pitchFamily="34" charset="0"/>
              </a:rPr>
              <a:t>J’aime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z="1800" b="1" u="sng" dirty="0" smtClean="0"/>
              <a:t>Activity 17: Les </a:t>
            </a:r>
            <a:r>
              <a:rPr lang="en-GB" sz="1800" b="1" u="sng" dirty="0" err="1" smtClean="0"/>
              <a:t>loisirs</a:t>
            </a:r>
            <a:r>
              <a:rPr lang="en-GB" sz="1800" b="1" dirty="0" smtClean="0"/>
              <a:t/>
            </a:r>
            <a:br>
              <a:rPr lang="en-GB" sz="1800" b="1" dirty="0" smtClean="0"/>
            </a:br>
            <a:r>
              <a:rPr lang="en-GB" sz="1800" b="1" dirty="0" smtClean="0"/>
              <a:t/>
            </a:r>
            <a:br>
              <a:rPr lang="en-GB" sz="1800" b="1" dirty="0" smtClean="0"/>
            </a:br>
            <a:r>
              <a:rPr lang="en-GB" sz="1800" b="1" dirty="0" smtClean="0"/>
              <a:t>Work with a partner ; look up the words in red in a dictionary and note their meaning . Match the sentences to the pictures:</a:t>
            </a:r>
          </a:p>
        </p:txBody>
      </p:sp>
      <p:sp>
        <p:nvSpPr>
          <p:cNvPr id="3" name="Rectangle 2"/>
          <p:cNvSpPr/>
          <p:nvPr/>
        </p:nvSpPr>
        <p:spPr>
          <a:xfrm>
            <a:off x="468313" y="1484313"/>
            <a:ext cx="8351837" cy="216058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mj-lt"/>
              <a:buAutoNum type="arabicPeriod"/>
              <a:defRPr/>
            </a:pPr>
            <a:r>
              <a:rPr lang="fr-FR" dirty="0"/>
              <a:t>Je fais de la </a:t>
            </a:r>
            <a:r>
              <a:rPr lang="fr-FR" u="sng" dirty="0" smtClean="0">
                <a:solidFill>
                  <a:schemeClr val="accent2"/>
                </a:solidFill>
              </a:rPr>
              <a:t>poterie</a:t>
            </a:r>
            <a:r>
              <a:rPr lang="fr-FR" dirty="0" smtClean="0">
                <a:solidFill>
                  <a:schemeClr val="accent2"/>
                </a:solidFill>
              </a:rPr>
              <a:t>. </a:t>
            </a:r>
            <a:r>
              <a:rPr lang="fr-FR" dirty="0" smtClean="0">
                <a:solidFill>
                  <a:schemeClr val="bg1"/>
                </a:solidFill>
              </a:rPr>
              <a:t>Je</a:t>
            </a:r>
            <a:r>
              <a:rPr lang="fr-FR" dirty="0" smtClean="0"/>
              <a:t> </a:t>
            </a:r>
            <a:r>
              <a:rPr lang="fr-FR" dirty="0"/>
              <a:t>sais c’est un peu exceptionnel mais j’adore </a:t>
            </a:r>
            <a:r>
              <a:rPr lang="fr-FR" dirty="0" smtClean="0"/>
              <a:t>ça </a:t>
            </a:r>
            <a:r>
              <a:rPr lang="fr-FR" dirty="0"/>
              <a:t>,c’est très relaxant.</a:t>
            </a:r>
          </a:p>
          <a:p>
            <a:pPr marL="342900" indent="-342900">
              <a:buFont typeface="+mj-lt"/>
              <a:buAutoNum type="arabicPeriod"/>
              <a:defRPr/>
            </a:pPr>
            <a:r>
              <a:rPr lang="fr-FR" dirty="0"/>
              <a:t>J’adore faire de la randonnée </a:t>
            </a:r>
            <a:r>
              <a:rPr lang="fr-FR" dirty="0" smtClean="0"/>
              <a:t>en </a:t>
            </a:r>
            <a:r>
              <a:rPr lang="fr-FR" dirty="0"/>
              <a:t>montagne . J’aime </a:t>
            </a:r>
            <a:r>
              <a:rPr lang="fr-FR" u="sng" dirty="0">
                <a:solidFill>
                  <a:schemeClr val="accent2"/>
                </a:solidFill>
              </a:rPr>
              <a:t>me retrouver </a:t>
            </a:r>
            <a:r>
              <a:rPr lang="fr-FR" dirty="0"/>
              <a:t>en pleine nature.</a:t>
            </a:r>
          </a:p>
          <a:p>
            <a:pPr marL="342900" indent="-342900">
              <a:buFont typeface="+mj-lt"/>
              <a:buAutoNum type="arabicPeriod"/>
              <a:defRPr/>
            </a:pPr>
            <a:r>
              <a:rPr lang="fr-FR" dirty="0">
                <a:solidFill>
                  <a:schemeClr val="bg1"/>
                </a:solidFill>
              </a:rPr>
              <a:t> </a:t>
            </a:r>
            <a:r>
              <a:rPr lang="fr-FR" u="sng" dirty="0" smtClean="0">
                <a:solidFill>
                  <a:schemeClr val="accent2"/>
                </a:solidFill>
              </a:rPr>
              <a:t>Ça </a:t>
            </a:r>
            <a:r>
              <a:rPr lang="fr-FR" u="sng" dirty="0">
                <a:solidFill>
                  <a:schemeClr val="accent2"/>
                </a:solidFill>
              </a:rPr>
              <a:t>fait trois ans </a:t>
            </a:r>
            <a:r>
              <a:rPr lang="fr-FR" dirty="0"/>
              <a:t>que je fais du </a:t>
            </a:r>
            <a:r>
              <a:rPr lang="fr-FR" dirty="0" err="1"/>
              <a:t>kite</a:t>
            </a:r>
            <a:r>
              <a:rPr lang="fr-FR" dirty="0"/>
              <a:t>-surf . C’est génial.</a:t>
            </a:r>
          </a:p>
          <a:p>
            <a:pPr marL="342900" indent="-342900">
              <a:buFont typeface="+mj-lt"/>
              <a:buAutoNum type="arabicPeriod"/>
              <a:defRPr/>
            </a:pPr>
            <a:r>
              <a:rPr lang="fr-FR" dirty="0"/>
              <a:t>Moi , j’aime faire de la </a:t>
            </a:r>
            <a:r>
              <a:rPr lang="fr-FR" u="sng" dirty="0">
                <a:solidFill>
                  <a:schemeClr val="accent2"/>
                </a:solidFill>
              </a:rPr>
              <a:t>broderie</a:t>
            </a:r>
            <a:r>
              <a:rPr lang="fr-FR" dirty="0"/>
              <a:t>. Cela demande de la précision et de la patience.</a:t>
            </a:r>
          </a:p>
          <a:p>
            <a:pPr marL="342900" indent="-342900">
              <a:buFont typeface="+mj-lt"/>
              <a:buAutoNum type="arabicPeriod"/>
              <a:defRPr/>
            </a:pPr>
            <a:r>
              <a:rPr lang="fr-FR" dirty="0"/>
              <a:t>J’adore lire des mangas . Cela me </a:t>
            </a:r>
            <a:r>
              <a:rPr lang="fr-FR" dirty="0" smtClean="0"/>
              <a:t>permet </a:t>
            </a:r>
            <a:r>
              <a:rPr lang="fr-FR" dirty="0"/>
              <a:t>de </a:t>
            </a:r>
            <a:r>
              <a:rPr lang="fr-FR" u="sng" dirty="0">
                <a:solidFill>
                  <a:schemeClr val="accent2"/>
                </a:solidFill>
              </a:rPr>
              <a:t>m’évader</a:t>
            </a:r>
            <a:r>
              <a:rPr lang="fr-FR" dirty="0">
                <a:solidFill>
                  <a:schemeClr val="accent2"/>
                </a:solidFill>
              </a:rPr>
              <a:t>.</a:t>
            </a:r>
          </a:p>
        </p:txBody>
      </p:sp>
      <p:pic>
        <p:nvPicPr>
          <p:cNvPr id="35843" name="Picture 3"/>
          <p:cNvPicPr>
            <a:picLocks noChangeAspect="1"/>
          </p:cNvPicPr>
          <p:nvPr/>
        </p:nvPicPr>
        <p:blipFill>
          <a:blip r:embed="rId2" cstate="print"/>
          <a:srcRect/>
          <a:stretch>
            <a:fillRect/>
          </a:stretch>
        </p:blipFill>
        <p:spPr bwMode="auto">
          <a:xfrm>
            <a:off x="2268538" y="4006850"/>
            <a:ext cx="1516062" cy="1241425"/>
          </a:xfrm>
          <a:prstGeom prst="rect">
            <a:avLst/>
          </a:prstGeom>
          <a:noFill/>
          <a:ln w="9525">
            <a:noFill/>
            <a:miter lim="800000"/>
            <a:headEnd/>
            <a:tailEnd/>
          </a:ln>
        </p:spPr>
      </p:pic>
      <p:pic>
        <p:nvPicPr>
          <p:cNvPr id="35844" name="Picture 4"/>
          <p:cNvPicPr>
            <a:picLocks noChangeAspect="1"/>
          </p:cNvPicPr>
          <p:nvPr/>
        </p:nvPicPr>
        <p:blipFill>
          <a:blip r:embed="rId3" cstate="print"/>
          <a:srcRect/>
          <a:stretch>
            <a:fillRect/>
          </a:stretch>
        </p:blipFill>
        <p:spPr bwMode="auto">
          <a:xfrm>
            <a:off x="366713" y="3990975"/>
            <a:ext cx="1612900" cy="1281113"/>
          </a:xfrm>
          <a:prstGeom prst="rect">
            <a:avLst/>
          </a:prstGeom>
          <a:noFill/>
          <a:ln w="9525">
            <a:noFill/>
            <a:miter lim="800000"/>
            <a:headEnd/>
            <a:tailEnd/>
          </a:ln>
        </p:spPr>
      </p:pic>
      <p:pic>
        <p:nvPicPr>
          <p:cNvPr id="35845" name="Picture 5"/>
          <p:cNvPicPr>
            <a:picLocks noChangeAspect="1"/>
          </p:cNvPicPr>
          <p:nvPr/>
        </p:nvPicPr>
        <p:blipFill>
          <a:blip r:embed="rId4" cstate="print"/>
          <a:srcRect/>
          <a:stretch>
            <a:fillRect/>
          </a:stretch>
        </p:blipFill>
        <p:spPr bwMode="auto">
          <a:xfrm>
            <a:off x="5580063" y="3960813"/>
            <a:ext cx="1295400" cy="1331912"/>
          </a:xfrm>
          <a:prstGeom prst="rect">
            <a:avLst/>
          </a:prstGeom>
          <a:noFill/>
          <a:ln w="9525">
            <a:noFill/>
            <a:miter lim="800000"/>
            <a:headEnd/>
            <a:tailEnd/>
          </a:ln>
        </p:spPr>
      </p:pic>
      <p:pic>
        <p:nvPicPr>
          <p:cNvPr id="35846" name="Picture 6"/>
          <p:cNvPicPr>
            <a:picLocks noChangeAspect="1"/>
          </p:cNvPicPr>
          <p:nvPr/>
        </p:nvPicPr>
        <p:blipFill>
          <a:blip r:embed="rId5" cstate="print"/>
          <a:srcRect/>
          <a:stretch>
            <a:fillRect/>
          </a:stretch>
        </p:blipFill>
        <p:spPr bwMode="auto">
          <a:xfrm>
            <a:off x="7210425" y="3960813"/>
            <a:ext cx="1233488" cy="1311275"/>
          </a:xfrm>
          <a:prstGeom prst="rect">
            <a:avLst/>
          </a:prstGeom>
          <a:noFill/>
          <a:ln w="9525">
            <a:noFill/>
            <a:miter lim="800000"/>
            <a:headEnd/>
            <a:tailEnd/>
          </a:ln>
        </p:spPr>
      </p:pic>
      <p:pic>
        <p:nvPicPr>
          <p:cNvPr id="35847" name="Picture 7"/>
          <p:cNvPicPr>
            <a:picLocks noChangeAspect="1"/>
          </p:cNvPicPr>
          <p:nvPr/>
        </p:nvPicPr>
        <p:blipFill>
          <a:blip r:embed="rId6" cstate="print"/>
          <a:srcRect/>
          <a:stretch>
            <a:fillRect/>
          </a:stretch>
        </p:blipFill>
        <p:spPr bwMode="auto">
          <a:xfrm>
            <a:off x="4030663" y="4006850"/>
            <a:ext cx="1214437" cy="1241425"/>
          </a:xfrm>
          <a:prstGeom prst="rect">
            <a:avLst/>
          </a:prstGeom>
          <a:noFill/>
          <a:ln w="9525">
            <a:noFill/>
            <a:miter lim="800000"/>
            <a:headEnd/>
            <a:tailEnd/>
          </a:ln>
        </p:spPr>
      </p:pic>
      <p:sp>
        <p:nvSpPr>
          <p:cNvPr id="9" name="Flowchart: Process 8"/>
          <p:cNvSpPr/>
          <p:nvPr/>
        </p:nvSpPr>
        <p:spPr>
          <a:xfrm>
            <a:off x="366713" y="5445125"/>
            <a:ext cx="8077200" cy="4318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         A                                   B		         C		   D		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p:cNvSpPr>
          <p:nvPr>
            <p:ph type="title"/>
          </p:nvPr>
        </p:nvSpPr>
        <p:spPr/>
        <p:txBody>
          <a:bodyPr/>
          <a:lstStyle/>
          <a:p>
            <a:r>
              <a:rPr lang="en-GB" sz="2000" b="1" u="sng" dirty="0" err="1" smtClean="0"/>
              <a:t>Activité</a:t>
            </a:r>
            <a:r>
              <a:rPr lang="en-GB" sz="2000" b="1" u="sng" dirty="0" smtClean="0"/>
              <a:t>  18: </a:t>
            </a:r>
            <a:r>
              <a:rPr lang="en-GB" sz="2000" b="1" u="sng" dirty="0" err="1" smtClean="0"/>
              <a:t>Règles</a:t>
            </a:r>
            <a:r>
              <a:rPr lang="en-GB" sz="2000" b="1" u="sng" dirty="0" smtClean="0"/>
              <a:t> de santé</a:t>
            </a:r>
            <a:br>
              <a:rPr lang="en-GB" sz="2000" b="1" u="sng" dirty="0" smtClean="0"/>
            </a:br>
            <a:r>
              <a:rPr lang="en-GB" sz="2000" b="1" dirty="0" smtClean="0"/>
              <a:t/>
            </a:r>
            <a:br>
              <a:rPr lang="en-GB" sz="2000" b="1" dirty="0" smtClean="0"/>
            </a:br>
            <a:r>
              <a:rPr lang="en-GB" sz="2000" b="1" dirty="0" smtClean="0"/>
              <a:t> Copy and complete the text using the word bank:</a:t>
            </a:r>
          </a:p>
        </p:txBody>
      </p:sp>
      <p:sp>
        <p:nvSpPr>
          <p:cNvPr id="36866" name="AutoShape 5"/>
          <p:cNvSpPr>
            <a:spLocks noChangeArrowheads="1"/>
          </p:cNvSpPr>
          <p:nvPr/>
        </p:nvSpPr>
        <p:spPr bwMode="auto">
          <a:xfrm>
            <a:off x="395288" y="1341438"/>
            <a:ext cx="5905500" cy="3455987"/>
          </a:xfrm>
          <a:prstGeom prst="roundRect">
            <a:avLst>
              <a:gd name="adj" fmla="val 16667"/>
            </a:avLst>
          </a:prstGeom>
          <a:solidFill>
            <a:srgbClr val="CCFFCC"/>
          </a:solidFill>
          <a:ln w="9525">
            <a:solidFill>
              <a:schemeClr val="hlink"/>
            </a:solidFill>
            <a:round/>
            <a:headEnd/>
            <a:tailEnd/>
          </a:ln>
        </p:spPr>
        <p:txBody>
          <a:bodyPr/>
          <a:lstStyle/>
          <a:p>
            <a:pPr>
              <a:buFontTx/>
              <a:buChar char="•"/>
            </a:pPr>
            <a:r>
              <a:rPr lang="fr-FR" dirty="0">
                <a:latin typeface="Calibri" pitchFamily="34" charset="0"/>
              </a:rPr>
              <a:t>Faire de l’exercice physique am</a:t>
            </a:r>
            <a:r>
              <a:rPr lang="fr-FR" dirty="0">
                <a:latin typeface="Calibri" pitchFamily="34" charset="0"/>
                <a:cs typeface="Arial" charset="0"/>
              </a:rPr>
              <a:t>éliore notre santé </a:t>
            </a:r>
            <a:r>
              <a:rPr lang="fr-FR" dirty="0">
                <a:solidFill>
                  <a:srgbClr val="CCFFCC"/>
                </a:solidFill>
                <a:latin typeface="Calibri" pitchFamily="34" charset="0"/>
                <a:cs typeface="Arial" charset="0"/>
              </a:rPr>
              <a:t>mentale</a:t>
            </a:r>
            <a:r>
              <a:rPr lang="fr-FR" dirty="0">
                <a:latin typeface="Calibri" pitchFamily="34" charset="0"/>
                <a:cs typeface="Arial" charset="0"/>
              </a:rPr>
              <a:t>.</a:t>
            </a:r>
          </a:p>
          <a:p>
            <a:pPr>
              <a:buFontTx/>
              <a:buChar char="•"/>
            </a:pPr>
            <a:r>
              <a:rPr lang="fr-FR" dirty="0">
                <a:latin typeface="Calibri" pitchFamily="34" charset="0"/>
                <a:cs typeface="Arial" charset="0"/>
              </a:rPr>
              <a:t>Le plus important ,c’est de faire </a:t>
            </a:r>
            <a:r>
              <a:rPr lang="fr-FR" dirty="0">
                <a:solidFill>
                  <a:srgbClr val="CCFFCC"/>
                </a:solidFill>
                <a:latin typeface="Calibri" pitchFamily="34" charset="0"/>
                <a:cs typeface="Arial" charset="0"/>
              </a:rPr>
              <a:t>30 minutes</a:t>
            </a:r>
            <a:r>
              <a:rPr lang="fr-FR" dirty="0">
                <a:latin typeface="Calibri" pitchFamily="34" charset="0"/>
                <a:cs typeface="Arial" charset="0"/>
              </a:rPr>
              <a:t> </a:t>
            </a:r>
            <a:r>
              <a:rPr lang="fr-FR" dirty="0" smtClean="0">
                <a:latin typeface="Calibri" pitchFamily="34" charset="0"/>
                <a:cs typeface="Arial" charset="0"/>
              </a:rPr>
              <a:t>d’exercice physique par </a:t>
            </a:r>
            <a:r>
              <a:rPr lang="fr-FR" dirty="0">
                <a:latin typeface="Calibri" pitchFamily="34" charset="0"/>
                <a:cs typeface="Arial" charset="0"/>
              </a:rPr>
              <a:t>jour.</a:t>
            </a:r>
          </a:p>
          <a:p>
            <a:pPr>
              <a:buFontTx/>
              <a:buChar char="•"/>
            </a:pPr>
            <a:r>
              <a:rPr lang="fr-FR" dirty="0">
                <a:latin typeface="Calibri" pitchFamily="34" charset="0"/>
                <a:cs typeface="Arial" charset="0"/>
              </a:rPr>
              <a:t>Faire du sport </a:t>
            </a:r>
            <a:r>
              <a:rPr lang="fr-FR" dirty="0">
                <a:solidFill>
                  <a:srgbClr val="CCFFCC"/>
                </a:solidFill>
                <a:latin typeface="Calibri" pitchFamily="34" charset="0"/>
                <a:cs typeface="Arial" charset="0"/>
              </a:rPr>
              <a:t>facilite</a:t>
            </a:r>
            <a:r>
              <a:rPr lang="fr-FR" dirty="0">
                <a:latin typeface="Calibri" pitchFamily="34" charset="0"/>
                <a:cs typeface="Arial" charset="0"/>
              </a:rPr>
              <a:t> les rencontres.</a:t>
            </a:r>
          </a:p>
          <a:p>
            <a:pPr>
              <a:buFontTx/>
              <a:buChar char="•"/>
            </a:pPr>
            <a:r>
              <a:rPr lang="fr-FR" dirty="0">
                <a:latin typeface="Calibri" pitchFamily="34" charset="0"/>
                <a:cs typeface="Arial" charset="0"/>
              </a:rPr>
              <a:t>On est </a:t>
            </a:r>
            <a:r>
              <a:rPr lang="fr-FR" dirty="0">
                <a:solidFill>
                  <a:srgbClr val="CCFFCC"/>
                </a:solidFill>
                <a:latin typeface="Calibri" pitchFamily="34" charset="0"/>
                <a:cs typeface="Arial" charset="0"/>
              </a:rPr>
              <a:t>moins stressé</a:t>
            </a:r>
            <a:r>
              <a:rPr lang="fr-FR" dirty="0">
                <a:latin typeface="Calibri" pitchFamily="34" charset="0"/>
                <a:cs typeface="Arial" charset="0"/>
              </a:rPr>
              <a:t> si l’on a une alimentation équilibrée.</a:t>
            </a:r>
          </a:p>
          <a:p>
            <a:pPr>
              <a:buFontTx/>
              <a:buChar char="•"/>
            </a:pPr>
            <a:r>
              <a:rPr lang="fr-FR" dirty="0">
                <a:latin typeface="Calibri" pitchFamily="34" charset="0"/>
                <a:cs typeface="Arial" charset="0"/>
              </a:rPr>
              <a:t>“Le sommeil est d’or!” </a:t>
            </a:r>
            <a:r>
              <a:rPr lang="fr-FR" dirty="0">
                <a:solidFill>
                  <a:srgbClr val="CCFFCC"/>
                </a:solidFill>
                <a:latin typeface="Calibri" pitchFamily="34" charset="0"/>
                <a:cs typeface="Arial" charset="0"/>
              </a:rPr>
              <a:t>Proverbe</a:t>
            </a:r>
            <a:r>
              <a:rPr lang="fr-FR" dirty="0">
                <a:latin typeface="Calibri" pitchFamily="34" charset="0"/>
                <a:cs typeface="Arial" charset="0"/>
              </a:rPr>
              <a:t> français qui souligne l’aspect qualitatif d’une bonne nuit de </a:t>
            </a:r>
            <a:r>
              <a:rPr lang="fr-FR" dirty="0">
                <a:solidFill>
                  <a:srgbClr val="CCFFCC"/>
                </a:solidFill>
                <a:latin typeface="Calibri" pitchFamily="34" charset="0"/>
                <a:cs typeface="Arial" charset="0"/>
              </a:rPr>
              <a:t>sommeil</a:t>
            </a:r>
            <a:r>
              <a:rPr lang="fr-FR" dirty="0">
                <a:latin typeface="Calibri" pitchFamily="34" charset="0"/>
                <a:cs typeface="Arial" charset="0"/>
              </a:rPr>
              <a:t>.</a:t>
            </a:r>
          </a:p>
          <a:p>
            <a:pPr>
              <a:buFontTx/>
              <a:buChar char="•"/>
            </a:pPr>
            <a:r>
              <a:rPr lang="fr-FR" dirty="0">
                <a:latin typeface="Calibri" pitchFamily="34" charset="0"/>
                <a:cs typeface="Arial" charset="0"/>
              </a:rPr>
              <a:t>Faire de l’exercice régulièrement peut </a:t>
            </a:r>
            <a:r>
              <a:rPr lang="fr-FR" dirty="0">
                <a:solidFill>
                  <a:srgbClr val="CCFFCC"/>
                </a:solidFill>
                <a:latin typeface="Calibri" pitchFamily="34" charset="0"/>
                <a:cs typeface="Arial" charset="0"/>
              </a:rPr>
              <a:t>prévenir</a:t>
            </a:r>
            <a:r>
              <a:rPr lang="fr-FR" dirty="0">
                <a:latin typeface="Calibri" pitchFamily="34" charset="0"/>
                <a:cs typeface="Arial" charset="0"/>
              </a:rPr>
              <a:t> les maladies du </a:t>
            </a:r>
            <a:r>
              <a:rPr lang="fr-FR" dirty="0">
                <a:solidFill>
                  <a:srgbClr val="CCFFCC"/>
                </a:solidFill>
                <a:latin typeface="Calibri" pitchFamily="34" charset="0"/>
                <a:cs typeface="Arial" charset="0"/>
              </a:rPr>
              <a:t>cœur</a:t>
            </a:r>
            <a:r>
              <a:rPr lang="fr-FR" dirty="0">
                <a:latin typeface="Calibri" pitchFamily="34" charset="0"/>
                <a:cs typeface="Arial" charset="0"/>
              </a:rPr>
              <a:t>.</a:t>
            </a:r>
          </a:p>
        </p:txBody>
      </p:sp>
      <p:sp>
        <p:nvSpPr>
          <p:cNvPr id="36867" name="AutoShape 6"/>
          <p:cNvSpPr>
            <a:spLocks noChangeArrowheads="1"/>
          </p:cNvSpPr>
          <p:nvPr/>
        </p:nvSpPr>
        <p:spPr bwMode="auto">
          <a:xfrm>
            <a:off x="6516688" y="1268413"/>
            <a:ext cx="2087562" cy="4752975"/>
          </a:xfrm>
          <a:prstGeom prst="roundRect">
            <a:avLst>
              <a:gd name="adj" fmla="val 16667"/>
            </a:avLst>
          </a:prstGeom>
          <a:gradFill rotWithShape="1">
            <a:gsLst>
              <a:gs pos="0">
                <a:srgbClr val="CCFFCC"/>
              </a:gs>
              <a:gs pos="100000">
                <a:schemeClr val="hlink"/>
              </a:gs>
            </a:gsLst>
            <a:lin ang="5400000" scaled="1"/>
          </a:gradFill>
          <a:ln w="9525">
            <a:solidFill>
              <a:schemeClr val="hlink"/>
            </a:solidFill>
            <a:round/>
            <a:headEnd/>
            <a:tailEnd/>
          </a:ln>
        </p:spPr>
        <p:txBody>
          <a:bodyPr wrap="none" anchor="ctr"/>
          <a:lstStyle/>
          <a:p>
            <a:pPr algn="ctr"/>
            <a:r>
              <a:rPr lang="fr-FR" sz="2000">
                <a:solidFill>
                  <a:schemeClr val="bg1"/>
                </a:solidFill>
                <a:latin typeface="Calibri" pitchFamily="34" charset="0"/>
              </a:rPr>
              <a:t>sommeil</a:t>
            </a:r>
          </a:p>
          <a:p>
            <a:pPr algn="ctr"/>
            <a:r>
              <a:rPr lang="fr-FR" sz="2000">
                <a:solidFill>
                  <a:schemeClr val="bg1"/>
                </a:solidFill>
                <a:latin typeface="Calibri" pitchFamily="34" charset="0"/>
              </a:rPr>
              <a:t>facilite</a:t>
            </a:r>
          </a:p>
          <a:p>
            <a:pPr algn="ctr"/>
            <a:r>
              <a:rPr lang="fr-FR" sz="2000">
                <a:solidFill>
                  <a:schemeClr val="bg1"/>
                </a:solidFill>
                <a:latin typeface="Calibri" pitchFamily="34" charset="0"/>
              </a:rPr>
              <a:t>Proverbe</a:t>
            </a:r>
          </a:p>
          <a:p>
            <a:pPr algn="ctr"/>
            <a:r>
              <a:rPr lang="fr-FR" sz="2000">
                <a:solidFill>
                  <a:schemeClr val="bg1"/>
                </a:solidFill>
                <a:latin typeface="Calibri" pitchFamily="34" charset="0"/>
              </a:rPr>
              <a:t>prévenir</a:t>
            </a:r>
          </a:p>
          <a:p>
            <a:pPr algn="ctr"/>
            <a:r>
              <a:rPr lang="fr-FR" sz="2000">
                <a:solidFill>
                  <a:schemeClr val="bg1"/>
                </a:solidFill>
                <a:latin typeface="Calibri" pitchFamily="34" charset="0"/>
              </a:rPr>
              <a:t>moins stressé</a:t>
            </a:r>
          </a:p>
          <a:p>
            <a:pPr algn="ctr"/>
            <a:r>
              <a:rPr lang="fr-FR" sz="2000">
                <a:solidFill>
                  <a:schemeClr val="bg1"/>
                </a:solidFill>
                <a:latin typeface="Calibri" pitchFamily="34" charset="0"/>
              </a:rPr>
              <a:t>mentale</a:t>
            </a:r>
          </a:p>
          <a:p>
            <a:pPr algn="ctr"/>
            <a:r>
              <a:rPr lang="fr-FR" sz="2000">
                <a:solidFill>
                  <a:schemeClr val="bg1"/>
                </a:solidFill>
                <a:latin typeface="Calibri" pitchFamily="34" charset="0"/>
              </a:rPr>
              <a:t>cœur</a:t>
            </a:r>
          </a:p>
          <a:p>
            <a:pPr algn="ctr"/>
            <a:r>
              <a:rPr lang="fr-FR" sz="2000">
                <a:solidFill>
                  <a:schemeClr val="bg1"/>
                </a:solidFill>
                <a:latin typeface="Calibri" pitchFamily="34" charset="0"/>
              </a:rPr>
              <a:t>30 minutes</a:t>
            </a:r>
          </a:p>
          <a:p>
            <a:pPr algn="ctr"/>
            <a:endParaRPr lang="en-GB" sz="2000">
              <a:solidFill>
                <a:schemeClr val="bg1"/>
              </a:solidFill>
              <a:latin typeface="Calibri" pitchFamily="34" charset="0"/>
            </a:endParaRPr>
          </a:p>
        </p:txBody>
      </p:sp>
      <p:pic>
        <p:nvPicPr>
          <p:cNvPr id="36868" name="Picture 3" descr="C:\Users\sa07manciniv.SAYR\AppData\Local\Microsoft\Windows\Temporary Internet Files\Content.IE5\5YOHPLF5\MP900408908[1].jpg"/>
          <p:cNvPicPr>
            <a:picLocks noChangeAspect="1" noChangeArrowheads="1"/>
          </p:cNvPicPr>
          <p:nvPr/>
        </p:nvPicPr>
        <p:blipFill>
          <a:blip r:embed="rId2" cstate="print"/>
          <a:srcRect/>
          <a:stretch>
            <a:fillRect/>
          </a:stretch>
        </p:blipFill>
        <p:spPr bwMode="auto">
          <a:xfrm>
            <a:off x="900113" y="4941888"/>
            <a:ext cx="2195512" cy="1471612"/>
          </a:xfrm>
          <a:prstGeom prst="rect">
            <a:avLst/>
          </a:prstGeom>
          <a:solidFill>
            <a:schemeClr val="hlink"/>
          </a:solidFill>
          <a:ln w="9525">
            <a:solidFill>
              <a:schemeClr val="hlink"/>
            </a:solidFill>
            <a:miter lim="800000"/>
            <a:headEnd/>
            <a:tailEnd/>
          </a:ln>
        </p:spPr>
      </p:pic>
      <p:pic>
        <p:nvPicPr>
          <p:cNvPr id="36869" name="Picture 5" descr="C:\Users\sa07manciniv.SAYR\AppData\Local\Microsoft\Windows\Temporary Internet Files\Content.IE5\TN2991KY\MP900422184[1].jpg"/>
          <p:cNvPicPr>
            <a:picLocks noChangeAspect="1" noChangeArrowheads="1"/>
          </p:cNvPicPr>
          <p:nvPr/>
        </p:nvPicPr>
        <p:blipFill>
          <a:blip r:embed="rId3" cstate="print"/>
          <a:srcRect/>
          <a:stretch>
            <a:fillRect/>
          </a:stretch>
        </p:blipFill>
        <p:spPr bwMode="auto">
          <a:xfrm>
            <a:off x="3924300" y="4941888"/>
            <a:ext cx="2233613" cy="1487487"/>
          </a:xfrm>
          <a:prstGeom prst="rect">
            <a:avLst/>
          </a:prstGeom>
          <a:noFill/>
          <a:ln w="9525">
            <a:solidFill>
              <a:schemeClr val="hlink"/>
            </a:solidFill>
            <a:miter lim="800000"/>
            <a:headEnd/>
            <a:tailEnd/>
          </a:ln>
        </p:spPr>
      </p:pic>
      <p:sp>
        <p:nvSpPr>
          <p:cNvPr id="36870" name="Rectangle 59"/>
          <p:cNvSpPr>
            <a:spLocks noChangeArrowheads="1"/>
          </p:cNvSpPr>
          <p:nvPr/>
        </p:nvSpPr>
        <p:spPr bwMode="auto">
          <a:xfrm>
            <a:off x="684213" y="1844675"/>
            <a:ext cx="647700"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1</a:t>
            </a:r>
          </a:p>
        </p:txBody>
      </p:sp>
      <p:sp>
        <p:nvSpPr>
          <p:cNvPr id="36871" name="Rectangle 60"/>
          <p:cNvSpPr>
            <a:spLocks noChangeArrowheads="1"/>
          </p:cNvSpPr>
          <p:nvPr/>
        </p:nvSpPr>
        <p:spPr bwMode="auto">
          <a:xfrm>
            <a:off x="3851275" y="2060575"/>
            <a:ext cx="9366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2</a:t>
            </a:r>
          </a:p>
        </p:txBody>
      </p:sp>
      <p:sp>
        <p:nvSpPr>
          <p:cNvPr id="36872" name="Rectangle 61"/>
          <p:cNvSpPr>
            <a:spLocks noChangeArrowheads="1"/>
          </p:cNvSpPr>
          <p:nvPr/>
        </p:nvSpPr>
        <p:spPr bwMode="auto">
          <a:xfrm>
            <a:off x="2195513" y="2708275"/>
            <a:ext cx="5048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3</a:t>
            </a:r>
          </a:p>
        </p:txBody>
      </p:sp>
      <p:sp>
        <p:nvSpPr>
          <p:cNvPr id="36873" name="Rectangle 62"/>
          <p:cNvSpPr>
            <a:spLocks noChangeArrowheads="1"/>
          </p:cNvSpPr>
          <p:nvPr/>
        </p:nvSpPr>
        <p:spPr bwMode="auto">
          <a:xfrm>
            <a:off x="1476375" y="2997200"/>
            <a:ext cx="1150938"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4</a:t>
            </a:r>
          </a:p>
        </p:txBody>
      </p:sp>
      <p:sp>
        <p:nvSpPr>
          <p:cNvPr id="36874" name="Rectangle 63"/>
          <p:cNvSpPr>
            <a:spLocks noChangeArrowheads="1"/>
          </p:cNvSpPr>
          <p:nvPr/>
        </p:nvSpPr>
        <p:spPr bwMode="auto">
          <a:xfrm>
            <a:off x="2987675" y="3573463"/>
            <a:ext cx="7207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5</a:t>
            </a:r>
          </a:p>
        </p:txBody>
      </p:sp>
      <p:sp>
        <p:nvSpPr>
          <p:cNvPr id="36875" name="Rectangle 64"/>
          <p:cNvSpPr>
            <a:spLocks noChangeArrowheads="1"/>
          </p:cNvSpPr>
          <p:nvPr/>
        </p:nvSpPr>
        <p:spPr bwMode="auto">
          <a:xfrm>
            <a:off x="4284663" y="3789363"/>
            <a:ext cx="647700"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6</a:t>
            </a:r>
          </a:p>
        </p:txBody>
      </p:sp>
      <p:sp>
        <p:nvSpPr>
          <p:cNvPr id="36876" name="Rectangle 65"/>
          <p:cNvSpPr>
            <a:spLocks noChangeArrowheads="1"/>
          </p:cNvSpPr>
          <p:nvPr/>
        </p:nvSpPr>
        <p:spPr bwMode="auto">
          <a:xfrm>
            <a:off x="4427538" y="4076700"/>
            <a:ext cx="576262"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7</a:t>
            </a:r>
          </a:p>
        </p:txBody>
      </p:sp>
      <p:sp>
        <p:nvSpPr>
          <p:cNvPr id="36877" name="Rectangle 66"/>
          <p:cNvSpPr>
            <a:spLocks noChangeArrowheads="1"/>
          </p:cNvSpPr>
          <p:nvPr/>
        </p:nvSpPr>
        <p:spPr bwMode="auto">
          <a:xfrm>
            <a:off x="1835150" y="4365625"/>
            <a:ext cx="5048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GB" sz="2000" b="1" u="sng" dirty="0" err="1" smtClean="0"/>
              <a:t>Activité</a:t>
            </a:r>
            <a:r>
              <a:rPr lang="en-GB" sz="2000" b="1" u="sng" dirty="0" smtClean="0"/>
              <a:t> 19 : </a:t>
            </a:r>
            <a:r>
              <a:rPr lang="en-GB" sz="2000" b="1" u="sng" dirty="0" err="1" smtClean="0"/>
              <a:t>Prends</a:t>
            </a:r>
            <a:r>
              <a:rPr lang="en-GB" sz="2000" b="1" u="sng" dirty="0" smtClean="0"/>
              <a:t> </a:t>
            </a:r>
            <a:r>
              <a:rPr lang="en-GB" sz="2000" b="1" u="sng" dirty="0" err="1" smtClean="0"/>
              <a:t>soin</a:t>
            </a:r>
            <a:r>
              <a:rPr lang="en-GB" sz="2000" b="1" u="sng" dirty="0" smtClean="0"/>
              <a:t> de ton corps!</a:t>
            </a:r>
            <a:br>
              <a:rPr lang="en-GB" sz="2000" b="1" u="sng" dirty="0" smtClean="0"/>
            </a:br>
            <a:r>
              <a:rPr lang="en-GB" sz="2000" b="1" dirty="0" smtClean="0"/>
              <a:t/>
            </a:r>
            <a:br>
              <a:rPr lang="en-GB" sz="2000" b="1" dirty="0" smtClean="0"/>
            </a:br>
            <a:r>
              <a:rPr lang="en-GB" sz="2000" b="1" dirty="0" smtClean="0"/>
              <a:t>Read the following text and answer the questions</a:t>
            </a:r>
          </a:p>
        </p:txBody>
      </p:sp>
      <p:sp>
        <p:nvSpPr>
          <p:cNvPr id="37890" name="Text Box 3"/>
          <p:cNvSpPr txBox="1">
            <a:spLocks noChangeArrowheads="1"/>
          </p:cNvSpPr>
          <p:nvPr/>
        </p:nvSpPr>
        <p:spPr bwMode="auto">
          <a:xfrm>
            <a:off x="468313" y="1557338"/>
            <a:ext cx="8280400" cy="1920875"/>
          </a:xfrm>
          <a:prstGeom prst="rect">
            <a:avLst/>
          </a:prstGeom>
          <a:noFill/>
          <a:ln w="9525">
            <a:noFill/>
            <a:miter lim="800000"/>
            <a:headEnd/>
            <a:tailEnd/>
          </a:ln>
        </p:spPr>
        <p:txBody>
          <a:bodyPr>
            <a:spAutoFit/>
          </a:bodyPr>
          <a:lstStyle/>
          <a:p>
            <a:pPr>
              <a:spcBef>
                <a:spcPct val="50000"/>
              </a:spcBef>
            </a:pPr>
            <a:r>
              <a:rPr lang="fr-FR" sz="2000" dirty="0">
                <a:latin typeface="Calibri" pitchFamily="34" charset="0"/>
              </a:rPr>
              <a:t>Le corps humain est fait pour bouger. Notre mode de vie actuel a largement fait de nous des sédentaires. Nous </a:t>
            </a:r>
            <a:r>
              <a:rPr lang="fr-FR" sz="2000" dirty="0" smtClean="0">
                <a:latin typeface="Calibri" pitchFamily="34" charset="0"/>
              </a:rPr>
              <a:t>conduisons </a:t>
            </a:r>
            <a:r>
              <a:rPr lang="fr-FR" sz="2000" dirty="0">
                <a:latin typeface="Calibri" pitchFamily="34" charset="0"/>
              </a:rPr>
              <a:t>la voiture pour aller travailler, nous nous asseyons devant un écran d'ordinateur, nous roulons jusqu'à la maison et nous nous écrasons devant la télévision. La conséquence de cette vie sédentaire n'est pas simplement une condition physique qui laisse à désirer. La vie sédentaire menace réellement notre santé.</a:t>
            </a:r>
            <a:endParaRPr lang="en-GB" sz="2000" dirty="0">
              <a:latin typeface="Calibri" pitchFamily="34" charset="0"/>
            </a:endParaRPr>
          </a:p>
        </p:txBody>
      </p:sp>
      <p:sp>
        <p:nvSpPr>
          <p:cNvPr id="37891" name="Text Box 4"/>
          <p:cNvSpPr txBox="1">
            <a:spLocks noChangeArrowheads="1"/>
          </p:cNvSpPr>
          <p:nvPr/>
        </p:nvSpPr>
        <p:spPr bwMode="auto">
          <a:xfrm>
            <a:off x="519113" y="3721100"/>
            <a:ext cx="5132387" cy="1930400"/>
          </a:xfrm>
          <a:prstGeom prst="rect">
            <a:avLst/>
          </a:prstGeom>
          <a:solidFill>
            <a:srgbClr val="FFCC99"/>
          </a:solidFill>
          <a:ln w="9525">
            <a:solidFill>
              <a:srgbClr val="808000"/>
            </a:solidFill>
            <a:miter lim="800000"/>
            <a:headEnd/>
            <a:tailEnd/>
          </a:ln>
        </p:spPr>
        <p:txBody>
          <a:bodyPr>
            <a:spAutoFit/>
          </a:bodyPr>
          <a:lstStyle/>
          <a:p>
            <a:pPr marL="342900" indent="-342900">
              <a:buFontTx/>
              <a:buAutoNum type="arabicPeriod"/>
            </a:pPr>
            <a:r>
              <a:rPr lang="en-GB" sz="2000">
                <a:solidFill>
                  <a:srgbClr val="008000"/>
                </a:solidFill>
                <a:latin typeface="Calibri" pitchFamily="34" charset="0"/>
              </a:rPr>
              <a:t>What is the human body made for ?</a:t>
            </a:r>
          </a:p>
          <a:p>
            <a:pPr marL="342900" indent="-342900">
              <a:buFontTx/>
              <a:buAutoNum type="arabicPeriod"/>
            </a:pPr>
            <a:r>
              <a:rPr lang="en-GB" sz="2000">
                <a:solidFill>
                  <a:srgbClr val="008000"/>
                </a:solidFill>
                <a:latin typeface="Calibri" pitchFamily="34" charset="0"/>
              </a:rPr>
              <a:t>What are the 4 examples given in this article that make us sedentary ?</a:t>
            </a:r>
          </a:p>
          <a:p>
            <a:pPr marL="342900" indent="-342900">
              <a:buFontTx/>
              <a:buAutoNum type="arabicPeriod"/>
            </a:pPr>
            <a:r>
              <a:rPr lang="en-GB" sz="2000">
                <a:solidFill>
                  <a:srgbClr val="008000"/>
                </a:solidFill>
                <a:latin typeface="Calibri" pitchFamily="34" charset="0"/>
              </a:rPr>
              <a:t>What is the consequence of a sedentary life ?</a:t>
            </a:r>
          </a:p>
          <a:p>
            <a:pPr marL="342900" indent="-342900">
              <a:buFontTx/>
              <a:buAutoNum type="arabicPeriod"/>
            </a:pPr>
            <a:r>
              <a:rPr lang="en-GB" sz="2000">
                <a:solidFill>
                  <a:srgbClr val="008000"/>
                </a:solidFill>
                <a:latin typeface="Calibri" pitchFamily="34" charset="0"/>
              </a:rPr>
              <a:t>What could you do to be more active ?</a:t>
            </a:r>
          </a:p>
        </p:txBody>
      </p:sp>
      <p:pic>
        <p:nvPicPr>
          <p:cNvPr id="37893" name="Picture 5" descr="coach potato"/>
          <p:cNvPicPr>
            <a:picLocks noChangeAspect="1" noChangeArrowheads="1"/>
          </p:cNvPicPr>
          <p:nvPr/>
        </p:nvPicPr>
        <p:blipFill>
          <a:blip r:embed="rId2" cstate="print"/>
          <a:srcRect/>
          <a:stretch>
            <a:fillRect/>
          </a:stretch>
        </p:blipFill>
        <p:spPr bwMode="auto">
          <a:xfrm>
            <a:off x="6372225" y="3716338"/>
            <a:ext cx="2160588" cy="18351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GB" sz="2000" b="1" u="sng" dirty="0" err="1" smtClean="0"/>
              <a:t>Activité</a:t>
            </a:r>
            <a:r>
              <a:rPr lang="en-GB" sz="2000" b="1" u="sng" dirty="0" smtClean="0"/>
              <a:t> 20 : Les maladies </a:t>
            </a:r>
            <a:r>
              <a:rPr lang="en-GB" sz="2000" b="1" dirty="0" smtClean="0"/>
              <a:t/>
            </a:r>
            <a:br>
              <a:rPr lang="en-GB" sz="2000" b="1" dirty="0" smtClean="0"/>
            </a:br>
            <a:r>
              <a:rPr lang="en-GB" sz="2000" b="1" dirty="0" smtClean="0"/>
              <a:t/>
            </a:r>
            <a:br>
              <a:rPr lang="en-GB" sz="2000" b="1" dirty="0" smtClean="0"/>
            </a:br>
            <a:r>
              <a:rPr lang="en-GB" sz="2000" b="1" dirty="0" smtClean="0"/>
              <a:t>Complete the text using the word bank:</a:t>
            </a:r>
          </a:p>
        </p:txBody>
      </p:sp>
      <p:sp>
        <p:nvSpPr>
          <p:cNvPr id="38914" name="Text Box 3"/>
          <p:cNvSpPr txBox="1">
            <a:spLocks noChangeArrowheads="1"/>
          </p:cNvSpPr>
          <p:nvPr/>
        </p:nvSpPr>
        <p:spPr bwMode="auto">
          <a:xfrm>
            <a:off x="611188" y="1628775"/>
            <a:ext cx="7827962" cy="2862322"/>
          </a:xfrm>
          <a:prstGeom prst="rect">
            <a:avLst/>
          </a:prstGeom>
          <a:noFill/>
          <a:ln w="9525">
            <a:noFill/>
            <a:miter lim="800000"/>
            <a:headEnd/>
            <a:tailEnd/>
          </a:ln>
        </p:spPr>
        <p:txBody>
          <a:bodyPr>
            <a:spAutoFit/>
          </a:bodyPr>
          <a:lstStyle/>
          <a:p>
            <a:r>
              <a:rPr lang="fr-FR" sz="2000" dirty="0">
                <a:latin typeface="Calibri" pitchFamily="34" charset="0"/>
              </a:rPr>
              <a:t>Les maladies </a:t>
            </a:r>
            <a:r>
              <a:rPr lang="fr-FR" sz="2000" dirty="0">
                <a:solidFill>
                  <a:schemeClr val="bg1"/>
                </a:solidFill>
                <a:latin typeface="Calibri" pitchFamily="34" charset="0"/>
              </a:rPr>
              <a:t>cardiovasculaires </a:t>
            </a:r>
            <a:r>
              <a:rPr lang="fr-FR" sz="2000" dirty="0">
                <a:latin typeface="Calibri" pitchFamily="34" charset="0"/>
              </a:rPr>
              <a:t>sont la première cause de mortalité . Un quart des morts par maladie cardiovasculaire </a:t>
            </a:r>
            <a:r>
              <a:rPr lang="fr-FR" sz="2000" dirty="0" smtClean="0">
                <a:latin typeface="Calibri" pitchFamily="34" charset="0"/>
              </a:rPr>
              <a:t>est </a:t>
            </a:r>
            <a:r>
              <a:rPr lang="fr-FR" sz="2000" dirty="0">
                <a:latin typeface="Calibri" pitchFamily="34" charset="0"/>
              </a:rPr>
              <a:t>la conséquence directe de l'</a:t>
            </a:r>
            <a:r>
              <a:rPr lang="fr-FR" sz="2000" dirty="0">
                <a:solidFill>
                  <a:schemeClr val="bg1"/>
                </a:solidFill>
                <a:latin typeface="Calibri" pitchFamily="34" charset="0"/>
              </a:rPr>
              <a:t>inaction</a:t>
            </a:r>
            <a:r>
              <a:rPr lang="fr-FR" sz="2000" dirty="0">
                <a:latin typeface="Calibri" pitchFamily="34" charset="0"/>
              </a:rPr>
              <a:t>. L'activité physique régulière réduit les </a:t>
            </a:r>
            <a:r>
              <a:rPr lang="fr-FR" sz="2000" dirty="0" err="1" smtClean="0">
                <a:latin typeface="Calibri" pitchFamily="34" charset="0"/>
              </a:rPr>
              <a:t>risques</a:t>
            </a:r>
            <a:r>
              <a:rPr lang="fr-FR" sz="2000" dirty="0" err="1" smtClean="0">
                <a:solidFill>
                  <a:schemeClr val="bg1"/>
                </a:solidFill>
                <a:latin typeface="Calibri" pitchFamily="34" charset="0"/>
              </a:rPr>
              <a:t>souffrir</a:t>
            </a:r>
            <a:r>
              <a:rPr lang="fr-FR" sz="2000" dirty="0" smtClean="0">
                <a:latin typeface="Calibri" pitchFamily="34" charset="0"/>
              </a:rPr>
              <a:t> </a:t>
            </a:r>
            <a:r>
              <a:rPr lang="fr-FR" sz="2000" dirty="0">
                <a:latin typeface="Calibri" pitchFamily="34" charset="0"/>
              </a:rPr>
              <a:t>d'</a:t>
            </a:r>
            <a:r>
              <a:rPr lang="fr-FR" sz="2000" dirty="0">
                <a:solidFill>
                  <a:schemeClr val="bg1"/>
                </a:solidFill>
                <a:latin typeface="Calibri" pitchFamily="34" charset="0"/>
              </a:rPr>
              <a:t>hypertension</a:t>
            </a:r>
            <a:r>
              <a:rPr lang="fr-FR" sz="2000" dirty="0">
                <a:latin typeface="Calibri" pitchFamily="34" charset="0"/>
              </a:rPr>
              <a:t> artérielle ou d'un </a:t>
            </a:r>
            <a:r>
              <a:rPr lang="fr-FR" sz="2000" dirty="0">
                <a:solidFill>
                  <a:schemeClr val="bg1"/>
                </a:solidFill>
                <a:latin typeface="Calibri" pitchFamily="34" charset="0"/>
              </a:rPr>
              <a:t>accident </a:t>
            </a:r>
            <a:r>
              <a:rPr lang="fr-FR" sz="2000" dirty="0" err="1">
                <a:latin typeface="Calibri" pitchFamily="34" charset="0"/>
              </a:rPr>
              <a:t>cérébrovasculaire</a:t>
            </a:r>
            <a:r>
              <a:rPr lang="fr-FR" sz="2000" dirty="0">
                <a:latin typeface="Calibri" pitchFamily="34" charset="0"/>
              </a:rPr>
              <a:t>.</a:t>
            </a:r>
          </a:p>
          <a:p>
            <a:r>
              <a:rPr lang="fr-FR" sz="2000" dirty="0">
                <a:latin typeface="Calibri" pitchFamily="34" charset="0"/>
              </a:rPr>
              <a:t>L'activité physique peut réduire les risques d'être victime du cancer du colon d'au moins 50 % et elle peut réduire le risque de développer un </a:t>
            </a:r>
            <a:r>
              <a:rPr lang="fr-FR" sz="2000" dirty="0">
                <a:solidFill>
                  <a:schemeClr val="bg1"/>
                </a:solidFill>
                <a:latin typeface="Calibri" pitchFamily="34" charset="0"/>
              </a:rPr>
              <a:t>diabète</a:t>
            </a:r>
            <a:r>
              <a:rPr lang="fr-FR" sz="2000" dirty="0">
                <a:latin typeface="Calibri" pitchFamily="34" charset="0"/>
              </a:rPr>
              <a:t> de type 2 et de souffrir d'une maladie du cœur. Le risque de souffrir d'ostéoporose </a:t>
            </a:r>
            <a:r>
              <a:rPr lang="fr-FR" sz="2000" dirty="0">
                <a:solidFill>
                  <a:schemeClr val="bg1"/>
                </a:solidFill>
                <a:latin typeface="Calibri" pitchFamily="34" charset="0"/>
              </a:rPr>
              <a:t>diminue</a:t>
            </a:r>
            <a:r>
              <a:rPr lang="fr-FR" sz="2000" dirty="0">
                <a:latin typeface="Calibri" pitchFamily="34" charset="0"/>
              </a:rPr>
              <a:t> en fonction de l'activité physique </a:t>
            </a:r>
            <a:r>
              <a:rPr lang="fr-FR" sz="2000" dirty="0">
                <a:solidFill>
                  <a:schemeClr val="bg1"/>
                </a:solidFill>
                <a:latin typeface="Calibri" pitchFamily="34" charset="0"/>
              </a:rPr>
              <a:t>régulière</a:t>
            </a:r>
            <a:r>
              <a:rPr lang="fr-FR" sz="2000" dirty="0">
                <a:latin typeface="Calibri" pitchFamily="34" charset="0"/>
              </a:rPr>
              <a:t> pratiquée pendant l'enfance, l'</a:t>
            </a:r>
            <a:r>
              <a:rPr lang="fr-FR" sz="2000" dirty="0">
                <a:solidFill>
                  <a:schemeClr val="bg1"/>
                </a:solidFill>
                <a:latin typeface="Calibri" pitchFamily="34" charset="0"/>
              </a:rPr>
              <a:t>adolescence</a:t>
            </a:r>
            <a:r>
              <a:rPr lang="fr-FR" sz="2000" dirty="0">
                <a:latin typeface="Calibri" pitchFamily="34" charset="0"/>
              </a:rPr>
              <a:t> et même à l'âge adulte.</a:t>
            </a:r>
            <a:endParaRPr lang="en-GB" sz="2000" dirty="0">
              <a:latin typeface="Calibri" pitchFamily="34" charset="0"/>
            </a:endParaRPr>
          </a:p>
        </p:txBody>
      </p:sp>
      <p:sp>
        <p:nvSpPr>
          <p:cNvPr id="38915" name="Rectangle 4"/>
          <p:cNvSpPr>
            <a:spLocks noChangeArrowheads="1"/>
          </p:cNvSpPr>
          <p:nvPr/>
        </p:nvSpPr>
        <p:spPr bwMode="auto">
          <a:xfrm>
            <a:off x="539750" y="4724400"/>
            <a:ext cx="8135938" cy="914400"/>
          </a:xfrm>
          <a:prstGeom prst="rect">
            <a:avLst/>
          </a:prstGeom>
          <a:solidFill>
            <a:srgbClr val="FF00FF"/>
          </a:solidFill>
          <a:ln w="9525">
            <a:solidFill>
              <a:schemeClr val="tx1"/>
            </a:solidFill>
            <a:miter lim="800000"/>
            <a:headEnd/>
            <a:tailEnd/>
          </a:ln>
        </p:spPr>
        <p:txBody>
          <a:bodyPr/>
          <a:lstStyle/>
          <a:p>
            <a:pPr algn="ctr"/>
            <a:r>
              <a:rPr lang="fr-FR" sz="2000" dirty="0" smtClean="0">
                <a:solidFill>
                  <a:schemeClr val="bg1"/>
                </a:solidFill>
                <a:latin typeface="Calibri" pitchFamily="34" charset="0"/>
              </a:rPr>
              <a:t>cardiovasculaires </a:t>
            </a:r>
            <a:r>
              <a:rPr lang="fr-FR" sz="2000" dirty="0">
                <a:solidFill>
                  <a:schemeClr val="bg1"/>
                </a:solidFill>
                <a:latin typeface="Calibri" pitchFamily="34" charset="0"/>
              </a:rPr>
              <a:t>/ adolescence </a:t>
            </a:r>
            <a:r>
              <a:rPr lang="fr-FR" sz="2000">
                <a:solidFill>
                  <a:schemeClr val="bg1"/>
                </a:solidFill>
                <a:latin typeface="Calibri" pitchFamily="34" charset="0"/>
              </a:rPr>
              <a:t>/ </a:t>
            </a:r>
            <a:r>
              <a:rPr lang="fr-FR" sz="2000" smtClean="0">
                <a:solidFill>
                  <a:schemeClr val="bg1"/>
                </a:solidFill>
                <a:latin typeface="Calibri" pitchFamily="34" charset="0"/>
              </a:rPr>
              <a:t>inaction </a:t>
            </a:r>
            <a:r>
              <a:rPr lang="fr-FR" sz="2000" dirty="0">
                <a:solidFill>
                  <a:schemeClr val="bg1"/>
                </a:solidFill>
                <a:latin typeface="Calibri" pitchFamily="34" charset="0"/>
              </a:rPr>
              <a:t>/  régulière /  souffrir / diminue  / hypertension / diabète  / accident</a:t>
            </a:r>
            <a:endParaRPr lang="en-GB" sz="2000" dirty="0">
              <a:solidFill>
                <a:schemeClr val="bg1"/>
              </a:solidFill>
              <a:latin typeface="Calibri" pitchFamily="34" charset="0"/>
            </a:endParaRPr>
          </a:p>
        </p:txBody>
      </p:sp>
      <p:sp>
        <p:nvSpPr>
          <p:cNvPr id="38916" name="AutoShape 5"/>
          <p:cNvSpPr>
            <a:spLocks noChangeArrowheads="1"/>
          </p:cNvSpPr>
          <p:nvPr/>
        </p:nvSpPr>
        <p:spPr bwMode="auto">
          <a:xfrm>
            <a:off x="2195513" y="1628775"/>
            <a:ext cx="1655762" cy="287338"/>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b="1">
                <a:solidFill>
                  <a:schemeClr val="bg1"/>
                </a:solidFill>
                <a:latin typeface="Calibri" pitchFamily="34" charset="0"/>
              </a:rPr>
              <a:t>1</a:t>
            </a:r>
          </a:p>
        </p:txBody>
      </p:sp>
      <p:sp>
        <p:nvSpPr>
          <p:cNvPr id="38917" name="AutoShape 6"/>
          <p:cNvSpPr>
            <a:spLocks noChangeArrowheads="1"/>
          </p:cNvSpPr>
          <p:nvPr/>
        </p:nvSpPr>
        <p:spPr bwMode="auto">
          <a:xfrm>
            <a:off x="1187450" y="2276475"/>
            <a:ext cx="720725"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b="1">
                <a:solidFill>
                  <a:schemeClr val="bg1"/>
                </a:solidFill>
                <a:latin typeface="Calibri" pitchFamily="34" charset="0"/>
              </a:rPr>
              <a:t>2</a:t>
            </a:r>
          </a:p>
        </p:txBody>
      </p:sp>
      <p:sp>
        <p:nvSpPr>
          <p:cNvPr id="38918" name="AutoShape 7"/>
          <p:cNvSpPr>
            <a:spLocks noChangeArrowheads="1"/>
          </p:cNvSpPr>
          <p:nvPr/>
        </p:nvSpPr>
        <p:spPr bwMode="auto">
          <a:xfrm>
            <a:off x="971550" y="2636838"/>
            <a:ext cx="1152525"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3</a:t>
            </a:r>
          </a:p>
        </p:txBody>
      </p:sp>
      <p:sp>
        <p:nvSpPr>
          <p:cNvPr id="38919" name="AutoShape 8"/>
          <p:cNvSpPr>
            <a:spLocks noChangeArrowheads="1"/>
          </p:cNvSpPr>
          <p:nvPr/>
        </p:nvSpPr>
        <p:spPr bwMode="auto">
          <a:xfrm>
            <a:off x="4140200" y="2636838"/>
            <a:ext cx="863600"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4</a:t>
            </a:r>
          </a:p>
        </p:txBody>
      </p:sp>
      <p:sp>
        <p:nvSpPr>
          <p:cNvPr id="38920" name="AutoShape 9"/>
          <p:cNvSpPr>
            <a:spLocks noChangeArrowheads="1"/>
          </p:cNvSpPr>
          <p:nvPr/>
        </p:nvSpPr>
        <p:spPr bwMode="auto">
          <a:xfrm>
            <a:off x="755650" y="3500438"/>
            <a:ext cx="720725"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5</a:t>
            </a:r>
          </a:p>
        </p:txBody>
      </p:sp>
      <p:sp>
        <p:nvSpPr>
          <p:cNvPr id="38921" name="AutoShape 10"/>
          <p:cNvSpPr>
            <a:spLocks noChangeArrowheads="1"/>
          </p:cNvSpPr>
          <p:nvPr/>
        </p:nvSpPr>
        <p:spPr bwMode="auto">
          <a:xfrm>
            <a:off x="3059832" y="3789040"/>
            <a:ext cx="792162" cy="287337"/>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6</a:t>
            </a:r>
          </a:p>
        </p:txBody>
      </p:sp>
      <p:sp>
        <p:nvSpPr>
          <p:cNvPr id="38922" name="AutoShape 11"/>
          <p:cNvSpPr>
            <a:spLocks noChangeArrowheads="1"/>
          </p:cNvSpPr>
          <p:nvPr/>
        </p:nvSpPr>
        <p:spPr bwMode="auto">
          <a:xfrm>
            <a:off x="7524328" y="3789040"/>
            <a:ext cx="719584" cy="287338"/>
          </a:xfrm>
          <a:prstGeom prst="roundRect">
            <a:avLst>
              <a:gd name="adj" fmla="val 8999"/>
            </a:avLst>
          </a:prstGeom>
          <a:solidFill>
            <a:srgbClr val="FF00FF"/>
          </a:solidFill>
          <a:ln w="9525">
            <a:solidFill>
              <a:schemeClr val="tx1"/>
            </a:solidFill>
            <a:round/>
            <a:headEnd/>
            <a:tailEnd/>
          </a:ln>
        </p:spPr>
        <p:txBody>
          <a:bodyPr wrap="none" anchor="ctr"/>
          <a:lstStyle/>
          <a:p>
            <a:pPr algn="ctr"/>
            <a:r>
              <a:rPr lang="en-GB" b="1" dirty="0">
                <a:solidFill>
                  <a:schemeClr val="bg1"/>
                </a:solidFill>
                <a:latin typeface="Calibri" pitchFamily="34" charset="0"/>
              </a:rPr>
              <a:t>7</a:t>
            </a:r>
          </a:p>
        </p:txBody>
      </p:sp>
      <p:sp>
        <p:nvSpPr>
          <p:cNvPr id="38923" name="AutoShape 12"/>
          <p:cNvSpPr>
            <a:spLocks noChangeArrowheads="1"/>
          </p:cNvSpPr>
          <p:nvPr/>
        </p:nvSpPr>
        <p:spPr bwMode="auto">
          <a:xfrm>
            <a:off x="3995936" y="4149080"/>
            <a:ext cx="1008063" cy="287338"/>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8</a:t>
            </a:r>
          </a:p>
        </p:txBody>
      </p:sp>
      <p:pic>
        <p:nvPicPr>
          <p:cNvPr id="38925" name="Picture 12" descr="C:\Users\sa07manciniv.SAYR\AppData\Local\Microsoft\Windows\Temporary Internet Files\Content.IE5\DP1XV1EK\MP900442795[1].jpg"/>
          <p:cNvPicPr>
            <a:picLocks noChangeAspect="1" noChangeArrowheads="1"/>
          </p:cNvPicPr>
          <p:nvPr/>
        </p:nvPicPr>
        <p:blipFill>
          <a:blip r:embed="rId2" cstate="print"/>
          <a:srcRect/>
          <a:stretch>
            <a:fillRect/>
          </a:stretch>
        </p:blipFill>
        <p:spPr bwMode="auto">
          <a:xfrm>
            <a:off x="395288" y="260350"/>
            <a:ext cx="1441450" cy="1020763"/>
          </a:xfrm>
          <a:prstGeom prst="rect">
            <a:avLst/>
          </a:prstGeom>
          <a:noFill/>
          <a:ln w="9525">
            <a:noFill/>
            <a:miter lim="800000"/>
            <a:headEnd/>
            <a:tailEnd/>
          </a:ln>
        </p:spPr>
      </p:pic>
      <p:pic>
        <p:nvPicPr>
          <p:cNvPr id="38926" name="Picture 3" descr="C:\Documents and Settings\owner\Local Settings\Temporary Internet Files\Content.IE5\WNLPR02Z\MP900427640[1].jpg"/>
          <p:cNvPicPr>
            <a:picLocks noChangeAspect="1" noChangeArrowheads="1"/>
          </p:cNvPicPr>
          <p:nvPr/>
        </p:nvPicPr>
        <p:blipFill>
          <a:blip r:embed="rId3" cstate="print"/>
          <a:srcRect/>
          <a:stretch>
            <a:fillRect/>
          </a:stretch>
        </p:blipFill>
        <p:spPr bwMode="auto">
          <a:xfrm>
            <a:off x="7481887" y="188640"/>
            <a:ext cx="1662113"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0" y="0"/>
            <a:ext cx="9144000" cy="6858000"/>
          </a:xfrm>
        </p:spPr>
        <p:txBody>
          <a:bodyPr/>
          <a:lstStyle/>
          <a:p>
            <a:pPr marL="0" indent="0" algn="ctr" eaLnBrk="1" hangingPunct="1">
              <a:buNone/>
            </a:pPr>
            <a:r>
              <a:rPr lang="en-GB" sz="2400" b="1" u="sng" dirty="0" smtClean="0"/>
              <a:t>TOPIC 5:  LA SANTE</a:t>
            </a:r>
          </a:p>
          <a:p>
            <a:pPr marL="457200" indent="-457200" algn="ctr" eaLnBrk="1" hangingPunct="1">
              <a:buFont typeface="Arial" charset="0"/>
              <a:buNone/>
            </a:pPr>
            <a:endParaRPr lang="en-GB" sz="2400" b="1" u="sng" dirty="0" smtClean="0"/>
          </a:p>
          <a:p>
            <a:pPr marL="457200" indent="-457200" algn="ctr" eaLnBrk="1" hangingPunct="1">
              <a:buFont typeface="Arial" charset="0"/>
              <a:buNone/>
            </a:pPr>
            <a:r>
              <a:rPr lang="en-GB" sz="2400" b="1" dirty="0" smtClean="0"/>
              <a:t>In this topic you will learn to talk about:</a:t>
            </a:r>
          </a:p>
          <a:p>
            <a:pPr marL="457200" indent="-457200" algn="ctr" eaLnBrk="1" hangingPunct="1">
              <a:buFont typeface="Arial" charset="0"/>
              <a:buNone/>
            </a:pPr>
            <a:endParaRPr lang="en-GB" sz="2400" dirty="0" smtClean="0"/>
          </a:p>
          <a:p>
            <a:pPr marL="457200" indent="-457200" algn="ctr" eaLnBrk="1" hangingPunct="1">
              <a:buFont typeface="Arial" charset="0"/>
              <a:buAutoNum type="arabicPeriod"/>
            </a:pPr>
            <a:r>
              <a:rPr lang="en-GB" sz="2400" dirty="0" smtClean="0"/>
              <a:t>The advantages of a healthy lifestyles</a:t>
            </a:r>
          </a:p>
          <a:p>
            <a:pPr marL="457200" indent="-457200" algn="ctr" eaLnBrk="1" hangingPunct="1">
              <a:buFont typeface="Arial" charset="0"/>
              <a:buAutoNum type="arabicPeriod"/>
            </a:pPr>
            <a:r>
              <a:rPr lang="en-GB" sz="2400" dirty="0" smtClean="0"/>
              <a:t>The dangers of an unhealthy</a:t>
            </a:r>
          </a:p>
          <a:p>
            <a:pPr marL="457200" indent="-457200" algn="ctr" eaLnBrk="1" hangingPunct="1">
              <a:buFont typeface="Arial" charset="0"/>
              <a:buAutoNum type="arabicPeriod"/>
            </a:pPr>
            <a:r>
              <a:rPr lang="en-GB" sz="2400" dirty="0" smtClean="0"/>
              <a:t>Health issues</a:t>
            </a:r>
          </a:p>
          <a:p>
            <a:pPr marL="457200" indent="-457200" algn="ctr" eaLnBrk="1" hangingPunct="1">
              <a:buFont typeface="Arial" charset="0"/>
              <a:buAutoNum type="arabicPeriod"/>
            </a:pPr>
            <a:endParaRPr lang="en-GB" sz="2400" dirty="0" smtClean="0"/>
          </a:p>
          <a:p>
            <a:pPr marL="457200" indent="-457200" algn="ctr" eaLnBrk="1" hangingPunct="1">
              <a:buFont typeface="Arial" charset="0"/>
              <a:buAutoNum type="arabicPeriod"/>
            </a:pPr>
            <a:endParaRPr lang="en-GB" sz="2400" dirty="0" smtClean="0"/>
          </a:p>
          <a:p>
            <a:pPr marL="457200" indent="-457200" algn="ctr" eaLnBrk="1" hangingPunct="1">
              <a:buFont typeface="Arial" charset="0"/>
              <a:buNone/>
            </a:pPr>
            <a:r>
              <a:rPr lang="en-GB" sz="2400" b="1" dirty="0" smtClean="0">
                <a:latin typeface="Comic Sans MS" pitchFamily="66" charset="0"/>
              </a:rPr>
              <a:t> </a:t>
            </a: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dirty="0" smtClean="0"/>
          </a:p>
        </p:txBody>
      </p:sp>
      <p:pic>
        <p:nvPicPr>
          <p:cNvPr id="39941" name="Picture 2" descr="C:\Documents and Settings\owner\Local Settings\Temporary Internet Files\Content.IE5\WNLPR02Z\MP900432747[1].jpg"/>
          <p:cNvPicPr>
            <a:picLocks noChangeAspect="1" noChangeArrowheads="1"/>
          </p:cNvPicPr>
          <p:nvPr/>
        </p:nvPicPr>
        <p:blipFill>
          <a:blip r:embed="rId2" cstate="print"/>
          <a:srcRect/>
          <a:stretch>
            <a:fillRect/>
          </a:stretch>
        </p:blipFill>
        <p:spPr bwMode="auto">
          <a:xfrm>
            <a:off x="2555875" y="3716338"/>
            <a:ext cx="3024188" cy="2270125"/>
          </a:xfrm>
          <a:prstGeom prst="rect">
            <a:avLst/>
          </a:prstGeom>
          <a:noFill/>
          <a:ln w="9525">
            <a:noFill/>
            <a:miter lim="800000"/>
            <a:headEnd/>
            <a:tailEnd/>
          </a:ln>
        </p:spPr>
      </p:pic>
      <p:pic>
        <p:nvPicPr>
          <p:cNvPr id="39942" name="Picture 4" descr="C:\Documents and Settings\owner\Local Settings\Temporary Internet Files\Content.IE5\Y2KCZ0TP\MP900439455[1].jpg"/>
          <p:cNvPicPr>
            <a:picLocks noChangeAspect="1" noChangeArrowheads="1"/>
          </p:cNvPicPr>
          <p:nvPr/>
        </p:nvPicPr>
        <p:blipFill>
          <a:blip r:embed="rId3" cstate="print"/>
          <a:srcRect/>
          <a:stretch>
            <a:fillRect/>
          </a:stretch>
        </p:blipFill>
        <p:spPr bwMode="auto">
          <a:xfrm>
            <a:off x="323850" y="3141663"/>
            <a:ext cx="1982788" cy="3455987"/>
          </a:xfrm>
          <a:prstGeom prst="rect">
            <a:avLst/>
          </a:prstGeom>
          <a:noFill/>
          <a:ln w="9525">
            <a:noFill/>
            <a:miter lim="800000"/>
            <a:headEnd/>
            <a:tailEnd/>
          </a:ln>
        </p:spPr>
      </p:pic>
      <p:pic>
        <p:nvPicPr>
          <p:cNvPr id="39943" name="Picture 7" descr="obesity"/>
          <p:cNvPicPr>
            <a:picLocks noChangeAspect="1" noChangeArrowheads="1"/>
          </p:cNvPicPr>
          <p:nvPr/>
        </p:nvPicPr>
        <p:blipFill>
          <a:blip r:embed="rId4" cstate="print"/>
          <a:srcRect/>
          <a:stretch>
            <a:fillRect/>
          </a:stretch>
        </p:blipFill>
        <p:spPr bwMode="auto">
          <a:xfrm>
            <a:off x="5724525" y="3573463"/>
            <a:ext cx="2916238" cy="2690812"/>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p:cNvSpPr>
          <p:nvPr>
            <p:ph type="title"/>
          </p:nvPr>
        </p:nvSpPr>
        <p:spPr>
          <a:xfrm>
            <a:off x="457200" y="274638"/>
            <a:ext cx="8435975" cy="1143000"/>
          </a:xfrm>
        </p:spPr>
        <p:txBody>
          <a:bodyPr anchor="t"/>
          <a:lstStyle/>
          <a:p>
            <a:pPr algn="l"/>
            <a:r>
              <a:rPr lang="en-GB" sz="2000" b="1" u="sng" dirty="0" err="1" smtClean="0"/>
              <a:t>Activité</a:t>
            </a:r>
            <a:r>
              <a:rPr lang="en-GB" sz="2000" b="1" u="sng" dirty="0" smtClean="0"/>
              <a:t> 21 </a:t>
            </a:r>
            <a:r>
              <a:rPr lang="en-GB" sz="2000" b="1" dirty="0" smtClean="0"/>
              <a:t>: select and take a note of  what you do to have a healthy lifestyle. Then work with a partner ask each other what you do to be healthy.</a:t>
            </a:r>
          </a:p>
        </p:txBody>
      </p:sp>
      <p:sp>
        <p:nvSpPr>
          <p:cNvPr id="40962" name="AutoShape 5"/>
          <p:cNvSpPr>
            <a:spLocks noChangeArrowheads="1"/>
          </p:cNvSpPr>
          <p:nvPr/>
        </p:nvSpPr>
        <p:spPr bwMode="auto">
          <a:xfrm>
            <a:off x="971550" y="1628775"/>
            <a:ext cx="2592388" cy="609600"/>
          </a:xfrm>
          <a:prstGeom prst="wedgeRoundRectCallout">
            <a:avLst>
              <a:gd name="adj1" fmla="val 67514"/>
              <a:gd name="adj2" fmla="val -41926"/>
              <a:gd name="adj3" fmla="val 16667"/>
            </a:avLst>
          </a:prstGeom>
          <a:solidFill>
            <a:srgbClr val="FFFF00"/>
          </a:solidFill>
          <a:ln w="9525">
            <a:solidFill>
              <a:schemeClr val="tx1"/>
            </a:solidFill>
            <a:miter lim="800000"/>
            <a:headEnd/>
            <a:tailEnd/>
          </a:ln>
        </p:spPr>
        <p:txBody>
          <a:bodyPr/>
          <a:lstStyle/>
          <a:p>
            <a:pPr>
              <a:buFontTx/>
              <a:buChar char="•"/>
            </a:pPr>
            <a:r>
              <a:rPr lang="fr-FR" b="1">
                <a:latin typeface="Calibri" pitchFamily="34" charset="0"/>
              </a:rPr>
              <a:t>Que fais-tu pour rester en forme?</a:t>
            </a:r>
          </a:p>
        </p:txBody>
      </p:sp>
      <p:sp>
        <p:nvSpPr>
          <p:cNvPr id="40963" name="AutoShape 6"/>
          <p:cNvSpPr>
            <a:spLocks noChangeArrowheads="1"/>
          </p:cNvSpPr>
          <p:nvPr/>
        </p:nvSpPr>
        <p:spPr bwMode="auto">
          <a:xfrm>
            <a:off x="5724525" y="1773238"/>
            <a:ext cx="2016125" cy="609600"/>
          </a:xfrm>
          <a:prstGeom prst="wedgeRoundRectCallout">
            <a:avLst>
              <a:gd name="adj1" fmla="val -83227"/>
              <a:gd name="adj2" fmla="val -65625"/>
              <a:gd name="adj3" fmla="val 16667"/>
            </a:avLst>
          </a:prstGeom>
          <a:solidFill>
            <a:srgbClr val="FFFF00"/>
          </a:solidFill>
          <a:ln w="9525">
            <a:solidFill>
              <a:schemeClr val="tx1"/>
            </a:solidFill>
            <a:miter lim="800000"/>
            <a:headEnd/>
            <a:tailEnd/>
          </a:ln>
        </p:spPr>
        <p:txBody>
          <a:bodyPr/>
          <a:lstStyle/>
          <a:p>
            <a:pPr>
              <a:buFontTx/>
              <a:buChar char="•"/>
            </a:pPr>
            <a:r>
              <a:rPr lang="fr-FR" b="1">
                <a:latin typeface="Calibri" pitchFamily="34" charset="0"/>
              </a:rPr>
              <a:t>Pour </a:t>
            </a:r>
            <a:r>
              <a:rPr lang="fr-FR" b="1">
                <a:latin typeface="Calibri" pitchFamily="34" charset="0"/>
                <a:cs typeface="Arial" charset="0"/>
              </a:rPr>
              <a:t>être en forme…</a:t>
            </a:r>
          </a:p>
        </p:txBody>
      </p:sp>
      <p:sp>
        <p:nvSpPr>
          <p:cNvPr id="40964" name="AutoShape 9"/>
          <p:cNvSpPr>
            <a:spLocks noChangeArrowheads="1"/>
          </p:cNvSpPr>
          <p:nvPr/>
        </p:nvSpPr>
        <p:spPr bwMode="auto">
          <a:xfrm>
            <a:off x="684213" y="2781300"/>
            <a:ext cx="3455987" cy="2519363"/>
          </a:xfrm>
          <a:prstGeom prst="roundRect">
            <a:avLst>
              <a:gd name="adj" fmla="val 16667"/>
            </a:avLst>
          </a:prstGeom>
          <a:solidFill>
            <a:srgbClr val="DDF9FF"/>
          </a:solidFill>
          <a:ln w="9525">
            <a:solidFill>
              <a:schemeClr val="hlink"/>
            </a:solidFill>
            <a:round/>
            <a:headEnd/>
            <a:tailEnd/>
          </a:ln>
        </p:spPr>
        <p:txBody>
          <a:bodyPr/>
          <a:lstStyle/>
          <a:p>
            <a:pPr marL="342900" indent="-342900">
              <a:buFontTx/>
              <a:buChar char="•"/>
            </a:pPr>
            <a:r>
              <a:rPr lang="fr-FR" sz="2000">
                <a:latin typeface="Calibri" pitchFamily="34" charset="0"/>
              </a:rPr>
              <a:t>Je vais </a:t>
            </a:r>
            <a:r>
              <a:rPr lang="fr-FR" sz="2000">
                <a:latin typeface="Calibri" pitchFamily="34" charset="0"/>
                <a:cs typeface="Arial" charset="0"/>
              </a:rPr>
              <a:t>à l’école à pied.</a:t>
            </a:r>
          </a:p>
          <a:p>
            <a:pPr marL="342900" indent="-342900">
              <a:buFontTx/>
              <a:buChar char="•"/>
            </a:pPr>
            <a:r>
              <a:rPr lang="fr-FR" sz="2000">
                <a:latin typeface="Calibri" pitchFamily="34" charset="0"/>
                <a:cs typeface="Arial" charset="0"/>
              </a:rPr>
              <a:t>Je mange cinq fruits et légumes par jour.</a:t>
            </a:r>
          </a:p>
          <a:p>
            <a:pPr marL="342900" indent="-342900">
              <a:buFontTx/>
              <a:buChar char="•"/>
            </a:pPr>
            <a:r>
              <a:rPr lang="fr-FR" sz="2000">
                <a:latin typeface="Calibri" pitchFamily="34" charset="0"/>
                <a:cs typeface="Arial" charset="0"/>
              </a:rPr>
              <a:t>Je ne fume pas.</a:t>
            </a:r>
          </a:p>
          <a:p>
            <a:pPr marL="342900" indent="-342900">
              <a:buFontTx/>
              <a:buChar char="•"/>
            </a:pPr>
            <a:r>
              <a:rPr lang="fr-FR" sz="2000">
                <a:latin typeface="Calibri" pitchFamily="34" charset="0"/>
                <a:cs typeface="Arial" charset="0"/>
              </a:rPr>
              <a:t>Je ne bois pas d’alcool.</a:t>
            </a:r>
          </a:p>
          <a:p>
            <a:pPr marL="342900" indent="-342900">
              <a:buFontTx/>
              <a:buChar char="•"/>
            </a:pPr>
            <a:r>
              <a:rPr lang="fr-FR" sz="2000">
                <a:latin typeface="Calibri" pitchFamily="34" charset="0"/>
                <a:cs typeface="Arial" charset="0"/>
              </a:rPr>
              <a:t>Je me couche de bonne heure.</a:t>
            </a:r>
          </a:p>
        </p:txBody>
      </p:sp>
      <p:sp>
        <p:nvSpPr>
          <p:cNvPr id="40965" name="AutoShape 10"/>
          <p:cNvSpPr>
            <a:spLocks noChangeArrowheads="1"/>
          </p:cNvSpPr>
          <p:nvPr/>
        </p:nvSpPr>
        <p:spPr bwMode="auto">
          <a:xfrm>
            <a:off x="5148263" y="2781300"/>
            <a:ext cx="3744912" cy="2519363"/>
          </a:xfrm>
          <a:prstGeom prst="roundRect">
            <a:avLst>
              <a:gd name="adj" fmla="val 16667"/>
            </a:avLst>
          </a:prstGeom>
          <a:solidFill>
            <a:srgbClr val="DDF9FF"/>
          </a:solidFill>
          <a:ln w="9525">
            <a:solidFill>
              <a:schemeClr val="hlink"/>
            </a:solidFill>
            <a:round/>
            <a:headEnd/>
            <a:tailEnd/>
          </a:ln>
        </p:spPr>
        <p:txBody>
          <a:bodyPr/>
          <a:lstStyle/>
          <a:p>
            <a:pPr marL="342900" indent="-342900">
              <a:buFontTx/>
              <a:buChar char="•"/>
            </a:pPr>
            <a:r>
              <a:rPr lang="fr-FR" sz="2000" dirty="0">
                <a:latin typeface="Calibri" pitchFamily="34" charset="0"/>
              </a:rPr>
              <a:t>Je fais du sport trois fois par semaine.</a:t>
            </a:r>
          </a:p>
          <a:p>
            <a:pPr marL="342900" indent="-342900">
              <a:buFontTx/>
              <a:buChar char="•"/>
            </a:pPr>
            <a:r>
              <a:rPr lang="fr-FR" sz="2000" dirty="0">
                <a:latin typeface="Calibri" pitchFamily="34" charset="0"/>
              </a:rPr>
              <a:t>Je ne mange pas d’aliments gras</a:t>
            </a:r>
          </a:p>
          <a:p>
            <a:pPr marL="342900" indent="-342900">
              <a:buFontTx/>
              <a:buChar char="•"/>
            </a:pPr>
            <a:r>
              <a:rPr lang="fr-FR" sz="2000" dirty="0">
                <a:latin typeface="Calibri" pitchFamily="34" charset="0"/>
              </a:rPr>
              <a:t>J’évite de sauter </a:t>
            </a:r>
            <a:r>
              <a:rPr lang="fr-FR" sz="2000" dirty="0" smtClean="0">
                <a:latin typeface="Calibri" pitchFamily="34" charset="0"/>
              </a:rPr>
              <a:t>des </a:t>
            </a:r>
            <a:r>
              <a:rPr lang="fr-FR" sz="2000" dirty="0">
                <a:latin typeface="Calibri" pitchFamily="34" charset="0"/>
              </a:rPr>
              <a:t>repas.</a:t>
            </a:r>
          </a:p>
          <a:p>
            <a:pPr marL="342900" indent="-342900">
              <a:buFontTx/>
              <a:buChar char="•"/>
            </a:pPr>
            <a:r>
              <a:rPr lang="fr-FR" sz="2000" dirty="0">
                <a:latin typeface="Calibri" pitchFamily="34" charset="0"/>
              </a:rPr>
              <a:t>Je m’échauffe toujours avant de faire du sport.</a:t>
            </a:r>
          </a:p>
          <a:p>
            <a:pPr marL="342900" indent="-342900">
              <a:buFontTx/>
              <a:buChar char="•"/>
            </a:pPr>
            <a:endParaRPr lang="en-GB" sz="2000" dirty="0">
              <a:latin typeface="Calibri" pitchFamily="34" charset="0"/>
            </a:endParaRPr>
          </a:p>
        </p:txBody>
      </p:sp>
      <p:pic>
        <p:nvPicPr>
          <p:cNvPr id="40967" name="Picture 7" descr="young people talking"/>
          <p:cNvPicPr>
            <a:picLocks noChangeAspect="1" noChangeArrowheads="1"/>
          </p:cNvPicPr>
          <p:nvPr/>
        </p:nvPicPr>
        <p:blipFill>
          <a:blip r:embed="rId2" cstate="print"/>
          <a:srcRect/>
          <a:stretch>
            <a:fillRect/>
          </a:stretch>
        </p:blipFill>
        <p:spPr bwMode="auto">
          <a:xfrm>
            <a:off x="4140200" y="1412875"/>
            <a:ext cx="885825" cy="942975"/>
          </a:xfrm>
          <a:prstGeom prst="rect">
            <a:avLst/>
          </a:prstGeom>
          <a:noFill/>
        </p:spPr>
      </p:pic>
      <p:pic>
        <p:nvPicPr>
          <p:cNvPr id="40968" name="Picture 2" descr="C:\Documents and Settings\owner\Local Settings\Temporary Internet Files\Content.IE5\WNLPR02Z\MP900432747[1].jpg"/>
          <p:cNvPicPr>
            <a:picLocks noChangeAspect="1" noChangeArrowheads="1"/>
          </p:cNvPicPr>
          <p:nvPr/>
        </p:nvPicPr>
        <p:blipFill>
          <a:blip r:embed="rId3" cstate="print"/>
          <a:srcRect/>
          <a:stretch>
            <a:fillRect/>
          </a:stretch>
        </p:blipFill>
        <p:spPr bwMode="auto">
          <a:xfrm>
            <a:off x="6732588" y="5445125"/>
            <a:ext cx="1636712" cy="1157288"/>
          </a:xfrm>
          <a:prstGeom prst="rect">
            <a:avLst/>
          </a:prstGeom>
          <a:noFill/>
          <a:ln w="9525">
            <a:noFill/>
            <a:miter lim="800000"/>
            <a:headEnd/>
            <a:tailEnd/>
          </a:ln>
        </p:spPr>
      </p:pic>
      <p:pic>
        <p:nvPicPr>
          <p:cNvPr id="40969" name="Picture 12" descr="C:\Users\sa07manciniv.SAYR\AppData\Local\Microsoft\Windows\Temporary Internet Files\Content.IE5\DP1XV1EK\MP900442795[1].jpg"/>
          <p:cNvPicPr>
            <a:picLocks noChangeAspect="1" noChangeArrowheads="1"/>
          </p:cNvPicPr>
          <p:nvPr/>
        </p:nvPicPr>
        <p:blipFill>
          <a:blip r:embed="rId4" cstate="print"/>
          <a:srcRect/>
          <a:stretch>
            <a:fillRect/>
          </a:stretch>
        </p:blipFill>
        <p:spPr bwMode="auto">
          <a:xfrm>
            <a:off x="1116013" y="5445125"/>
            <a:ext cx="1657350" cy="1174750"/>
          </a:xfrm>
          <a:prstGeom prst="rect">
            <a:avLst/>
          </a:prstGeom>
          <a:noFill/>
          <a:ln w="9525">
            <a:noFill/>
            <a:miter lim="800000"/>
            <a:headEnd/>
            <a:tailEnd/>
          </a:ln>
        </p:spPr>
      </p:pic>
      <p:pic>
        <p:nvPicPr>
          <p:cNvPr id="40970" name="Picture 4" descr="C:\Documents and Settings\owner\Local Settings\Temporary Internet Files\Content.IE5\Y2KCZ0TP\MP900439455[1].jpg"/>
          <p:cNvPicPr>
            <a:picLocks noChangeAspect="1" noChangeArrowheads="1"/>
          </p:cNvPicPr>
          <p:nvPr/>
        </p:nvPicPr>
        <p:blipFill>
          <a:blip r:embed="rId5" cstate="print"/>
          <a:srcRect/>
          <a:stretch>
            <a:fillRect/>
          </a:stretch>
        </p:blipFill>
        <p:spPr bwMode="auto">
          <a:xfrm>
            <a:off x="4132263" y="5157788"/>
            <a:ext cx="1074737" cy="148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7900988" cy="287338"/>
          </a:xfrm>
        </p:spPr>
        <p:txBody>
          <a:bodyPr rtlCol="0">
            <a:normAutofit fontScale="90000"/>
          </a:bodyPr>
          <a:lstStyle/>
          <a:p>
            <a:pPr eaLnBrk="1" fontAlgn="auto" hangingPunct="1">
              <a:spcAft>
                <a:spcPts val="0"/>
              </a:spcAft>
              <a:defRPr/>
            </a:pPr>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en-GB" b="1" u="sng" dirty="0" smtClean="0">
                <a:cs typeface="Calibri" pitchFamily="34" charset="0"/>
              </a:rPr>
              <a:t>UNIT 1: MA VIE</a:t>
            </a:r>
            <a:r>
              <a:rPr lang="en-GB" b="1" u="sng" dirty="0" smtClean="0">
                <a:latin typeface="Comic Sans MS" pitchFamily="66" charset="0"/>
              </a:rPr>
              <a:t/>
            </a:r>
            <a:br>
              <a:rPr lang="en-GB" b="1" u="sng" dirty="0" smtClean="0">
                <a:latin typeface="Comic Sans MS" pitchFamily="66" charset="0"/>
              </a:rPr>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0" y="4214813"/>
            <a:ext cx="8929688" cy="2643187"/>
          </a:xfrm>
        </p:spPr>
        <p:txBody>
          <a:bodyPr rtlCol="0">
            <a:normAutofit fontScale="92500" lnSpcReduction="10000"/>
          </a:bodyPr>
          <a:lstStyle/>
          <a:p>
            <a:pPr algn="ctr" eaLnBrk="1" fontAlgn="auto" hangingPunct="1">
              <a:spcAft>
                <a:spcPts val="0"/>
              </a:spcAft>
              <a:buFont typeface="Arial" pitchFamily="34" charset="0"/>
              <a:buNone/>
              <a:defRPr/>
            </a:pPr>
            <a:endParaRPr lang="en-GB" sz="2400" b="1" dirty="0" smtClean="0">
              <a:latin typeface="Comic Sans MS" pitchFamily="66" charset="0"/>
            </a:endParaRPr>
          </a:p>
          <a:p>
            <a:pPr algn="ctr" eaLnBrk="1" fontAlgn="auto" hangingPunct="1">
              <a:spcAft>
                <a:spcPts val="0"/>
              </a:spcAft>
              <a:buFont typeface="Arial" pitchFamily="34" charset="0"/>
              <a:buNone/>
              <a:defRPr/>
            </a:pPr>
            <a:r>
              <a:rPr lang="en-GB" sz="2400" b="1" dirty="0" smtClean="0">
                <a:cs typeface="Calibri" pitchFamily="34" charset="0"/>
              </a:rPr>
              <a:t>Topics:</a:t>
            </a:r>
            <a:endParaRPr lang="en-GB" sz="2400" dirty="0" smtClean="0">
              <a:cs typeface="Calibri" pitchFamily="34" charset="0"/>
            </a:endParaRPr>
          </a:p>
          <a:p>
            <a:pPr marL="457200" indent="-457200" algn="ctr" eaLnBrk="1" fontAlgn="auto" hangingPunct="1">
              <a:spcAft>
                <a:spcPts val="0"/>
              </a:spcAft>
              <a:buAutoNum type="arabicPeriod"/>
              <a:defRPr/>
            </a:pPr>
            <a:r>
              <a:rPr lang="en-GB" sz="2400" dirty="0" smtClean="0">
                <a:cs typeface="Calibri" pitchFamily="34" charset="0"/>
              </a:rPr>
              <a:t>La </a:t>
            </a:r>
            <a:r>
              <a:rPr lang="en-GB" sz="2400" dirty="0" err="1" smtClean="0">
                <a:cs typeface="Calibri" pitchFamily="34" charset="0"/>
              </a:rPr>
              <a:t>famille</a:t>
            </a:r>
            <a:endParaRPr lang="en-GB" sz="2400" dirty="0" smtClean="0">
              <a:cs typeface="Calibri" pitchFamily="34" charset="0"/>
            </a:endParaRPr>
          </a:p>
          <a:p>
            <a:pPr marL="0" indent="0" algn="ctr" eaLnBrk="1" fontAlgn="auto" hangingPunct="1">
              <a:spcAft>
                <a:spcPts val="0"/>
              </a:spcAft>
              <a:buNone/>
              <a:defRPr/>
            </a:pPr>
            <a:r>
              <a:rPr lang="en-GB" sz="2400" dirty="0" smtClean="0">
                <a:cs typeface="Calibri" pitchFamily="34" charset="0"/>
              </a:rPr>
              <a:t>2. Les parents</a:t>
            </a:r>
          </a:p>
          <a:p>
            <a:pPr marL="457200" indent="-457200" algn="ctr" eaLnBrk="1" fontAlgn="auto" hangingPunct="1">
              <a:spcAft>
                <a:spcPts val="0"/>
              </a:spcAft>
              <a:buFont typeface="Arial" pitchFamily="34" charset="0"/>
              <a:buNone/>
              <a:defRPr/>
            </a:pPr>
            <a:r>
              <a:rPr lang="en-GB" sz="2400" dirty="0" smtClean="0">
                <a:cs typeface="Calibri" pitchFamily="34" charset="0"/>
              </a:rPr>
              <a:t>3. Les rapports avec les </a:t>
            </a:r>
            <a:r>
              <a:rPr lang="en-GB" sz="2400" dirty="0" err="1" smtClean="0">
                <a:cs typeface="Calibri" pitchFamily="34" charset="0"/>
              </a:rPr>
              <a:t>autres</a:t>
            </a:r>
            <a:endParaRPr lang="en-GB" sz="2400" dirty="0" smtClean="0">
              <a:cs typeface="Calibri" pitchFamily="34" charset="0"/>
            </a:endParaRPr>
          </a:p>
          <a:p>
            <a:pPr marL="457200" indent="-457200" algn="ctr" eaLnBrk="1" fontAlgn="auto" hangingPunct="1">
              <a:spcAft>
                <a:spcPts val="0"/>
              </a:spcAft>
              <a:buFont typeface="Arial" pitchFamily="34" charset="0"/>
              <a:buNone/>
              <a:defRPr/>
            </a:pPr>
            <a:r>
              <a:rPr lang="en-GB" sz="2400" dirty="0" smtClean="0">
                <a:cs typeface="Calibri" pitchFamily="34" charset="0"/>
              </a:rPr>
              <a:t>4. Les </a:t>
            </a:r>
            <a:r>
              <a:rPr lang="en-GB" sz="2400" dirty="0" err="1" smtClean="0">
                <a:cs typeface="Calibri" pitchFamily="34" charset="0"/>
              </a:rPr>
              <a:t>loisirs</a:t>
            </a:r>
            <a:endParaRPr lang="en-GB" sz="2400" dirty="0" smtClean="0">
              <a:cs typeface="Calibri" pitchFamily="34" charset="0"/>
            </a:endParaRPr>
          </a:p>
          <a:p>
            <a:pPr marL="457200" indent="-457200" algn="ctr" eaLnBrk="1" fontAlgn="auto" hangingPunct="1">
              <a:spcAft>
                <a:spcPts val="0"/>
              </a:spcAft>
              <a:buFont typeface="Arial" pitchFamily="34" charset="0"/>
              <a:buNone/>
              <a:defRPr/>
            </a:pPr>
            <a:r>
              <a:rPr lang="en-GB" sz="2400" dirty="0" smtClean="0">
                <a:cs typeface="Calibri" pitchFamily="34" charset="0"/>
              </a:rPr>
              <a:t>5. La santé</a:t>
            </a:r>
          </a:p>
          <a:p>
            <a:pPr eaLnBrk="1" fontAlgn="auto" hangingPunct="1">
              <a:spcAft>
                <a:spcPts val="0"/>
              </a:spcAft>
              <a:buFont typeface="Arial" pitchFamily="34" charset="0"/>
              <a:buNone/>
              <a:defRPr/>
            </a:pPr>
            <a:endParaRPr lang="en-GB" dirty="0">
              <a:latin typeface="Comic Sans MS" pitchFamily="66" charset="0"/>
            </a:endParaRPr>
          </a:p>
        </p:txBody>
      </p:sp>
      <p:pic>
        <p:nvPicPr>
          <p:cNvPr id="14339" name="Picture 7"/>
          <p:cNvPicPr>
            <a:picLocks noChangeAspect="1" noChangeArrowheads="1"/>
          </p:cNvPicPr>
          <p:nvPr/>
        </p:nvPicPr>
        <p:blipFill>
          <a:blip r:embed="rId2" cstate="print"/>
          <a:srcRect/>
          <a:stretch>
            <a:fillRect/>
          </a:stretch>
        </p:blipFill>
        <p:spPr bwMode="auto">
          <a:xfrm>
            <a:off x="285750" y="2857500"/>
            <a:ext cx="1857375" cy="2695575"/>
          </a:xfrm>
          <a:prstGeom prst="rect">
            <a:avLst/>
          </a:prstGeom>
          <a:noFill/>
          <a:ln w="9525">
            <a:noFill/>
            <a:miter lim="800000"/>
            <a:headEnd/>
            <a:tailEnd/>
          </a:ln>
        </p:spPr>
      </p:pic>
      <p:pic>
        <p:nvPicPr>
          <p:cNvPr id="14340" name="Picture 2" descr="C:\Documents and Settings\owner\Local Settings\Temporary Internet Files\Content.IE5\FWWUCHIY\MC900434395[1].wmf"/>
          <p:cNvPicPr>
            <a:picLocks noChangeAspect="1" noChangeArrowheads="1"/>
          </p:cNvPicPr>
          <p:nvPr/>
        </p:nvPicPr>
        <p:blipFill>
          <a:blip r:embed="rId3" cstate="print"/>
          <a:srcRect/>
          <a:stretch>
            <a:fillRect/>
          </a:stretch>
        </p:blipFill>
        <p:spPr bwMode="auto">
          <a:xfrm rot="1526248">
            <a:off x="6704013" y="768350"/>
            <a:ext cx="1892300" cy="1374775"/>
          </a:xfrm>
          <a:prstGeom prst="rect">
            <a:avLst/>
          </a:prstGeom>
          <a:noFill/>
          <a:ln w="9525">
            <a:noFill/>
            <a:miter lim="800000"/>
            <a:headEnd/>
            <a:tailEnd/>
          </a:ln>
        </p:spPr>
      </p:pic>
      <p:pic>
        <p:nvPicPr>
          <p:cNvPr id="14341" name="Picture 5" descr="C:\Documents and Settings\owner\Local Settings\Temporary Internet Files\Content.IE5\QWRRZ4O8\MP900399441[1].jpg"/>
          <p:cNvPicPr>
            <a:picLocks noChangeAspect="1" noChangeArrowheads="1"/>
          </p:cNvPicPr>
          <p:nvPr/>
        </p:nvPicPr>
        <p:blipFill>
          <a:blip r:embed="rId4" cstate="print"/>
          <a:srcRect/>
          <a:stretch>
            <a:fillRect/>
          </a:stretch>
        </p:blipFill>
        <p:spPr bwMode="auto">
          <a:xfrm>
            <a:off x="2714625" y="1571625"/>
            <a:ext cx="3902075" cy="2600325"/>
          </a:xfrm>
          <a:prstGeom prst="rect">
            <a:avLst/>
          </a:prstGeom>
          <a:noFill/>
          <a:ln w="9525">
            <a:noFill/>
            <a:miter lim="800000"/>
            <a:headEnd/>
            <a:tailEnd/>
          </a:ln>
        </p:spPr>
      </p:pic>
      <p:pic>
        <p:nvPicPr>
          <p:cNvPr id="14342" name="Picture 7" descr="C:\Documents and Settings\owner\Local Settings\Temporary Internet Files\Content.IE5\QWRRZ4O8\MP910220758[1].jpg"/>
          <p:cNvPicPr>
            <a:picLocks noChangeAspect="1" noChangeArrowheads="1"/>
          </p:cNvPicPr>
          <p:nvPr/>
        </p:nvPicPr>
        <p:blipFill>
          <a:blip r:embed="rId5" cstate="print"/>
          <a:srcRect/>
          <a:stretch>
            <a:fillRect/>
          </a:stretch>
        </p:blipFill>
        <p:spPr bwMode="auto">
          <a:xfrm>
            <a:off x="6858000" y="3357562"/>
            <a:ext cx="1954213" cy="2928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p:cNvSpPr>
          <p:nvPr>
            <p:ph type="title"/>
          </p:nvPr>
        </p:nvSpPr>
        <p:spPr/>
        <p:txBody>
          <a:bodyPr/>
          <a:lstStyle/>
          <a:p>
            <a:r>
              <a:rPr lang="en-GB" sz="2000" b="1" u="sng" dirty="0" err="1" smtClean="0"/>
              <a:t>Activité</a:t>
            </a:r>
            <a:r>
              <a:rPr lang="en-GB" sz="2000" b="1" u="sng" dirty="0" smtClean="0"/>
              <a:t> 22 </a:t>
            </a:r>
            <a:r>
              <a:rPr lang="en-GB" sz="2000" b="1" dirty="0" smtClean="0"/>
              <a:t>: Work with a partner: re-organise the health risks linked to unhealthy lifestyle</a:t>
            </a:r>
          </a:p>
        </p:txBody>
      </p:sp>
      <p:sp>
        <p:nvSpPr>
          <p:cNvPr id="41986" name="AutoShape 5"/>
          <p:cNvSpPr>
            <a:spLocks noChangeArrowheads="1"/>
          </p:cNvSpPr>
          <p:nvPr/>
        </p:nvSpPr>
        <p:spPr bwMode="auto">
          <a:xfrm>
            <a:off x="1403350" y="1412875"/>
            <a:ext cx="1512888" cy="720725"/>
          </a:xfrm>
          <a:prstGeom prst="wedgeRoundRectCallout">
            <a:avLst>
              <a:gd name="adj1" fmla="val 17157"/>
              <a:gd name="adj2" fmla="val 115861"/>
              <a:gd name="adj3" fmla="val 16667"/>
            </a:avLst>
          </a:prstGeom>
          <a:solidFill>
            <a:srgbClr val="99CC00"/>
          </a:solidFill>
          <a:ln w="9525">
            <a:solidFill>
              <a:schemeClr val="tx1"/>
            </a:solidFill>
            <a:miter lim="800000"/>
            <a:headEnd/>
            <a:tailEnd/>
          </a:ln>
        </p:spPr>
        <p:txBody>
          <a:bodyPr/>
          <a:lstStyle/>
          <a:p>
            <a:pPr algn="ctr"/>
            <a:r>
              <a:rPr lang="fr-FR"/>
              <a:t>Si on fume , on risque</a:t>
            </a:r>
          </a:p>
        </p:txBody>
      </p:sp>
      <p:sp>
        <p:nvSpPr>
          <p:cNvPr id="41987" name="AutoShape 6"/>
          <p:cNvSpPr>
            <a:spLocks noChangeArrowheads="1"/>
          </p:cNvSpPr>
          <p:nvPr/>
        </p:nvSpPr>
        <p:spPr bwMode="auto">
          <a:xfrm>
            <a:off x="3348038" y="1412875"/>
            <a:ext cx="1728787" cy="720725"/>
          </a:xfrm>
          <a:prstGeom prst="wedgeRoundRectCallout">
            <a:avLst>
              <a:gd name="adj1" fmla="val -18870"/>
              <a:gd name="adj2" fmla="val 118500"/>
              <a:gd name="adj3" fmla="val 16667"/>
            </a:avLst>
          </a:prstGeom>
          <a:solidFill>
            <a:srgbClr val="99CC00"/>
          </a:solidFill>
          <a:ln w="9525">
            <a:solidFill>
              <a:schemeClr val="tx1"/>
            </a:solidFill>
            <a:miter lim="800000"/>
            <a:headEnd/>
            <a:tailEnd/>
          </a:ln>
        </p:spPr>
        <p:txBody>
          <a:bodyPr/>
          <a:lstStyle/>
          <a:p>
            <a:pPr algn="ctr"/>
            <a:r>
              <a:rPr lang="fr-FR"/>
              <a:t>Si on boit ,on risque</a:t>
            </a:r>
          </a:p>
        </p:txBody>
      </p:sp>
      <p:sp>
        <p:nvSpPr>
          <p:cNvPr id="41988" name="AutoShape 7"/>
          <p:cNvSpPr>
            <a:spLocks noChangeArrowheads="1"/>
          </p:cNvSpPr>
          <p:nvPr/>
        </p:nvSpPr>
        <p:spPr bwMode="auto">
          <a:xfrm>
            <a:off x="5795963" y="1412875"/>
            <a:ext cx="2736850" cy="681038"/>
          </a:xfrm>
          <a:prstGeom prst="wedgeRoundRectCallout">
            <a:avLst>
              <a:gd name="adj1" fmla="val -27727"/>
              <a:gd name="adj2" fmla="val 121097"/>
              <a:gd name="adj3" fmla="val 16667"/>
            </a:avLst>
          </a:prstGeom>
          <a:solidFill>
            <a:srgbClr val="99CC00"/>
          </a:solidFill>
          <a:ln w="9525">
            <a:solidFill>
              <a:schemeClr val="tx1"/>
            </a:solidFill>
            <a:miter lim="800000"/>
            <a:headEnd/>
            <a:tailEnd/>
          </a:ln>
        </p:spPr>
        <p:txBody>
          <a:bodyPr/>
          <a:lstStyle/>
          <a:p>
            <a:pPr algn="ctr"/>
            <a:r>
              <a:rPr lang="fr-FR"/>
              <a:t>Si on prend de la drogue, on risque</a:t>
            </a:r>
          </a:p>
        </p:txBody>
      </p:sp>
      <p:sp>
        <p:nvSpPr>
          <p:cNvPr id="41989" name="AutoShape 8"/>
          <p:cNvSpPr>
            <a:spLocks noChangeArrowheads="1"/>
          </p:cNvSpPr>
          <p:nvPr/>
        </p:nvSpPr>
        <p:spPr bwMode="auto">
          <a:xfrm>
            <a:off x="1835150" y="2708275"/>
            <a:ext cx="6913563" cy="3816350"/>
          </a:xfrm>
          <a:prstGeom prst="roundRect">
            <a:avLst>
              <a:gd name="adj" fmla="val 16667"/>
            </a:avLst>
          </a:prstGeom>
          <a:gradFill rotWithShape="1">
            <a:gsLst>
              <a:gs pos="0">
                <a:srgbClr val="DDF9FF"/>
              </a:gs>
              <a:gs pos="50000">
                <a:srgbClr val="FFFF99"/>
              </a:gs>
              <a:gs pos="100000">
                <a:srgbClr val="DDF9FF"/>
              </a:gs>
            </a:gsLst>
            <a:lin ang="5400000" scaled="1"/>
          </a:gradFill>
          <a:ln w="9525">
            <a:solidFill>
              <a:schemeClr val="hlink"/>
            </a:solidFill>
            <a:round/>
            <a:headEnd/>
            <a:tailEnd/>
          </a:ln>
        </p:spPr>
        <p:txBody>
          <a:bodyPr/>
          <a:lstStyle/>
          <a:p>
            <a:pPr>
              <a:buFontTx/>
              <a:buChar char="•"/>
            </a:pPr>
            <a:r>
              <a:rPr lang="fr-FR" sz="1600" dirty="0">
                <a:latin typeface="Calibri" pitchFamily="34" charset="0"/>
              </a:rPr>
              <a:t>d'affecter le cerveau et le système sanguin.</a:t>
            </a:r>
          </a:p>
          <a:p>
            <a:pPr>
              <a:buFontTx/>
              <a:buChar char="•"/>
            </a:pPr>
            <a:r>
              <a:rPr lang="fr-FR" sz="1600" dirty="0">
                <a:latin typeface="Calibri" pitchFamily="34" charset="0"/>
              </a:rPr>
              <a:t>d'avoir de l'asthme.</a:t>
            </a:r>
          </a:p>
          <a:p>
            <a:pPr>
              <a:buFontTx/>
              <a:buChar char="•"/>
            </a:pPr>
            <a:r>
              <a:rPr lang="fr-FR" sz="1600" dirty="0">
                <a:latin typeface="Calibri" pitchFamily="34" charset="0"/>
              </a:rPr>
              <a:t>d'avoir </a:t>
            </a:r>
            <a:r>
              <a:rPr lang="fr-FR" sz="1600" dirty="0" smtClean="0">
                <a:latin typeface="Calibri" pitchFamily="34" charset="0"/>
              </a:rPr>
              <a:t>un </a:t>
            </a:r>
            <a:r>
              <a:rPr lang="fr-FR" sz="1600" dirty="0">
                <a:latin typeface="Calibri" pitchFamily="34" charset="0"/>
              </a:rPr>
              <a:t>cancer.</a:t>
            </a:r>
          </a:p>
          <a:p>
            <a:pPr>
              <a:buFontTx/>
              <a:buChar char="•"/>
            </a:pPr>
            <a:r>
              <a:rPr lang="fr-FR" sz="1600" dirty="0">
                <a:latin typeface="Calibri" pitchFamily="34" charset="0"/>
              </a:rPr>
              <a:t>d'avoir les dents jaunes</a:t>
            </a:r>
          </a:p>
          <a:p>
            <a:pPr>
              <a:buFontTx/>
              <a:buChar char="•"/>
            </a:pPr>
            <a:r>
              <a:rPr lang="fr-FR" sz="1600" dirty="0">
                <a:latin typeface="Calibri" pitchFamily="34" charset="0"/>
              </a:rPr>
              <a:t>d'avoir mauvaise haleine.</a:t>
            </a:r>
          </a:p>
          <a:p>
            <a:pPr>
              <a:buFontTx/>
              <a:buChar char="•"/>
            </a:pPr>
            <a:r>
              <a:rPr lang="fr-FR" sz="1600" dirty="0">
                <a:latin typeface="Calibri" pitchFamily="34" charset="0"/>
              </a:rPr>
              <a:t>de développer des troubles psychiatriques.</a:t>
            </a:r>
          </a:p>
          <a:p>
            <a:pPr>
              <a:buFontTx/>
              <a:buChar char="•"/>
            </a:pPr>
            <a:r>
              <a:rPr lang="fr-FR" sz="1600" dirty="0">
                <a:latin typeface="Calibri" pitchFamily="34" charset="0"/>
              </a:rPr>
              <a:t>de devenir violent.</a:t>
            </a:r>
          </a:p>
          <a:p>
            <a:pPr>
              <a:buFontTx/>
              <a:buChar char="•"/>
            </a:pPr>
            <a:r>
              <a:rPr lang="fr-FR" sz="1600" dirty="0">
                <a:latin typeface="Calibri" pitchFamily="34" charset="0"/>
              </a:rPr>
              <a:t>de ne plus savoir ce que l'on fait.</a:t>
            </a:r>
          </a:p>
          <a:p>
            <a:pPr>
              <a:buFontTx/>
              <a:buChar char="•"/>
            </a:pPr>
            <a:r>
              <a:rPr lang="fr-FR" sz="1600" dirty="0">
                <a:latin typeface="Calibri" pitchFamily="34" charset="0"/>
              </a:rPr>
              <a:t>de perdre ses facultés physiques et mentales</a:t>
            </a:r>
          </a:p>
          <a:p>
            <a:pPr>
              <a:buFontTx/>
              <a:buChar char="•"/>
            </a:pPr>
            <a:r>
              <a:rPr lang="fr-FR" sz="1600" dirty="0">
                <a:latin typeface="Calibri" pitchFamily="34" charset="0"/>
              </a:rPr>
              <a:t>de perdre ses réflexes.</a:t>
            </a:r>
          </a:p>
          <a:p>
            <a:pPr>
              <a:buFontTx/>
              <a:buChar char="•"/>
            </a:pPr>
            <a:r>
              <a:rPr lang="fr-FR" sz="1600" dirty="0">
                <a:latin typeface="Calibri" pitchFamily="34" charset="0"/>
              </a:rPr>
              <a:t>de prendre du poids</a:t>
            </a:r>
          </a:p>
          <a:p>
            <a:pPr>
              <a:buFontTx/>
              <a:buChar char="•"/>
            </a:pPr>
            <a:r>
              <a:rPr lang="fr-FR" sz="1600" dirty="0">
                <a:latin typeface="Calibri" pitchFamily="34" charset="0"/>
              </a:rPr>
              <a:t>de provoquer des maladies cardio-vasculaires.</a:t>
            </a:r>
          </a:p>
          <a:p>
            <a:pPr>
              <a:buFontTx/>
              <a:buChar char="•"/>
            </a:pPr>
            <a:r>
              <a:rPr lang="fr-FR" sz="1600" dirty="0">
                <a:latin typeface="Calibri" pitchFamily="34" charset="0"/>
              </a:rPr>
              <a:t>de s'isoler socialement.</a:t>
            </a:r>
          </a:p>
          <a:p>
            <a:pPr>
              <a:buFontTx/>
              <a:buChar char="•"/>
            </a:pPr>
            <a:endParaRPr lang="en-GB" sz="1600"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idx="4294967295"/>
          </p:nvPr>
        </p:nvSpPr>
        <p:spPr/>
        <p:txBody>
          <a:bodyPr/>
          <a:lstStyle/>
          <a:p>
            <a:r>
              <a:rPr lang="fr-FR" sz="2000" b="1" u="sng" dirty="0" smtClean="0"/>
              <a:t>Activité 23 :  JO-2012 : les sportifs russes privés d'alcool</a:t>
            </a:r>
            <a:r>
              <a:rPr lang="fr-FR" sz="2000" b="1" dirty="0" smtClean="0"/>
              <a:t/>
            </a:r>
            <a:br>
              <a:rPr lang="fr-FR" sz="2000" b="1" dirty="0" smtClean="0"/>
            </a:br>
            <a:endParaRPr lang="en-GB" sz="2000" dirty="0" smtClean="0"/>
          </a:p>
        </p:txBody>
      </p:sp>
      <p:sp>
        <p:nvSpPr>
          <p:cNvPr id="43010" name="Content Placeholder 4"/>
          <p:cNvSpPr>
            <a:spLocks noGrp="1"/>
          </p:cNvSpPr>
          <p:nvPr>
            <p:ph idx="4294967295"/>
          </p:nvPr>
        </p:nvSpPr>
        <p:spPr/>
        <p:txBody>
          <a:bodyPr/>
          <a:lstStyle/>
          <a:p>
            <a:r>
              <a:rPr lang="fr-FR" sz="1600" dirty="0" smtClean="0"/>
              <a:t>Les sportifs russes et l'ensemble de la délégation officielle pendant les JO de Londres seront au régime sec. L'alcool leur sera en effet interdit comme vient d'en décider les autorités russes dans le but d'améliorer le score de l'équipe nationale, écrit lundi le quotidien </a:t>
            </a:r>
            <a:r>
              <a:rPr lang="fr-FR" sz="1600" dirty="0" err="1" smtClean="0"/>
              <a:t>Kommersant</a:t>
            </a:r>
            <a:r>
              <a:rPr lang="fr-FR" sz="1600" dirty="0" smtClean="0"/>
              <a:t>.</a:t>
            </a:r>
          </a:p>
          <a:p>
            <a:pPr>
              <a:buFont typeface="Arial" charset="0"/>
              <a:buNone/>
            </a:pPr>
            <a:r>
              <a:rPr lang="fr-FR" sz="1600" dirty="0" smtClean="0"/>
              <a:t> </a:t>
            </a:r>
          </a:p>
          <a:p>
            <a:r>
              <a:rPr lang="fr-FR" sz="1600" dirty="0" smtClean="0"/>
              <a:t>«Les valeurs olympiques ne sont pas compatibles avec l'alcool», a déclaré le porte-parole du vice-Premier ministre </a:t>
            </a:r>
            <a:r>
              <a:rPr lang="fr-FR" sz="1600" dirty="0" err="1" smtClean="0"/>
              <a:t>Dmitri</a:t>
            </a:r>
            <a:r>
              <a:rPr lang="fr-FR" sz="1600" dirty="0" smtClean="0"/>
              <a:t> </a:t>
            </a:r>
            <a:r>
              <a:rPr lang="fr-FR" sz="1600" dirty="0" err="1" smtClean="0"/>
              <a:t>Kozak</a:t>
            </a:r>
            <a:r>
              <a:rPr lang="fr-FR" sz="1600" dirty="0" smtClean="0"/>
              <a:t>. Selon le journal, le Comité olympique de Russie ne sera même pas autorisé à porter un toast à la santé des sportifs qui remporteront des médailles.</a:t>
            </a:r>
          </a:p>
          <a:p>
            <a:pPr>
              <a:buFont typeface="Arial" charset="0"/>
              <a:buNone/>
            </a:pPr>
            <a:endParaRPr lang="fr-FR" sz="1600" dirty="0" smtClean="0"/>
          </a:p>
          <a:p>
            <a:r>
              <a:rPr lang="fr-FR" sz="1600" dirty="0" smtClean="0"/>
              <a:t>Il semble que la presse russe effectue un lien entre consommation d'alcool et rendement sportif. Cette mesure a été prise suite aux «résultats désastreux» de l'équipe de Russie aux jeux Olympiques d'hiver à Vancouver en 2010, où les sportifs russes n'avaient remporté que 15 des 30 à 50 médailles espérées.</a:t>
            </a:r>
          </a:p>
          <a:p>
            <a:endParaRPr lang="en-GB" sz="1600" dirty="0" smtClean="0"/>
          </a:p>
        </p:txBody>
      </p:sp>
      <p:sp>
        <p:nvSpPr>
          <p:cNvPr id="6" name="Rectangle 5"/>
          <p:cNvSpPr/>
          <p:nvPr/>
        </p:nvSpPr>
        <p:spPr>
          <a:xfrm>
            <a:off x="1692275" y="5084763"/>
            <a:ext cx="7273925" cy="15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 typeface="+mj-lt"/>
              <a:buAutoNum type="arabicPeriod"/>
              <a:defRPr/>
            </a:pPr>
            <a:r>
              <a:rPr lang="en-GB" dirty="0"/>
              <a:t>What will happen the Russian team during the Olympic games?</a:t>
            </a:r>
          </a:p>
          <a:p>
            <a:pPr marL="342900" indent="-342900" fontAlgn="auto">
              <a:spcBef>
                <a:spcPts val="0"/>
              </a:spcBef>
              <a:spcAft>
                <a:spcPts val="0"/>
              </a:spcAft>
              <a:buFont typeface="+mj-lt"/>
              <a:buAutoNum type="arabicPeriod"/>
              <a:defRPr/>
            </a:pPr>
            <a:r>
              <a:rPr lang="en-GB" dirty="0"/>
              <a:t>Why have the Russian Authority taken this decision?</a:t>
            </a:r>
          </a:p>
          <a:p>
            <a:pPr marL="342900" indent="-342900" fontAlgn="auto">
              <a:spcBef>
                <a:spcPts val="0"/>
              </a:spcBef>
              <a:spcAft>
                <a:spcPts val="0"/>
              </a:spcAft>
              <a:buFont typeface="+mj-lt"/>
              <a:buAutoNum type="arabicPeriod"/>
              <a:defRPr/>
            </a:pPr>
            <a:r>
              <a:rPr lang="en-GB" dirty="0"/>
              <a:t>What will the Russian Olympic Committee not be allowed to do?</a:t>
            </a:r>
          </a:p>
          <a:p>
            <a:pPr marL="342900" indent="-342900" fontAlgn="auto">
              <a:spcBef>
                <a:spcPts val="0"/>
              </a:spcBef>
              <a:spcAft>
                <a:spcPts val="0"/>
              </a:spcAft>
              <a:buFont typeface="+mj-lt"/>
              <a:buAutoNum type="arabicPeriod"/>
              <a:defRPr/>
            </a:pPr>
            <a:r>
              <a:rPr lang="en-GB" dirty="0"/>
              <a:t>What was the results in Vancouver of the Russian Olympic team?</a:t>
            </a:r>
          </a:p>
        </p:txBody>
      </p:sp>
      <p:pic>
        <p:nvPicPr>
          <p:cNvPr id="43012" name="Picture 2" descr="C:\Users\sa07manciniv.SAYR\AppData\Local\Microsoft\Windows\Temporary Internet Files\Content.IE5\M0TWJ8H0\MC900411051[1].wmf"/>
          <p:cNvPicPr>
            <a:picLocks noChangeAspect="1" noChangeArrowheads="1"/>
          </p:cNvPicPr>
          <p:nvPr/>
        </p:nvPicPr>
        <p:blipFill>
          <a:blip r:embed="rId2" cstate="print"/>
          <a:srcRect/>
          <a:stretch>
            <a:fillRect/>
          </a:stretch>
        </p:blipFill>
        <p:spPr bwMode="auto">
          <a:xfrm>
            <a:off x="412750" y="44450"/>
            <a:ext cx="1023938" cy="1081088"/>
          </a:xfrm>
          <a:prstGeom prst="rect">
            <a:avLst/>
          </a:prstGeom>
          <a:noFill/>
          <a:ln w="9525">
            <a:noFill/>
            <a:miter lim="800000"/>
            <a:headEnd/>
            <a:tailEnd/>
          </a:ln>
        </p:spPr>
      </p:pic>
      <p:pic>
        <p:nvPicPr>
          <p:cNvPr id="43013" name="Picture 3"/>
          <p:cNvPicPr>
            <a:picLocks noChangeAspect="1" noChangeArrowheads="1"/>
          </p:cNvPicPr>
          <p:nvPr/>
        </p:nvPicPr>
        <p:blipFill>
          <a:blip r:embed="rId3" cstate="print"/>
          <a:srcRect/>
          <a:stretch>
            <a:fillRect/>
          </a:stretch>
        </p:blipFill>
        <p:spPr bwMode="auto">
          <a:xfrm>
            <a:off x="7667625" y="44450"/>
            <a:ext cx="1023938"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r>
              <a:rPr lang="fr-FR" sz="2000" b="1" u="sng" dirty="0" smtClean="0"/>
              <a:t>Activité 24 : JO-2012 : les sportifs russes privés d'alcool</a:t>
            </a:r>
            <a:endParaRPr lang="en-GB" sz="2000" u="sng" dirty="0" smtClean="0"/>
          </a:p>
        </p:txBody>
      </p:sp>
      <p:sp>
        <p:nvSpPr>
          <p:cNvPr id="44034" name="Content Placeholder 2"/>
          <p:cNvSpPr>
            <a:spLocks noGrp="1"/>
          </p:cNvSpPr>
          <p:nvPr>
            <p:ph idx="4294967295"/>
          </p:nvPr>
        </p:nvSpPr>
        <p:spPr/>
        <p:txBody>
          <a:bodyPr/>
          <a:lstStyle/>
          <a:p>
            <a:endParaRPr lang="en-GB" smtClean="0"/>
          </a:p>
        </p:txBody>
      </p:sp>
      <p:sp>
        <p:nvSpPr>
          <p:cNvPr id="5" name="Rectangle 4"/>
          <p:cNvSpPr/>
          <p:nvPr/>
        </p:nvSpPr>
        <p:spPr>
          <a:xfrm>
            <a:off x="468313" y="1628775"/>
            <a:ext cx="7991475" cy="30956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a:t>«En revanche, les </a:t>
            </a:r>
            <a:r>
              <a:rPr lang="fr-FR" dirty="0">
                <a:solidFill>
                  <a:schemeClr val="accent1"/>
                </a:solidFill>
              </a:rPr>
              <a:t>réceptions</a:t>
            </a:r>
            <a:r>
              <a:rPr lang="fr-FR" dirty="0"/>
              <a:t> russes à Vancouver avaient été des plus </a:t>
            </a:r>
            <a:r>
              <a:rPr lang="fr-FR" dirty="0">
                <a:solidFill>
                  <a:schemeClr val="accent1"/>
                </a:solidFill>
              </a:rPr>
              <a:t>bruyantes</a:t>
            </a:r>
            <a:r>
              <a:rPr lang="fr-FR" dirty="0"/>
              <a:t>», se souvient </a:t>
            </a:r>
            <a:r>
              <a:rPr lang="fr-FR" dirty="0" err="1"/>
              <a:t>Kommersant</a:t>
            </a:r>
            <a:r>
              <a:rPr lang="fr-FR" dirty="0"/>
              <a:t>, rappelant notamment une soirée lors de laquelle deux </a:t>
            </a:r>
            <a:r>
              <a:rPr lang="fr-FR" dirty="0">
                <a:solidFill>
                  <a:schemeClr val="accent1"/>
                </a:solidFill>
              </a:rPr>
              <a:t>imitations</a:t>
            </a:r>
            <a:r>
              <a:rPr lang="fr-FR" dirty="0"/>
              <a:t> de pompes à essence avaient été installées pour les invités, l'une servant de la vodka et l'autre du whisky.</a:t>
            </a:r>
          </a:p>
          <a:p>
            <a:pPr fontAlgn="auto">
              <a:spcBef>
                <a:spcPts val="0"/>
              </a:spcBef>
              <a:spcAft>
                <a:spcPts val="0"/>
              </a:spcAft>
              <a:defRPr/>
            </a:pPr>
            <a:endParaRPr lang="fr-FR" dirty="0"/>
          </a:p>
          <a:p>
            <a:pPr fontAlgn="auto">
              <a:spcBef>
                <a:spcPts val="0"/>
              </a:spcBef>
              <a:spcAft>
                <a:spcPts val="0"/>
              </a:spcAft>
              <a:defRPr/>
            </a:pPr>
            <a:r>
              <a:rPr lang="fr-FR" dirty="0"/>
              <a:t>L'</a:t>
            </a:r>
            <a:r>
              <a:rPr lang="fr-FR" dirty="0">
                <a:solidFill>
                  <a:schemeClr val="accent1"/>
                </a:solidFill>
              </a:rPr>
              <a:t>abus</a:t>
            </a:r>
            <a:r>
              <a:rPr lang="fr-FR" dirty="0"/>
              <a:t> de boissons alcoolisées tue un </a:t>
            </a:r>
            <a:r>
              <a:rPr lang="fr-FR" dirty="0">
                <a:solidFill>
                  <a:schemeClr val="accent1"/>
                </a:solidFill>
              </a:rPr>
              <a:t>demi-million</a:t>
            </a:r>
            <a:r>
              <a:rPr lang="fr-FR" dirty="0"/>
              <a:t> de personnes chaque année en Russie -- qui compte 141,2 millions d'habitants -- et se répercute sur l'</a:t>
            </a:r>
            <a:r>
              <a:rPr lang="fr-FR" dirty="0">
                <a:solidFill>
                  <a:schemeClr val="accent1"/>
                </a:solidFill>
              </a:rPr>
              <a:t>espérance</a:t>
            </a:r>
            <a:r>
              <a:rPr lang="fr-FR" dirty="0"/>
              <a:t> de vie des hommes (64,3 ans) inférieure à celle de pays </a:t>
            </a:r>
            <a:r>
              <a:rPr lang="fr-FR" dirty="0">
                <a:solidFill>
                  <a:schemeClr val="accent1"/>
                </a:solidFill>
              </a:rPr>
              <a:t>pauvres</a:t>
            </a:r>
            <a:r>
              <a:rPr lang="fr-FR" dirty="0"/>
              <a:t> comme le Nicaragua, selon les chiffres officiels. </a:t>
            </a:r>
          </a:p>
          <a:p>
            <a:pPr fontAlgn="auto">
              <a:spcBef>
                <a:spcPts val="0"/>
              </a:spcBef>
              <a:spcAft>
                <a:spcPts val="0"/>
              </a:spcAft>
              <a:defRPr/>
            </a:pPr>
            <a:r>
              <a:rPr lang="fr-FR" dirty="0"/>
              <a:t>LeParisien.fr</a:t>
            </a:r>
          </a:p>
        </p:txBody>
      </p:sp>
      <p:sp>
        <p:nvSpPr>
          <p:cNvPr id="11" name="Wave 10"/>
          <p:cNvSpPr/>
          <p:nvPr/>
        </p:nvSpPr>
        <p:spPr>
          <a:xfrm>
            <a:off x="1187450" y="4868863"/>
            <a:ext cx="7056438" cy="1081087"/>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réceptions</a:t>
            </a:r>
            <a:r>
              <a:rPr lang="en-GB" dirty="0"/>
              <a:t> /</a:t>
            </a:r>
            <a:r>
              <a:rPr lang="en-GB" dirty="0" err="1"/>
              <a:t>espérance</a:t>
            </a:r>
            <a:r>
              <a:rPr lang="en-GB" dirty="0"/>
              <a:t>/ </a:t>
            </a:r>
            <a:r>
              <a:rPr lang="en-GB" dirty="0" err="1"/>
              <a:t>abus</a:t>
            </a:r>
            <a:r>
              <a:rPr lang="en-GB" dirty="0"/>
              <a:t>/ imitations / demi-million /</a:t>
            </a:r>
            <a:r>
              <a:rPr lang="en-GB" dirty="0" err="1"/>
              <a:t>pauvres</a:t>
            </a:r>
            <a:r>
              <a:rPr lang="en-GB" dirty="0"/>
              <a:t>/ </a:t>
            </a:r>
            <a:r>
              <a:rPr lang="en-GB" dirty="0" err="1"/>
              <a:t>bruyantes</a:t>
            </a:r>
            <a:endParaRPr lang="en-GB" dirty="0"/>
          </a:p>
        </p:txBody>
      </p:sp>
      <p:pic>
        <p:nvPicPr>
          <p:cNvPr id="44037" name="Picture 2" descr="C:\Users\sa07manciniv.SAYR\AppData\Local\Microsoft\Windows\Temporary Internet Files\Content.IE5\M0TWJ8H0\MC900411051[1].wmf"/>
          <p:cNvPicPr>
            <a:picLocks noChangeAspect="1" noChangeArrowheads="1"/>
          </p:cNvPicPr>
          <p:nvPr/>
        </p:nvPicPr>
        <p:blipFill>
          <a:blip r:embed="rId2" cstate="print"/>
          <a:srcRect/>
          <a:stretch>
            <a:fillRect/>
          </a:stretch>
        </p:blipFill>
        <p:spPr bwMode="auto">
          <a:xfrm>
            <a:off x="246063" y="260350"/>
            <a:ext cx="955675" cy="1008063"/>
          </a:xfrm>
          <a:prstGeom prst="rect">
            <a:avLst/>
          </a:prstGeom>
          <a:noFill/>
          <a:ln w="9525">
            <a:noFill/>
            <a:miter lim="800000"/>
            <a:headEnd/>
            <a:tailEnd/>
          </a:ln>
        </p:spPr>
      </p:pic>
      <p:pic>
        <p:nvPicPr>
          <p:cNvPr id="44038" name="Picture 3" descr="C:\Users\sa07manciniv.SAYR\AppData\Local\Microsoft\Windows\Temporary Internet Files\Content.IE5\M0TWJ8H0\MC900411051[1].wmf"/>
          <p:cNvPicPr>
            <a:picLocks noChangeAspect="1" noChangeArrowheads="1"/>
          </p:cNvPicPr>
          <p:nvPr/>
        </p:nvPicPr>
        <p:blipFill>
          <a:blip r:embed="rId2" cstate="print"/>
          <a:srcRect/>
          <a:stretch>
            <a:fillRect/>
          </a:stretch>
        </p:blipFill>
        <p:spPr bwMode="auto">
          <a:xfrm>
            <a:off x="7667625" y="250825"/>
            <a:ext cx="942975" cy="993775"/>
          </a:xfrm>
          <a:prstGeom prst="rect">
            <a:avLst/>
          </a:prstGeom>
          <a:noFill/>
          <a:ln w="9525">
            <a:noFill/>
            <a:miter lim="800000"/>
            <a:headEnd/>
            <a:tailEnd/>
          </a:ln>
        </p:spPr>
      </p:pic>
      <p:sp>
        <p:nvSpPr>
          <p:cNvPr id="44039" name="AutoShape 8"/>
          <p:cNvSpPr>
            <a:spLocks noChangeArrowheads="1"/>
          </p:cNvSpPr>
          <p:nvPr/>
        </p:nvSpPr>
        <p:spPr bwMode="auto">
          <a:xfrm>
            <a:off x="2268538" y="1844675"/>
            <a:ext cx="935037"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0" name="AutoShape 9"/>
          <p:cNvSpPr>
            <a:spLocks noChangeArrowheads="1"/>
          </p:cNvSpPr>
          <p:nvPr/>
        </p:nvSpPr>
        <p:spPr bwMode="auto">
          <a:xfrm>
            <a:off x="7092950" y="1844675"/>
            <a:ext cx="792163"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1" name="AutoShape 10"/>
          <p:cNvSpPr>
            <a:spLocks noChangeArrowheads="1"/>
          </p:cNvSpPr>
          <p:nvPr/>
        </p:nvSpPr>
        <p:spPr bwMode="auto">
          <a:xfrm>
            <a:off x="611188" y="2349500"/>
            <a:ext cx="792162"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2" name="AutoShape 11"/>
          <p:cNvSpPr>
            <a:spLocks noChangeArrowheads="1"/>
          </p:cNvSpPr>
          <p:nvPr/>
        </p:nvSpPr>
        <p:spPr bwMode="auto">
          <a:xfrm>
            <a:off x="755650" y="3213100"/>
            <a:ext cx="360363"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3" name="AutoShape 12"/>
          <p:cNvSpPr>
            <a:spLocks noChangeArrowheads="1"/>
          </p:cNvSpPr>
          <p:nvPr/>
        </p:nvSpPr>
        <p:spPr bwMode="auto">
          <a:xfrm>
            <a:off x="4140200" y="3213100"/>
            <a:ext cx="1008063"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4" name="AutoShape 13"/>
          <p:cNvSpPr>
            <a:spLocks noChangeArrowheads="1"/>
          </p:cNvSpPr>
          <p:nvPr/>
        </p:nvSpPr>
        <p:spPr bwMode="auto">
          <a:xfrm>
            <a:off x="7092950" y="3500438"/>
            <a:ext cx="935038"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5" name="AutoShape 14"/>
          <p:cNvSpPr>
            <a:spLocks noChangeArrowheads="1"/>
          </p:cNvSpPr>
          <p:nvPr/>
        </p:nvSpPr>
        <p:spPr bwMode="auto">
          <a:xfrm>
            <a:off x="5508625" y="3789363"/>
            <a:ext cx="719138"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idx="4294967295"/>
          </p:nvPr>
        </p:nvSpPr>
        <p:spPr>
          <a:xfrm>
            <a:off x="457200" y="116632"/>
            <a:ext cx="8229600" cy="1301006"/>
          </a:xfrm>
        </p:spPr>
        <p:txBody>
          <a:bodyPr/>
          <a:lstStyle/>
          <a:p>
            <a:r>
              <a:rPr lang="fr-FR" sz="2000" b="1" u="sng" dirty="0" smtClean="0"/>
              <a:t>Activité 25 : Le “</a:t>
            </a:r>
            <a:r>
              <a:rPr lang="fr-FR" sz="2000" b="1" u="sng" dirty="0" err="1" smtClean="0"/>
              <a:t>binge</a:t>
            </a:r>
            <a:r>
              <a:rPr lang="fr-FR" sz="2000" b="1" u="sng" dirty="0" smtClean="0"/>
              <a:t> </a:t>
            </a:r>
            <a:r>
              <a:rPr lang="fr-FR" sz="2000" b="1" u="sng" dirty="0" err="1" smtClean="0"/>
              <a:t>drinking</a:t>
            </a:r>
            <a:r>
              <a:rPr lang="fr-FR" sz="2000" b="1" u="sng" dirty="0" smtClean="0"/>
              <a:t>“ : une situation de détresse ?»</a:t>
            </a:r>
            <a:br>
              <a:rPr lang="fr-FR" sz="2000" b="1" u="sng" dirty="0" smtClean="0"/>
            </a:br>
            <a:r>
              <a:rPr lang="fr-FR" sz="2000" b="1" dirty="0" smtClean="0"/>
              <a:t/>
            </a:r>
            <a:br>
              <a:rPr lang="fr-FR" sz="2000" b="1" dirty="0" smtClean="0"/>
            </a:br>
            <a:r>
              <a:rPr lang="en-GB" sz="2000" b="1" dirty="0" smtClean="0"/>
              <a:t>Work with  a partner to find the words in bold in the dictionary and note their meanings.</a:t>
            </a:r>
          </a:p>
        </p:txBody>
      </p:sp>
      <p:sp>
        <p:nvSpPr>
          <p:cNvPr id="45058" name="Content Placeholder 5"/>
          <p:cNvSpPr>
            <a:spLocks noGrp="1"/>
          </p:cNvSpPr>
          <p:nvPr>
            <p:ph idx="4294967295"/>
          </p:nvPr>
        </p:nvSpPr>
        <p:spPr/>
        <p:txBody>
          <a:bodyPr/>
          <a:lstStyle/>
          <a:p>
            <a:pPr>
              <a:lnSpc>
                <a:spcPct val="80000"/>
              </a:lnSpc>
            </a:pPr>
            <a:endParaRPr lang="en-GB" sz="1800" smtClean="0"/>
          </a:p>
        </p:txBody>
      </p:sp>
      <p:sp>
        <p:nvSpPr>
          <p:cNvPr id="45059" name="Rectangle 4"/>
          <p:cNvSpPr>
            <a:spLocks noChangeArrowheads="1"/>
          </p:cNvSpPr>
          <p:nvPr/>
        </p:nvSpPr>
        <p:spPr bwMode="auto">
          <a:xfrm>
            <a:off x="395288" y="1412875"/>
            <a:ext cx="8208962" cy="4679950"/>
          </a:xfrm>
          <a:prstGeom prst="rect">
            <a:avLst/>
          </a:prstGeom>
          <a:solidFill>
            <a:srgbClr val="DDF9FF"/>
          </a:solidFill>
          <a:ln w="9525">
            <a:solidFill>
              <a:schemeClr val="tx1"/>
            </a:solidFill>
            <a:miter lim="800000"/>
            <a:headEnd/>
            <a:tailEnd/>
          </a:ln>
        </p:spPr>
        <p:txBody>
          <a:bodyPr anchor="ctr"/>
          <a:lstStyle/>
          <a:p>
            <a:pPr algn="ctr"/>
            <a:r>
              <a:rPr lang="fr-FR" dirty="0">
                <a:latin typeface="Calibri" pitchFamily="34" charset="0"/>
              </a:rPr>
              <a:t>Le </a:t>
            </a:r>
            <a:r>
              <a:rPr lang="fr-FR" dirty="0" err="1">
                <a:latin typeface="Calibri" pitchFamily="34" charset="0"/>
              </a:rPr>
              <a:t>binge</a:t>
            </a:r>
            <a:r>
              <a:rPr lang="fr-FR" dirty="0">
                <a:latin typeface="Calibri" pitchFamily="34" charset="0"/>
              </a:rPr>
              <a:t>-</a:t>
            </a:r>
            <a:r>
              <a:rPr lang="fr-FR" dirty="0" err="1">
                <a:latin typeface="Calibri" pitchFamily="34" charset="0"/>
              </a:rPr>
              <a:t>drinking</a:t>
            </a:r>
            <a:r>
              <a:rPr lang="fr-FR" dirty="0">
                <a:latin typeface="Calibri" pitchFamily="34" charset="0"/>
              </a:rPr>
              <a:t>, phénomène bien connu des pays</a:t>
            </a:r>
            <a:r>
              <a:rPr lang="fr-FR" b="1" dirty="0">
                <a:latin typeface="Calibri" pitchFamily="34" charset="0"/>
              </a:rPr>
              <a:t> anglo-saxons</a:t>
            </a:r>
            <a:r>
              <a:rPr lang="fr-FR" dirty="0">
                <a:latin typeface="Calibri" pitchFamily="34" charset="0"/>
              </a:rPr>
              <a:t> et nordiques, est en France relativement récent. Ces adolescents «alcoolo-défoncés» sont généralement retrouvés en état de coma éthylique sur la </a:t>
            </a:r>
            <a:r>
              <a:rPr lang="fr-FR" b="1" dirty="0">
                <a:latin typeface="Calibri" pitchFamily="34" charset="0"/>
              </a:rPr>
              <a:t>voie </a:t>
            </a:r>
            <a:r>
              <a:rPr lang="fr-FR" b="1" dirty="0" smtClean="0">
                <a:latin typeface="Calibri" pitchFamily="34" charset="0"/>
              </a:rPr>
              <a:t>publique et</a:t>
            </a:r>
            <a:r>
              <a:rPr lang="fr-FR" dirty="0" smtClean="0">
                <a:latin typeface="Calibri" pitchFamily="34" charset="0"/>
              </a:rPr>
              <a:t> </a:t>
            </a:r>
            <a:r>
              <a:rPr lang="fr-FR" dirty="0">
                <a:latin typeface="Calibri" pitchFamily="34" charset="0"/>
              </a:rPr>
              <a:t>nous sont amenés par les </a:t>
            </a:r>
            <a:r>
              <a:rPr lang="fr-FR" b="1" dirty="0">
                <a:latin typeface="Calibri" pitchFamily="34" charset="0"/>
              </a:rPr>
              <a:t>pompiers</a:t>
            </a:r>
            <a:r>
              <a:rPr lang="fr-FR" dirty="0">
                <a:latin typeface="Calibri" pitchFamily="34" charset="0"/>
              </a:rPr>
              <a:t>. Ils ont entre 12 et 16 ans et leur </a:t>
            </a:r>
            <a:r>
              <a:rPr lang="fr-FR" b="1" dirty="0">
                <a:latin typeface="Calibri" pitchFamily="34" charset="0"/>
              </a:rPr>
              <a:t>taux d'alcool</a:t>
            </a:r>
            <a:r>
              <a:rPr lang="fr-FR" dirty="0">
                <a:latin typeface="Calibri" pitchFamily="34" charset="0"/>
              </a:rPr>
              <a:t> dans le </a:t>
            </a:r>
            <a:r>
              <a:rPr lang="fr-FR" b="1" dirty="0">
                <a:latin typeface="Calibri" pitchFamily="34" charset="0"/>
              </a:rPr>
              <a:t>sang </a:t>
            </a:r>
            <a:r>
              <a:rPr lang="fr-FR" dirty="0">
                <a:latin typeface="Calibri" pitchFamily="34" charset="0"/>
              </a:rPr>
              <a:t>peut aller jusqu'à 2,20 grammes, ce qui est </a:t>
            </a:r>
            <a:r>
              <a:rPr lang="fr-FR" b="1" dirty="0">
                <a:latin typeface="Calibri" pitchFamily="34" charset="0"/>
              </a:rPr>
              <a:t>considérable</a:t>
            </a:r>
            <a:r>
              <a:rPr lang="fr-FR" dirty="0">
                <a:latin typeface="Calibri" pitchFamily="34" charset="0"/>
              </a:rPr>
              <a:t>. </a:t>
            </a:r>
            <a:endParaRPr lang="en-US" dirty="0">
              <a:latin typeface="Calibri" pitchFamily="34" charset="0"/>
            </a:endParaRPr>
          </a:p>
          <a:p>
            <a:pPr algn="ctr"/>
            <a:r>
              <a:rPr lang="fr-FR" dirty="0">
                <a:latin typeface="Calibri" pitchFamily="34" charset="0"/>
              </a:rPr>
              <a:t>Ils boivent en petits groupes de trois ou quatre </a:t>
            </a:r>
            <a:r>
              <a:rPr lang="fr-FR" dirty="0" smtClean="0">
                <a:latin typeface="Calibri" pitchFamily="34" charset="0"/>
              </a:rPr>
              <a:t>généralement dans des </a:t>
            </a:r>
            <a:r>
              <a:rPr lang="fr-FR" b="1" dirty="0">
                <a:latin typeface="Calibri" pitchFamily="34" charset="0"/>
              </a:rPr>
              <a:t>jardins publics</a:t>
            </a:r>
            <a:r>
              <a:rPr lang="fr-FR" dirty="0">
                <a:latin typeface="Calibri" pitchFamily="34" charset="0"/>
              </a:rPr>
              <a:t>, ou chez l'un d'eux en l'absence des parents. Ils </a:t>
            </a:r>
            <a:r>
              <a:rPr lang="fr-FR">
                <a:latin typeface="Calibri" pitchFamily="34" charset="0"/>
              </a:rPr>
              <a:t>préfèrent </a:t>
            </a:r>
            <a:r>
              <a:rPr lang="fr-FR" smtClean="0">
                <a:latin typeface="Calibri" pitchFamily="34" charset="0"/>
              </a:rPr>
              <a:t>les </a:t>
            </a:r>
            <a:r>
              <a:rPr lang="fr-FR" dirty="0">
                <a:latin typeface="Calibri" pitchFamily="34" charset="0"/>
              </a:rPr>
              <a:t>alcools très forts, comme le whisky ou la vodka, qui sont </a:t>
            </a:r>
            <a:r>
              <a:rPr lang="fr-FR" b="1" dirty="0">
                <a:latin typeface="Calibri" pitchFamily="34" charset="0"/>
              </a:rPr>
              <a:t>plutôt</a:t>
            </a:r>
            <a:r>
              <a:rPr lang="fr-FR" dirty="0">
                <a:latin typeface="Calibri" pitchFamily="34" charset="0"/>
              </a:rPr>
              <a:t> des «alcools d'adultes». Ils boivent vite et beaucoup. Enfin, nous avons repéré des </a:t>
            </a:r>
            <a:r>
              <a:rPr lang="fr-FR" b="1" dirty="0">
                <a:latin typeface="Calibri" pitchFamily="34" charset="0"/>
              </a:rPr>
              <a:t>pics</a:t>
            </a:r>
            <a:r>
              <a:rPr lang="fr-FR" dirty="0">
                <a:latin typeface="Calibri" pitchFamily="34" charset="0"/>
              </a:rPr>
              <a:t> dans le temps: janvier, juin, qui sont des mois de </a:t>
            </a:r>
            <a:r>
              <a:rPr lang="fr-FR" b="1" dirty="0">
                <a:latin typeface="Calibri" pitchFamily="34" charset="0"/>
              </a:rPr>
              <a:t>pression</a:t>
            </a:r>
            <a:r>
              <a:rPr lang="fr-FR" dirty="0">
                <a:latin typeface="Calibri" pitchFamily="34" charset="0"/>
              </a:rPr>
              <a:t> sur le plan scolaire, des moments </a:t>
            </a:r>
            <a:r>
              <a:rPr lang="fr-FR" b="1" dirty="0">
                <a:latin typeface="Calibri" pitchFamily="34" charset="0"/>
              </a:rPr>
              <a:t>auxquels </a:t>
            </a:r>
            <a:r>
              <a:rPr lang="fr-FR" dirty="0">
                <a:latin typeface="Calibri" pitchFamily="34" charset="0"/>
              </a:rPr>
              <a:t>les ados doivent prendre des décisions.</a:t>
            </a:r>
            <a:endParaRPr lang="en-US" dirty="0">
              <a:latin typeface="Calibri" pitchFamily="34" charset="0"/>
            </a:endParaRPr>
          </a:p>
          <a:p>
            <a:pPr algn="ctr"/>
            <a:r>
              <a:rPr lang="fr-FR" dirty="0">
                <a:latin typeface="Calibri" pitchFamily="34" charset="0"/>
              </a:rPr>
              <a:t>Les risques immédiats sont multiples. </a:t>
            </a:r>
            <a:r>
              <a:rPr lang="fr-FR" b="1" dirty="0">
                <a:latin typeface="Calibri" pitchFamily="34" charset="0"/>
              </a:rPr>
              <a:t>Outre </a:t>
            </a:r>
            <a:r>
              <a:rPr lang="fr-FR" dirty="0">
                <a:latin typeface="Calibri" pitchFamily="34" charset="0"/>
              </a:rPr>
              <a:t>le coma éthylique, le risque accidentel est énorme, et pas seulement sur la route. Un adolescent alcoolisé peut aussi devenir agressif. A moyen terme, les </a:t>
            </a:r>
            <a:r>
              <a:rPr lang="fr-FR" b="1" dirty="0">
                <a:latin typeface="Calibri" pitchFamily="34" charset="0"/>
              </a:rPr>
              <a:t>ivresses</a:t>
            </a:r>
            <a:r>
              <a:rPr lang="fr-FR" dirty="0">
                <a:latin typeface="Calibri" pitchFamily="34" charset="0"/>
              </a:rPr>
              <a:t> répétées peuvent avoir des conséquences sur le plan cognitif: </a:t>
            </a:r>
            <a:r>
              <a:rPr lang="fr-FR" b="1" dirty="0">
                <a:latin typeface="Calibri" pitchFamily="34" charset="0"/>
              </a:rPr>
              <a:t>troubles de la mémoire</a:t>
            </a:r>
            <a:r>
              <a:rPr lang="fr-FR" dirty="0">
                <a:latin typeface="Calibri" pitchFamily="34" charset="0"/>
              </a:rPr>
              <a:t>, du comportement. Les conséquences sont aussi sociales: ces ados </a:t>
            </a:r>
            <a:r>
              <a:rPr lang="fr-FR" b="1" dirty="0">
                <a:latin typeface="Calibri" pitchFamily="34" charset="0"/>
              </a:rPr>
              <a:t>perdent pied</a:t>
            </a:r>
            <a:r>
              <a:rPr lang="fr-FR" dirty="0">
                <a:latin typeface="Calibri" pitchFamily="34" charset="0"/>
              </a:rPr>
              <a:t>, délaissent leur scolarité...</a:t>
            </a:r>
            <a:endParaRPr lang="en-US" dirty="0">
              <a:latin typeface="Calibri" pitchFamily="34" charset="0"/>
            </a:endParaRPr>
          </a:p>
          <a:p>
            <a:pPr algn="ct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Autofit/>
          </a:bodyPr>
          <a:lstStyle/>
          <a:p>
            <a:pPr marL="0" indent="0" algn="ctr" eaLnBrk="1" fontAlgn="auto" hangingPunct="1">
              <a:spcAft>
                <a:spcPts val="0"/>
              </a:spcAft>
              <a:buNone/>
              <a:defRPr/>
            </a:pPr>
            <a:r>
              <a:rPr lang="en-GB" sz="2400" b="1" u="sng" dirty="0" smtClean="0">
                <a:cs typeface="Calibri" pitchFamily="34" charset="0"/>
              </a:rPr>
              <a:t>TOPIC 1: LA FAMILLE</a:t>
            </a:r>
          </a:p>
          <a:p>
            <a:pPr algn="ctr" eaLnBrk="1" fontAlgn="auto" hangingPunct="1">
              <a:spcAft>
                <a:spcPts val="0"/>
              </a:spcAft>
              <a:buFont typeface="Arial" pitchFamily="34" charset="0"/>
              <a:buNone/>
              <a:defRPr/>
            </a:pPr>
            <a:endParaRPr lang="en-GB" sz="2400" b="1" u="sng" dirty="0" smtClean="0">
              <a:cs typeface="Calibri" pitchFamily="34" charset="0"/>
            </a:endParaRPr>
          </a:p>
          <a:p>
            <a:pPr algn="ctr" eaLnBrk="1" fontAlgn="auto" hangingPunct="1">
              <a:spcAft>
                <a:spcPts val="0"/>
              </a:spcAft>
              <a:buFont typeface="Arial" pitchFamily="34" charset="0"/>
              <a:buNone/>
              <a:defRPr/>
            </a:pPr>
            <a:r>
              <a:rPr lang="en-GB" sz="2400" b="1" dirty="0" smtClean="0">
                <a:cs typeface="Calibri" pitchFamily="34" charset="0"/>
              </a:rPr>
              <a:t>In this topic you will learn to talk about:</a:t>
            </a:r>
          </a:p>
          <a:p>
            <a:pPr algn="ctr" eaLnBrk="1" fontAlgn="auto" hangingPunct="1">
              <a:spcAft>
                <a:spcPts val="0"/>
              </a:spcAft>
              <a:buFont typeface="Arial" pitchFamily="34" charset="0"/>
              <a:buNone/>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How you get on with your family</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What you are allowed to do or not</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Household chores</a:t>
            </a: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algn="ctr" eaLnBrk="1" fontAlgn="auto" hangingPunct="1">
              <a:spcAft>
                <a:spcPts val="0"/>
              </a:spcAft>
              <a:buFont typeface="Arial" pitchFamily="34" charset="0"/>
              <a:buNone/>
              <a:defRPr/>
            </a:pPr>
            <a:r>
              <a:rPr lang="en-GB" sz="2400" b="1" dirty="0" smtClean="0">
                <a:latin typeface="Comic Sans MS" pitchFamily="66" charset="0"/>
              </a:rPr>
              <a:t> </a:t>
            </a: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dirty="0"/>
          </a:p>
        </p:txBody>
      </p:sp>
      <p:pic>
        <p:nvPicPr>
          <p:cNvPr id="15362" name="Picture 5" descr="C:\Users\sa07manciniv.SAYR\AppData\Local\Microsoft\Windows\Temporary Internet Files\Content.IE5\602C966U\MP900442427[1].jpg"/>
          <p:cNvPicPr>
            <a:picLocks noChangeAspect="1" noChangeArrowheads="1"/>
          </p:cNvPicPr>
          <p:nvPr/>
        </p:nvPicPr>
        <p:blipFill>
          <a:blip r:embed="rId2" cstate="print"/>
          <a:srcRect/>
          <a:stretch>
            <a:fillRect/>
          </a:stretch>
        </p:blipFill>
        <p:spPr bwMode="auto">
          <a:xfrm>
            <a:off x="2771775" y="3500438"/>
            <a:ext cx="2720975" cy="1892300"/>
          </a:xfrm>
          <a:prstGeom prst="rect">
            <a:avLst/>
          </a:prstGeom>
          <a:noFill/>
          <a:ln w="9525">
            <a:noFill/>
            <a:miter lim="800000"/>
            <a:headEnd/>
            <a:tailEnd/>
          </a:ln>
        </p:spPr>
      </p:pic>
      <p:pic>
        <p:nvPicPr>
          <p:cNvPr id="15363" name="Picture 2"/>
          <p:cNvPicPr>
            <a:picLocks noChangeAspect="1" noChangeArrowheads="1"/>
          </p:cNvPicPr>
          <p:nvPr/>
        </p:nvPicPr>
        <p:blipFill>
          <a:blip r:embed="rId3" cstate="print"/>
          <a:srcRect/>
          <a:stretch>
            <a:fillRect/>
          </a:stretch>
        </p:blipFill>
        <p:spPr bwMode="auto">
          <a:xfrm>
            <a:off x="5795963" y="3500438"/>
            <a:ext cx="2867025" cy="1892300"/>
          </a:xfrm>
          <a:prstGeom prst="rect">
            <a:avLst/>
          </a:prstGeom>
          <a:noFill/>
          <a:ln w="9525">
            <a:noFill/>
            <a:miter lim="800000"/>
            <a:headEnd/>
            <a:tailEnd/>
          </a:ln>
        </p:spPr>
      </p:pic>
      <p:pic>
        <p:nvPicPr>
          <p:cNvPr id="15365" name="Picture 9" descr="C:\Users\sa07manciniv.SAYR\AppData\Local\Microsoft\Windows\Temporary Internet Files\Content.IE5\5YOHPLF5\MC900198042[1].wmf"/>
          <p:cNvPicPr>
            <a:picLocks noChangeAspect="1" noChangeArrowheads="1"/>
          </p:cNvPicPr>
          <p:nvPr/>
        </p:nvPicPr>
        <p:blipFill>
          <a:blip r:embed="rId4" cstate="print"/>
          <a:srcRect/>
          <a:stretch>
            <a:fillRect/>
          </a:stretch>
        </p:blipFill>
        <p:spPr bwMode="auto">
          <a:xfrm>
            <a:off x="468313" y="2708275"/>
            <a:ext cx="1855787" cy="2676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457200" y="0"/>
            <a:ext cx="8229600" cy="1417638"/>
          </a:xfrm>
        </p:spPr>
        <p:txBody>
          <a:bodyPr/>
          <a:lstStyle/>
          <a:p>
            <a:pPr eaLnBrk="1" hangingPunct="1"/>
            <a:r>
              <a:rPr lang="en-GB" sz="1600" b="1" u="sng" dirty="0" err="1" smtClean="0"/>
              <a:t>Activité</a:t>
            </a:r>
            <a:r>
              <a:rPr lang="en-GB" sz="1600" b="1" u="sng" dirty="0" smtClean="0"/>
              <a:t> 1: les parents! </a:t>
            </a:r>
            <a:r>
              <a:rPr lang="en-GB" sz="1600" b="1" u="sng" dirty="0" err="1" smtClean="0"/>
              <a:t>Quel</a:t>
            </a:r>
            <a:r>
              <a:rPr lang="en-GB" sz="1600" b="1" u="sng" dirty="0" smtClean="0"/>
              <a:t> souci!</a:t>
            </a:r>
            <a:r>
              <a:rPr lang="en-GB" sz="1600" dirty="0" smtClean="0"/>
              <a:t/>
            </a:r>
            <a:br>
              <a:rPr lang="en-GB" sz="1600" dirty="0" smtClean="0"/>
            </a:br>
            <a:r>
              <a:rPr lang="en-GB" sz="1600" b="1" dirty="0" smtClean="0"/>
              <a:t>Work with a partner: read and find the translation in English for each highlighted expression.</a:t>
            </a:r>
            <a:endParaRPr lang="en-US" sz="1600" dirty="0" smtClean="0"/>
          </a:p>
        </p:txBody>
      </p:sp>
      <p:sp>
        <p:nvSpPr>
          <p:cNvPr id="16386" name="Rectangle 10"/>
          <p:cNvSpPr>
            <a:spLocks noChangeArrowheads="1"/>
          </p:cNvSpPr>
          <p:nvPr/>
        </p:nvSpPr>
        <p:spPr bwMode="auto">
          <a:xfrm>
            <a:off x="4500563" y="1428750"/>
            <a:ext cx="4214812" cy="4832350"/>
          </a:xfrm>
          <a:prstGeom prst="rect">
            <a:avLst/>
          </a:prstGeom>
          <a:noFill/>
          <a:ln w="9525">
            <a:solidFill>
              <a:srgbClr val="00B0F0"/>
            </a:solidFill>
            <a:miter lim="800000"/>
            <a:headEnd/>
            <a:tailEnd/>
          </a:ln>
        </p:spPr>
        <p:txBody>
          <a:bodyPr>
            <a:spAutoFit/>
          </a:bodyPr>
          <a:lstStyle/>
          <a:p>
            <a:r>
              <a:rPr lang="fr-FR" sz="1400">
                <a:latin typeface="Calibri" pitchFamily="34" charset="0"/>
              </a:rPr>
              <a:t>Chère Agnès,</a:t>
            </a:r>
          </a:p>
          <a:p>
            <a:r>
              <a:rPr lang="fr-FR" sz="1400">
                <a:latin typeface="Calibri" pitchFamily="34" charset="0"/>
              </a:rPr>
              <a:t>Avec ma belle-mère, </a:t>
            </a:r>
            <a:r>
              <a:rPr lang="fr-FR" sz="1400" b="1">
                <a:latin typeface="Calibri" pitchFamily="34" charset="0"/>
              </a:rPr>
              <a:t>c’est génial </a:t>
            </a:r>
            <a:r>
              <a:rPr lang="fr-FR" sz="1400">
                <a:latin typeface="Calibri" pitchFamily="34" charset="0"/>
              </a:rPr>
              <a:t>! Elle est très </a:t>
            </a:r>
            <a:r>
              <a:rPr lang="fr-FR" sz="1400" b="1">
                <a:latin typeface="Calibri" pitchFamily="34" charset="0"/>
              </a:rPr>
              <a:t>sympa</a:t>
            </a:r>
            <a:r>
              <a:rPr lang="fr-FR" sz="1400">
                <a:latin typeface="Calibri" pitchFamily="34" charset="0"/>
              </a:rPr>
              <a:t>. En revanche, ses fils sont </a:t>
            </a:r>
            <a:r>
              <a:rPr lang="fr-FR" sz="1400" b="1">
                <a:latin typeface="Calibri" pitchFamily="34" charset="0"/>
              </a:rPr>
              <a:t>casse-pieds</a:t>
            </a:r>
            <a:r>
              <a:rPr lang="fr-FR" sz="1400">
                <a:latin typeface="Calibri" pitchFamily="34" charset="0"/>
              </a:rPr>
              <a:t>. </a:t>
            </a:r>
            <a:r>
              <a:rPr lang="fr-FR" sz="1400" b="1">
                <a:latin typeface="Calibri" pitchFamily="34" charset="0"/>
              </a:rPr>
              <a:t>Je ne m’entends pas</a:t>
            </a:r>
            <a:r>
              <a:rPr lang="fr-FR" sz="1400">
                <a:latin typeface="Calibri" pitchFamily="34" charset="0"/>
              </a:rPr>
              <a:t> avec eux. </a:t>
            </a:r>
            <a:r>
              <a:rPr lang="fr-FR" sz="1400" b="1" i="1">
                <a:latin typeface="Calibri" pitchFamily="34" charset="0"/>
              </a:rPr>
              <a:t>Annie</a:t>
            </a:r>
          </a:p>
          <a:p>
            <a:endParaRPr lang="fr-FR" sz="1400">
              <a:latin typeface="Calibri" pitchFamily="34" charset="0"/>
            </a:endParaRPr>
          </a:p>
          <a:p>
            <a:r>
              <a:rPr lang="fr-FR" sz="1400">
                <a:latin typeface="Calibri" pitchFamily="34" charset="0"/>
              </a:rPr>
              <a:t>Chère Agnès,</a:t>
            </a:r>
          </a:p>
          <a:p>
            <a:r>
              <a:rPr lang="fr-FR" sz="1400">
                <a:latin typeface="Calibri" pitchFamily="34" charset="0"/>
              </a:rPr>
              <a:t>Mon père et ma mère sont très </a:t>
            </a:r>
            <a:r>
              <a:rPr lang="fr-FR" sz="1400" b="1">
                <a:latin typeface="Calibri" pitchFamily="34" charset="0"/>
              </a:rPr>
              <a:t>compréhensifs</a:t>
            </a:r>
            <a:r>
              <a:rPr lang="fr-FR" sz="1400">
                <a:latin typeface="Calibri" pitchFamily="34" charset="0"/>
              </a:rPr>
              <a:t> ; ma mère surtout, elle est très cool. Je m’entends bien avec elle. </a:t>
            </a:r>
            <a:r>
              <a:rPr lang="fr-FR" sz="1400" b="1">
                <a:latin typeface="Calibri" pitchFamily="34" charset="0"/>
              </a:rPr>
              <a:t>Par contre</a:t>
            </a:r>
            <a:r>
              <a:rPr lang="fr-FR" sz="1400">
                <a:latin typeface="Calibri" pitchFamily="34" charset="0"/>
              </a:rPr>
              <a:t>, avec mes sœurs  ,</a:t>
            </a:r>
            <a:r>
              <a:rPr lang="fr-FR" sz="1400" b="1">
                <a:latin typeface="Calibri" pitchFamily="34" charset="0"/>
              </a:rPr>
              <a:t>c’est l’horreur ! </a:t>
            </a:r>
            <a:r>
              <a:rPr lang="fr-FR" sz="1400" b="1" i="1">
                <a:latin typeface="Calibri" pitchFamily="34" charset="0"/>
              </a:rPr>
              <a:t>Mathis</a:t>
            </a:r>
          </a:p>
          <a:p>
            <a:endParaRPr lang="fr-FR" sz="1400">
              <a:latin typeface="Calibri" pitchFamily="34" charset="0"/>
            </a:endParaRPr>
          </a:p>
          <a:p>
            <a:r>
              <a:rPr lang="fr-FR" sz="1400">
                <a:latin typeface="Calibri" pitchFamily="34" charset="0"/>
              </a:rPr>
              <a:t>Chère Agnès,</a:t>
            </a:r>
          </a:p>
          <a:p>
            <a:r>
              <a:rPr lang="fr-FR" sz="1400">
                <a:latin typeface="Calibri" pitchFamily="34" charset="0"/>
              </a:rPr>
              <a:t>J’ai des problèmes avec mon père, il est </a:t>
            </a:r>
            <a:r>
              <a:rPr lang="fr-FR" sz="1400" b="1">
                <a:latin typeface="Calibri" pitchFamily="34" charset="0"/>
              </a:rPr>
              <a:t>autoritaire</a:t>
            </a:r>
            <a:r>
              <a:rPr lang="fr-FR" sz="1400">
                <a:latin typeface="Calibri" pitchFamily="34" charset="0"/>
              </a:rPr>
              <a:t> ! Il est vraiment trop strict ! Il ne me laisse rien faire. Heureusement, </a:t>
            </a:r>
            <a:r>
              <a:rPr lang="fr-FR" sz="1400" b="1">
                <a:latin typeface="Calibri" pitchFamily="34" charset="0"/>
              </a:rPr>
              <a:t>je m’entends bien avec  </a:t>
            </a:r>
            <a:r>
              <a:rPr lang="fr-FR" sz="1400">
                <a:latin typeface="Calibri" pitchFamily="34" charset="0"/>
              </a:rPr>
              <a:t>ma mère. Elle me comprend. </a:t>
            </a:r>
            <a:r>
              <a:rPr lang="fr-FR" sz="1400" b="1" i="1">
                <a:latin typeface="Calibri" pitchFamily="34" charset="0"/>
              </a:rPr>
              <a:t>Katell</a:t>
            </a:r>
          </a:p>
          <a:p>
            <a:endParaRPr lang="fr-FR" sz="1400">
              <a:latin typeface="Calibri" pitchFamily="34" charset="0"/>
            </a:endParaRPr>
          </a:p>
          <a:p>
            <a:r>
              <a:rPr lang="fr-FR" sz="1400">
                <a:latin typeface="Calibri" pitchFamily="34" charset="0"/>
              </a:rPr>
              <a:t>Chère Agnès,</a:t>
            </a:r>
          </a:p>
          <a:p>
            <a:r>
              <a:rPr lang="fr-FR" sz="1400">
                <a:latin typeface="Calibri" pitchFamily="34" charset="0"/>
              </a:rPr>
              <a:t>Ma mère ne me comprend pas ! Elle est trop</a:t>
            </a:r>
            <a:r>
              <a:rPr lang="fr-FR" sz="1400" b="1">
                <a:latin typeface="Calibri" pitchFamily="34" charset="0"/>
              </a:rPr>
              <a:t> vieux-jeu </a:t>
            </a:r>
            <a:r>
              <a:rPr lang="fr-FR" sz="1400">
                <a:latin typeface="Calibri" pitchFamily="34" charset="0"/>
              </a:rPr>
              <a:t>! Et mon père ne dit rien ! </a:t>
            </a:r>
            <a:r>
              <a:rPr lang="fr-FR" sz="1400" b="1">
                <a:latin typeface="Calibri" pitchFamily="34" charset="0"/>
              </a:rPr>
              <a:t>Heureusement</a:t>
            </a:r>
            <a:r>
              <a:rPr lang="fr-FR" sz="1400">
                <a:latin typeface="Calibri" pitchFamily="34" charset="0"/>
              </a:rPr>
              <a:t> que j’ai ma grande sœur, je m’entends bien avec elle. </a:t>
            </a:r>
            <a:r>
              <a:rPr lang="fr-FR" sz="1400" b="1">
                <a:latin typeface="Calibri" pitchFamily="34" charset="0"/>
              </a:rPr>
              <a:t>Je peux tout lui dire</a:t>
            </a:r>
            <a:r>
              <a:rPr lang="fr-FR" sz="1400">
                <a:latin typeface="Calibri" pitchFamily="34" charset="0"/>
              </a:rPr>
              <a:t>. </a:t>
            </a:r>
            <a:r>
              <a:rPr lang="fr-FR" sz="1400" b="1" i="1">
                <a:latin typeface="Calibri" pitchFamily="34" charset="0"/>
              </a:rPr>
              <a:t>Noah</a:t>
            </a:r>
          </a:p>
        </p:txBody>
      </p:sp>
      <p:pic>
        <p:nvPicPr>
          <p:cNvPr id="16387" name="Picture 2" descr="C:\Documents and Settings\owner\Local Settings\Temporary Internet Files\Content.IE5\FWWUCHIY\MP900227519[1].jpg"/>
          <p:cNvPicPr>
            <a:picLocks noChangeAspect="1" noChangeArrowheads="1"/>
          </p:cNvPicPr>
          <p:nvPr/>
        </p:nvPicPr>
        <p:blipFill>
          <a:blip r:embed="rId2" cstate="print"/>
          <a:srcRect/>
          <a:stretch>
            <a:fillRect/>
          </a:stretch>
        </p:blipFill>
        <p:spPr bwMode="auto">
          <a:xfrm>
            <a:off x="2500313" y="1071563"/>
            <a:ext cx="1820862" cy="1214437"/>
          </a:xfrm>
          <a:prstGeom prst="rect">
            <a:avLst/>
          </a:prstGeom>
          <a:noFill/>
          <a:ln w="9525">
            <a:noFill/>
            <a:miter lim="800000"/>
            <a:headEnd/>
            <a:tailEnd/>
          </a:ln>
        </p:spPr>
      </p:pic>
      <p:sp>
        <p:nvSpPr>
          <p:cNvPr id="13" name="Rectangle 12"/>
          <p:cNvSpPr/>
          <p:nvPr/>
        </p:nvSpPr>
        <p:spPr>
          <a:xfrm>
            <a:off x="642938" y="2428875"/>
            <a:ext cx="3286125" cy="364331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buFont typeface="+mj-lt"/>
              <a:buAutoNum type="arabicPeriod"/>
              <a:defRPr/>
            </a:pPr>
            <a:r>
              <a:rPr lang="en-US" dirty="0"/>
              <a:t>Understanding</a:t>
            </a:r>
          </a:p>
          <a:p>
            <a:pPr marL="342900" indent="-342900" algn="ctr" fontAlgn="auto">
              <a:spcBef>
                <a:spcPts val="0"/>
              </a:spcBef>
              <a:spcAft>
                <a:spcPts val="0"/>
              </a:spcAft>
              <a:buFont typeface="+mj-lt"/>
              <a:buAutoNum type="arabicPeriod"/>
              <a:defRPr/>
            </a:pPr>
            <a:r>
              <a:rPr lang="en-US" dirty="0"/>
              <a:t>On the other hand</a:t>
            </a:r>
          </a:p>
          <a:p>
            <a:pPr marL="342900" indent="-342900" algn="ctr" fontAlgn="auto">
              <a:spcBef>
                <a:spcPts val="0"/>
              </a:spcBef>
              <a:spcAft>
                <a:spcPts val="0"/>
              </a:spcAft>
              <a:buFont typeface="+mj-lt"/>
              <a:buAutoNum type="arabicPeriod"/>
              <a:defRPr/>
            </a:pPr>
            <a:r>
              <a:rPr lang="en-US" dirty="0"/>
              <a:t>Old fashioned</a:t>
            </a:r>
          </a:p>
          <a:p>
            <a:pPr marL="342900" indent="-342900" algn="ctr" fontAlgn="auto">
              <a:spcBef>
                <a:spcPts val="0"/>
              </a:spcBef>
              <a:spcAft>
                <a:spcPts val="0"/>
              </a:spcAft>
              <a:buFont typeface="+mj-lt"/>
              <a:buAutoNum type="arabicPeriod"/>
              <a:defRPr/>
            </a:pPr>
            <a:r>
              <a:rPr lang="en-US" dirty="0"/>
              <a:t>Nice</a:t>
            </a:r>
          </a:p>
          <a:p>
            <a:pPr marL="342900" indent="-342900" algn="ctr" fontAlgn="auto">
              <a:spcBef>
                <a:spcPts val="0"/>
              </a:spcBef>
              <a:spcAft>
                <a:spcPts val="0"/>
              </a:spcAft>
              <a:buFont typeface="+mj-lt"/>
              <a:buAutoNum type="arabicPeriod"/>
              <a:defRPr/>
            </a:pPr>
            <a:r>
              <a:rPr lang="en-US" dirty="0"/>
              <a:t>It’s horrible</a:t>
            </a:r>
          </a:p>
          <a:p>
            <a:pPr marL="342900" indent="-342900" algn="ctr" fontAlgn="auto">
              <a:spcBef>
                <a:spcPts val="0"/>
              </a:spcBef>
              <a:spcAft>
                <a:spcPts val="0"/>
              </a:spcAft>
              <a:buFont typeface="+mj-lt"/>
              <a:buAutoNum type="arabicPeriod"/>
              <a:defRPr/>
            </a:pPr>
            <a:r>
              <a:rPr lang="en-US" dirty="0"/>
              <a:t>It’s great !</a:t>
            </a:r>
          </a:p>
          <a:p>
            <a:pPr marL="342900" indent="-342900" algn="ctr" fontAlgn="auto">
              <a:spcBef>
                <a:spcPts val="0"/>
              </a:spcBef>
              <a:spcAft>
                <a:spcPts val="0"/>
              </a:spcAft>
              <a:buFont typeface="+mj-lt"/>
              <a:buAutoNum type="arabicPeriod"/>
              <a:defRPr/>
            </a:pPr>
            <a:r>
              <a:rPr lang="en-US" dirty="0"/>
              <a:t>I get on well with</a:t>
            </a:r>
          </a:p>
          <a:p>
            <a:pPr marL="342900" indent="-342900" algn="ctr" fontAlgn="auto">
              <a:spcBef>
                <a:spcPts val="0"/>
              </a:spcBef>
              <a:spcAft>
                <a:spcPts val="0"/>
              </a:spcAft>
              <a:buFont typeface="+mj-lt"/>
              <a:buAutoNum type="arabicPeriod"/>
              <a:defRPr/>
            </a:pPr>
            <a:r>
              <a:rPr lang="en-US" dirty="0"/>
              <a:t>I don’t get on with</a:t>
            </a:r>
          </a:p>
          <a:p>
            <a:pPr marL="342900" indent="-342900" algn="ctr" fontAlgn="auto">
              <a:spcBef>
                <a:spcPts val="0"/>
              </a:spcBef>
              <a:spcAft>
                <a:spcPts val="0"/>
              </a:spcAft>
              <a:buFont typeface="+mj-lt"/>
              <a:buAutoNum type="arabicPeriod"/>
              <a:defRPr/>
            </a:pPr>
            <a:r>
              <a:rPr lang="en-US" dirty="0"/>
              <a:t>I can tell her everything</a:t>
            </a:r>
          </a:p>
          <a:p>
            <a:pPr marL="342900" indent="-342900" algn="ctr" fontAlgn="auto">
              <a:spcBef>
                <a:spcPts val="0"/>
              </a:spcBef>
              <a:spcAft>
                <a:spcPts val="0"/>
              </a:spcAft>
              <a:buFont typeface="+mj-lt"/>
              <a:buAutoNum type="arabicPeriod"/>
              <a:defRPr/>
            </a:pPr>
            <a:r>
              <a:rPr lang="en-US" dirty="0"/>
              <a:t>Fortunately</a:t>
            </a:r>
          </a:p>
          <a:p>
            <a:pPr marL="342900" indent="-342900" algn="ctr" fontAlgn="auto">
              <a:spcBef>
                <a:spcPts val="0"/>
              </a:spcBef>
              <a:spcAft>
                <a:spcPts val="0"/>
              </a:spcAft>
              <a:buFont typeface="+mj-lt"/>
              <a:buAutoNum type="arabicPeriod"/>
              <a:defRPr/>
            </a:pPr>
            <a:r>
              <a:rPr lang="en-US" dirty="0"/>
              <a:t>Authoritarian</a:t>
            </a:r>
          </a:p>
          <a:p>
            <a:pPr marL="342900" indent="-342900" algn="ctr" fontAlgn="auto">
              <a:spcBef>
                <a:spcPts val="0"/>
              </a:spcBef>
              <a:spcAft>
                <a:spcPts val="0"/>
              </a:spcAft>
              <a:buFont typeface="+mj-lt"/>
              <a:buAutoNum type="arabicPeriod"/>
              <a:defRPr/>
            </a:pPr>
            <a:r>
              <a:rPr lang="en-US" dirty="0"/>
              <a:t>Annoying</a:t>
            </a:r>
          </a:p>
          <a:p>
            <a:pPr marL="342900" indent="-342900" algn="ctr" fontAlgn="auto">
              <a:spcBef>
                <a:spcPts val="0"/>
              </a:spcBef>
              <a:spcAft>
                <a:spcPts val="0"/>
              </a:spcAft>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457200" y="274638"/>
            <a:ext cx="8229600" cy="490537"/>
          </a:xfrm>
        </p:spPr>
        <p:txBody>
          <a:bodyPr/>
          <a:lstStyle/>
          <a:p>
            <a:pPr eaLnBrk="1" hangingPunct="1"/>
            <a:r>
              <a:rPr lang="en-GB" sz="1800" b="1" u="sng" dirty="0" err="1" smtClean="0"/>
              <a:t>Activité</a:t>
            </a:r>
            <a:r>
              <a:rPr lang="en-GB" sz="1800" b="1" u="sng" dirty="0" smtClean="0"/>
              <a:t> 2 :Ah! la </a:t>
            </a:r>
            <a:r>
              <a:rPr lang="en-GB" sz="1800" b="1" u="sng" dirty="0" err="1" smtClean="0"/>
              <a:t>famille</a:t>
            </a:r>
            <a:r>
              <a:rPr lang="en-GB" sz="1800" b="1" u="sng" dirty="0" smtClean="0"/>
              <a:t>!</a:t>
            </a:r>
          </a:p>
        </p:txBody>
      </p:sp>
      <p:sp>
        <p:nvSpPr>
          <p:cNvPr id="17410" name="Rectangle 3"/>
          <p:cNvSpPr>
            <a:spLocks noGrp="1"/>
          </p:cNvSpPr>
          <p:nvPr>
            <p:ph type="body" idx="1"/>
          </p:nvPr>
        </p:nvSpPr>
        <p:spPr/>
        <p:txBody>
          <a:bodyPr/>
          <a:lstStyle/>
          <a:p>
            <a:pPr eaLnBrk="1" hangingPunct="1"/>
            <a:endParaRPr lang="en-GB" smtClean="0"/>
          </a:p>
        </p:txBody>
      </p:sp>
      <p:sp>
        <p:nvSpPr>
          <p:cNvPr id="17411" name="AutoShape 4"/>
          <p:cNvSpPr>
            <a:spLocks noChangeArrowheads="1"/>
          </p:cNvSpPr>
          <p:nvPr/>
        </p:nvSpPr>
        <p:spPr bwMode="auto">
          <a:xfrm>
            <a:off x="323850" y="1628775"/>
            <a:ext cx="3671888" cy="4895850"/>
          </a:xfrm>
          <a:prstGeom prst="wedgeRoundRectCallout">
            <a:avLst>
              <a:gd name="adj1" fmla="val -19824"/>
              <a:gd name="adj2" fmla="val -27690"/>
              <a:gd name="adj3" fmla="val 16667"/>
            </a:avLst>
          </a:prstGeom>
          <a:solidFill>
            <a:srgbClr val="99CCFF"/>
          </a:solidFill>
          <a:ln w="9525">
            <a:solidFill>
              <a:schemeClr val="tx1"/>
            </a:solidFill>
            <a:miter lim="800000"/>
            <a:headEnd/>
            <a:tailEnd/>
          </a:ln>
        </p:spPr>
        <p:txBody>
          <a:bodyPr/>
          <a:lstStyle/>
          <a:p>
            <a:pPr algn="ctr"/>
            <a:r>
              <a:rPr lang="fr-FR" sz="2000" dirty="0">
                <a:latin typeface="Calibri" pitchFamily="34" charset="0"/>
              </a:rPr>
              <a:t>Moi, j’ai vraiment de la chance! Je fais partie d’une famille nombreuse. J’ai trois frères et deux sœurs. Mes parents sont </a:t>
            </a:r>
            <a:r>
              <a:rPr lang="fr-FR" sz="2000" dirty="0" smtClean="0">
                <a:latin typeface="Calibri" pitchFamily="34" charset="0"/>
              </a:rPr>
              <a:t>sympa </a:t>
            </a:r>
            <a:r>
              <a:rPr lang="fr-FR" sz="2000" dirty="0">
                <a:latin typeface="Calibri" pitchFamily="34" charset="0"/>
              </a:rPr>
              <a:t>et compréhensifs. De temps en temps, ils affirment leur autorité. Mais je ne me plains pas .S’ils me grondent, c’est parce que je suis insolent ou j’ai fait une bêtise. Et quand ça barde pour moi, je peux toujours compter sur mes frères et sœurs pour me remonter le moral!</a:t>
            </a:r>
          </a:p>
        </p:txBody>
      </p:sp>
      <p:sp>
        <p:nvSpPr>
          <p:cNvPr id="17412" name="Rectangle 5"/>
          <p:cNvSpPr>
            <a:spLocks noChangeArrowheads="1"/>
          </p:cNvSpPr>
          <p:nvPr/>
        </p:nvSpPr>
        <p:spPr bwMode="auto">
          <a:xfrm>
            <a:off x="4140200" y="3644900"/>
            <a:ext cx="4824413" cy="2376488"/>
          </a:xfrm>
          <a:prstGeom prst="rect">
            <a:avLst/>
          </a:prstGeom>
          <a:solidFill>
            <a:srgbClr val="99CCFF"/>
          </a:solidFill>
          <a:ln w="9525">
            <a:solidFill>
              <a:schemeClr val="tx1"/>
            </a:solidFill>
            <a:miter lim="800000"/>
            <a:headEnd/>
            <a:tailEnd/>
          </a:ln>
        </p:spPr>
        <p:txBody>
          <a:bodyPr wrap="none" anchor="ctr"/>
          <a:lstStyle/>
          <a:p>
            <a:pPr marL="342900" indent="-342900">
              <a:buFontTx/>
              <a:buAutoNum type="arabicPeriod"/>
            </a:pPr>
            <a:r>
              <a:rPr lang="en-GB" sz="2000">
                <a:latin typeface="Calibri" pitchFamily="34" charset="0"/>
              </a:rPr>
              <a:t>Why does Christophe think he is lucky?</a:t>
            </a:r>
          </a:p>
          <a:p>
            <a:pPr marL="342900" indent="-342900">
              <a:buFontTx/>
              <a:buAutoNum type="arabicPeriod"/>
            </a:pPr>
            <a:r>
              <a:rPr lang="en-GB" sz="2000">
                <a:latin typeface="Calibri" pitchFamily="34" charset="0"/>
              </a:rPr>
              <a:t>What does he say about his parents?</a:t>
            </a:r>
          </a:p>
          <a:p>
            <a:pPr marL="342900" indent="-342900">
              <a:buFontTx/>
              <a:buAutoNum type="arabicPeriod"/>
            </a:pPr>
            <a:r>
              <a:rPr lang="en-GB" sz="2000">
                <a:latin typeface="Calibri" pitchFamily="34" charset="0"/>
              </a:rPr>
              <a:t>Is he upset when his parents get strict?</a:t>
            </a:r>
          </a:p>
          <a:p>
            <a:pPr marL="342900" indent="-342900">
              <a:buFontTx/>
              <a:buAutoNum type="arabicPeriod"/>
            </a:pPr>
            <a:r>
              <a:rPr lang="en-GB" sz="2000">
                <a:latin typeface="Calibri" pitchFamily="34" charset="0"/>
              </a:rPr>
              <a:t>What happens when he argues    </a:t>
            </a:r>
          </a:p>
          <a:p>
            <a:pPr marL="342900" indent="-342900"/>
            <a:r>
              <a:rPr lang="en-GB" sz="2000">
                <a:latin typeface="Calibri" pitchFamily="34" charset="0"/>
              </a:rPr>
              <a:t>      with his parents?</a:t>
            </a:r>
          </a:p>
        </p:txBody>
      </p:sp>
      <p:sp>
        <p:nvSpPr>
          <p:cNvPr id="17413" name="Rectangle 6"/>
          <p:cNvSpPr>
            <a:spLocks noChangeArrowheads="1"/>
          </p:cNvSpPr>
          <p:nvPr/>
        </p:nvSpPr>
        <p:spPr bwMode="auto">
          <a:xfrm>
            <a:off x="395288" y="908050"/>
            <a:ext cx="8353425" cy="504825"/>
          </a:xfrm>
          <a:prstGeom prst="rect">
            <a:avLst/>
          </a:prstGeom>
          <a:solidFill>
            <a:schemeClr val="bg1"/>
          </a:solidFill>
          <a:ln w="9525">
            <a:solidFill>
              <a:schemeClr val="bg1"/>
            </a:solidFill>
            <a:miter lim="800000"/>
            <a:headEnd/>
            <a:tailEnd/>
          </a:ln>
        </p:spPr>
        <p:txBody>
          <a:bodyPr wrap="none" anchor="ctr"/>
          <a:lstStyle/>
          <a:p>
            <a:pPr algn="ctr"/>
            <a:r>
              <a:rPr lang="en-GB" b="1" dirty="0">
                <a:latin typeface="Calibri" pitchFamily="34" charset="0"/>
              </a:rPr>
              <a:t>Read the following </a:t>
            </a:r>
            <a:r>
              <a:rPr lang="en-GB" b="1" dirty="0" smtClean="0">
                <a:latin typeface="Calibri" pitchFamily="34" charset="0"/>
              </a:rPr>
              <a:t>passage </a:t>
            </a:r>
            <a:r>
              <a:rPr lang="en-GB" b="1" dirty="0">
                <a:latin typeface="Calibri" pitchFamily="34" charset="0"/>
              </a:rPr>
              <a:t>and answer the </a:t>
            </a:r>
            <a:r>
              <a:rPr lang="en-GB" b="1" dirty="0" smtClean="0">
                <a:latin typeface="Calibri" pitchFamily="34" charset="0"/>
              </a:rPr>
              <a:t>questions in English:</a:t>
            </a:r>
            <a:endParaRPr lang="en-GB" b="1" dirty="0">
              <a:latin typeface="Calibri" pitchFamily="34" charset="0"/>
            </a:endParaRPr>
          </a:p>
        </p:txBody>
      </p:sp>
      <p:pic>
        <p:nvPicPr>
          <p:cNvPr id="17414" name="Picture 5" descr="C:\Users\sa07manciniv.SAYR\AppData\Local\Microsoft\Windows\Temporary Internet Files\Content.IE5\602C966U\MP900442427[1].jpg"/>
          <p:cNvPicPr>
            <a:picLocks noChangeAspect="1" noChangeArrowheads="1"/>
          </p:cNvPicPr>
          <p:nvPr/>
        </p:nvPicPr>
        <p:blipFill>
          <a:blip r:embed="rId2" cstate="print"/>
          <a:srcRect/>
          <a:stretch>
            <a:fillRect/>
          </a:stretch>
        </p:blipFill>
        <p:spPr bwMode="auto">
          <a:xfrm>
            <a:off x="5191125" y="1692275"/>
            <a:ext cx="2722563" cy="189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0" y="0"/>
            <a:ext cx="9144000" cy="6858000"/>
          </a:xfrm>
        </p:spPr>
        <p:txBody>
          <a:bodyPr/>
          <a:lstStyle/>
          <a:p>
            <a:pPr algn="ctr" eaLnBrk="1" hangingPunct="1">
              <a:lnSpc>
                <a:spcPct val="80000"/>
              </a:lnSpc>
              <a:buFont typeface="Arial" charset="0"/>
              <a:buNone/>
            </a:pPr>
            <a:r>
              <a:rPr lang="en-GB" sz="2000" b="1" u="sng" dirty="0" err="1" smtClean="0"/>
              <a:t>Activité</a:t>
            </a:r>
            <a:r>
              <a:rPr lang="en-GB" sz="2000" b="1" u="sng" dirty="0" smtClean="0"/>
              <a:t> 3: Les </a:t>
            </a:r>
            <a:r>
              <a:rPr lang="en-GB" sz="2000" b="1" u="sng" dirty="0" err="1" smtClean="0"/>
              <a:t>conflits</a:t>
            </a:r>
            <a:r>
              <a:rPr lang="en-GB" sz="2000" b="1" dirty="0" smtClean="0"/>
              <a:t> </a:t>
            </a:r>
            <a:endParaRPr lang="en-GB" sz="2000" dirty="0" smtClean="0"/>
          </a:p>
          <a:p>
            <a:pPr algn="ctr" eaLnBrk="1" hangingPunct="1">
              <a:lnSpc>
                <a:spcPct val="80000"/>
              </a:lnSpc>
              <a:buFont typeface="Arial" charset="0"/>
              <a:buNone/>
            </a:pPr>
            <a:r>
              <a:rPr lang="en-GB" sz="2000" b="1" dirty="0" smtClean="0"/>
              <a:t>Work with a partner: read these statements about parents and decide if they are POSITIVE or NEGATIVE. </a:t>
            </a:r>
          </a:p>
          <a:p>
            <a:pPr algn="ctr" eaLnBrk="1" hangingPunct="1">
              <a:lnSpc>
                <a:spcPct val="80000"/>
              </a:lnSpc>
              <a:buFont typeface="Arial" charset="0"/>
              <a:buNone/>
            </a:pPr>
            <a:endParaRPr lang="en-GB" sz="24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eaLnBrk="1" hangingPunct="1">
              <a:lnSpc>
                <a:spcPct val="80000"/>
              </a:lnSpc>
              <a:buFont typeface="Arial" charset="0"/>
              <a:buAutoNum type="arabicPeriod"/>
            </a:pPr>
            <a:r>
              <a:rPr lang="fr-FR" sz="2200" dirty="0" smtClean="0"/>
              <a:t>Mes parents sont exigeant ma chambre doit être toujours rangée.</a:t>
            </a:r>
          </a:p>
          <a:p>
            <a:pPr eaLnBrk="1" hangingPunct="1">
              <a:lnSpc>
                <a:spcPct val="80000"/>
              </a:lnSpc>
              <a:buFont typeface="Arial" charset="0"/>
              <a:buAutoNum type="arabicPeriod"/>
            </a:pPr>
            <a:r>
              <a:rPr lang="fr-FR" sz="2200" dirty="0" smtClean="0"/>
              <a:t>Ils me prennent la tête avec ma musique.</a:t>
            </a:r>
          </a:p>
          <a:p>
            <a:pPr eaLnBrk="1" hangingPunct="1">
              <a:lnSpc>
                <a:spcPct val="80000"/>
              </a:lnSpc>
              <a:buFont typeface="Arial" charset="0"/>
              <a:buAutoNum type="arabicPeriod"/>
            </a:pPr>
            <a:r>
              <a:rPr lang="fr-FR" sz="2200" dirty="0" smtClean="0"/>
              <a:t>Ils disent que je passe trop de temps sur </a:t>
            </a:r>
            <a:r>
              <a:rPr lang="fr-FR" sz="2200" dirty="0" err="1" smtClean="0"/>
              <a:t>Facebook</a:t>
            </a:r>
            <a:r>
              <a:rPr lang="fr-FR" sz="2200" dirty="0" smtClean="0"/>
              <a:t>.</a:t>
            </a:r>
          </a:p>
          <a:p>
            <a:pPr eaLnBrk="1" hangingPunct="1">
              <a:lnSpc>
                <a:spcPct val="80000"/>
              </a:lnSpc>
              <a:buFont typeface="Arial" charset="0"/>
              <a:buAutoNum type="arabicPeriod"/>
            </a:pPr>
            <a:r>
              <a:rPr lang="fr-FR" sz="2200" dirty="0" smtClean="0"/>
              <a:t>J’ai le droit de mettre la musique à fond.</a:t>
            </a:r>
          </a:p>
          <a:p>
            <a:pPr eaLnBrk="1" hangingPunct="1">
              <a:lnSpc>
                <a:spcPct val="80000"/>
              </a:lnSpc>
              <a:buFont typeface="Arial" charset="0"/>
              <a:buAutoNum type="arabicPeriod"/>
            </a:pPr>
            <a:r>
              <a:rPr lang="fr-FR" sz="2200" dirty="0" smtClean="0"/>
              <a:t>Je n’ai pas le droit de m’habiller comme je le veux.</a:t>
            </a:r>
          </a:p>
          <a:p>
            <a:pPr eaLnBrk="1" hangingPunct="1">
              <a:lnSpc>
                <a:spcPct val="80000"/>
              </a:lnSpc>
              <a:buFont typeface="Arial" charset="0"/>
              <a:buAutoNum type="arabicPeriod"/>
            </a:pPr>
            <a:r>
              <a:rPr lang="fr-FR" sz="2200" dirty="0" smtClean="0"/>
              <a:t>Ils voudraient que je révise plus.</a:t>
            </a:r>
          </a:p>
          <a:p>
            <a:pPr eaLnBrk="1" hangingPunct="1">
              <a:lnSpc>
                <a:spcPct val="80000"/>
              </a:lnSpc>
              <a:buFont typeface="Arial" charset="0"/>
              <a:buAutoNum type="arabicPeriod"/>
            </a:pPr>
            <a:r>
              <a:rPr lang="fr-FR" sz="2200" dirty="0" smtClean="0"/>
              <a:t>J’ai le droit d’inviter mes amis à la maison.</a:t>
            </a:r>
          </a:p>
          <a:p>
            <a:pPr eaLnBrk="1" hangingPunct="1">
              <a:lnSpc>
                <a:spcPct val="80000"/>
              </a:lnSpc>
              <a:buFont typeface="Arial" charset="0"/>
              <a:buAutoNum type="arabicPeriod"/>
            </a:pPr>
            <a:r>
              <a:rPr lang="fr-FR" sz="2200" dirty="0" smtClean="0"/>
              <a:t>Je peux regarder la télé quand je veux.</a:t>
            </a:r>
          </a:p>
          <a:p>
            <a:pPr eaLnBrk="1" hangingPunct="1">
              <a:lnSpc>
                <a:spcPct val="80000"/>
              </a:lnSpc>
              <a:buFont typeface="Arial" charset="0"/>
              <a:buAutoNum type="arabicPeriod"/>
            </a:pPr>
            <a:r>
              <a:rPr lang="fr-FR" sz="2200" dirty="0" smtClean="0"/>
              <a:t>Ils trouvent que je n’aide pas assez à la maison</a:t>
            </a:r>
          </a:p>
          <a:p>
            <a:pPr eaLnBrk="1" hangingPunct="1">
              <a:lnSpc>
                <a:spcPct val="80000"/>
              </a:lnSpc>
              <a:buFont typeface="Arial" charset="0"/>
              <a:buAutoNum type="arabicPeriod"/>
            </a:pPr>
            <a:r>
              <a:rPr lang="fr-FR" sz="2200" dirty="0" smtClean="0"/>
              <a:t>Ils me font confiance.</a:t>
            </a:r>
          </a:p>
          <a:p>
            <a:pPr eaLnBrk="1" hangingPunct="1">
              <a:lnSpc>
                <a:spcPct val="80000"/>
              </a:lnSpc>
              <a:buFont typeface="Arial" charset="0"/>
              <a:buAutoNum type="arabicPeriod"/>
            </a:pPr>
            <a:endParaRPr lang="fr-FR" sz="2000" dirty="0" smtClean="0"/>
          </a:p>
          <a:p>
            <a:pPr eaLnBrk="1" hangingPunct="1">
              <a:lnSpc>
                <a:spcPct val="80000"/>
              </a:lnSpc>
              <a:buFont typeface="Arial" charset="0"/>
              <a:buAutoNum type="arabicPeriod"/>
            </a:pPr>
            <a:endParaRPr lang="en-GB" sz="2000" dirty="0" smtClean="0"/>
          </a:p>
          <a:p>
            <a:pPr eaLnBrk="1" hangingPunct="1">
              <a:lnSpc>
                <a:spcPct val="80000"/>
              </a:lnSpc>
              <a:buFont typeface="Arial" charset="0"/>
              <a:buAutoNum type="arabicPeriod"/>
            </a:pPr>
            <a:endParaRPr lang="en-GB" sz="1900" dirty="0" smtClean="0"/>
          </a:p>
          <a:p>
            <a:pPr eaLnBrk="1" hangingPunct="1">
              <a:lnSpc>
                <a:spcPct val="80000"/>
              </a:lnSpc>
              <a:buFont typeface="Arial" charset="0"/>
              <a:buNone/>
            </a:pPr>
            <a:endParaRPr lang="en-GB" sz="2200" dirty="0" smtClean="0"/>
          </a:p>
          <a:p>
            <a:pPr algn="ctr" eaLnBrk="1" hangingPunct="1">
              <a:lnSpc>
                <a:spcPct val="80000"/>
              </a:lnSpc>
              <a:buFont typeface="Arial" charset="0"/>
              <a:buNone/>
            </a:pPr>
            <a:endParaRPr lang="en-GB" sz="2200" b="1"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AutoNum type="alphaUcPeriod"/>
            </a:pPr>
            <a:endParaRPr lang="en-GB" sz="2200" dirty="0" smtClean="0"/>
          </a:p>
          <a:p>
            <a:pPr eaLnBrk="1" hangingPunct="1">
              <a:lnSpc>
                <a:spcPct val="80000"/>
              </a:lnSpc>
              <a:buFont typeface="Arial" charset="0"/>
              <a:buAutoNum type="alphaUcPeriod"/>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AutoNum type="alphaUcPeriod" startAt="5"/>
            </a:pPr>
            <a:endParaRPr lang="en-GB" sz="2200" dirty="0" smtClean="0"/>
          </a:p>
          <a:p>
            <a:pPr eaLnBrk="1" hangingPunct="1">
              <a:lnSpc>
                <a:spcPct val="80000"/>
              </a:lnSpc>
              <a:buFont typeface="Arial" charset="0"/>
              <a:buNone/>
            </a:pPr>
            <a:endParaRPr lang="en-GB" sz="2200"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pPr>
            <a:endParaRPr lang="en-GB" sz="3000" dirty="0" smtClean="0"/>
          </a:p>
        </p:txBody>
      </p:sp>
      <p:pic>
        <p:nvPicPr>
          <p:cNvPr id="18434" name="Picture 2" descr="C:\Documents and Settings\owner\Local Settings\Temporary Internet Files\Content.IE5\FWWUCHIY\MP900448582[1].jpg"/>
          <p:cNvPicPr>
            <a:picLocks noChangeAspect="1" noChangeArrowheads="1"/>
          </p:cNvPicPr>
          <p:nvPr/>
        </p:nvPicPr>
        <p:blipFill>
          <a:blip r:embed="rId2" cstate="print"/>
          <a:srcRect/>
          <a:stretch>
            <a:fillRect/>
          </a:stretch>
        </p:blipFill>
        <p:spPr bwMode="auto">
          <a:xfrm>
            <a:off x="428625" y="1071563"/>
            <a:ext cx="2101850" cy="2082800"/>
          </a:xfrm>
          <a:prstGeom prst="rect">
            <a:avLst/>
          </a:prstGeom>
          <a:noFill/>
          <a:ln w="9525">
            <a:noFill/>
            <a:miter lim="800000"/>
            <a:headEnd/>
            <a:tailEnd/>
          </a:ln>
        </p:spPr>
      </p:pic>
      <p:pic>
        <p:nvPicPr>
          <p:cNvPr id="18435" name="Picture 4" descr="C:\Documents and Settings\owner\Local Settings\Temporary Internet Files\Content.IE5\QWRRZ4O8\MP900442472[1].jpg"/>
          <p:cNvPicPr>
            <a:picLocks noChangeAspect="1" noChangeArrowheads="1"/>
          </p:cNvPicPr>
          <p:nvPr/>
        </p:nvPicPr>
        <p:blipFill>
          <a:blip r:embed="rId3" cstate="print"/>
          <a:srcRect/>
          <a:stretch>
            <a:fillRect/>
          </a:stretch>
        </p:blipFill>
        <p:spPr bwMode="auto">
          <a:xfrm>
            <a:off x="3000375" y="1000125"/>
            <a:ext cx="3357563" cy="2219325"/>
          </a:xfrm>
          <a:prstGeom prst="rect">
            <a:avLst/>
          </a:prstGeom>
          <a:noFill/>
          <a:ln w="9525">
            <a:noFill/>
            <a:miter lim="800000"/>
            <a:headEnd/>
            <a:tailEnd/>
          </a:ln>
        </p:spPr>
      </p:pic>
      <p:pic>
        <p:nvPicPr>
          <p:cNvPr id="18436" name="Picture 5" descr="C:\Documents and Settings\owner\Local Settings\Temporary Internet Files\Content.IE5\2VR9Z37E\MP900443255[1].jpg"/>
          <p:cNvPicPr>
            <a:picLocks noChangeAspect="1" noChangeArrowheads="1"/>
          </p:cNvPicPr>
          <p:nvPr/>
        </p:nvPicPr>
        <p:blipFill>
          <a:blip r:embed="rId4" cstate="print"/>
          <a:srcRect/>
          <a:stretch>
            <a:fillRect/>
          </a:stretch>
        </p:blipFill>
        <p:spPr bwMode="auto">
          <a:xfrm>
            <a:off x="7019925" y="908050"/>
            <a:ext cx="1589088" cy="221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sz="2000" b="1" u="sng" dirty="0" smtClean="0"/>
              <a:t>Activité 4 : Tu as le droit de …?</a:t>
            </a:r>
            <a:br>
              <a:rPr lang="fr-FR" sz="2000" b="1" u="sng" dirty="0" smtClean="0"/>
            </a:br>
            <a:r>
              <a:rPr lang="fr-FR" sz="2000" b="1" dirty="0" smtClean="0"/>
              <a:t/>
            </a:r>
            <a:br>
              <a:rPr lang="fr-FR" sz="2000" b="1" dirty="0" smtClean="0"/>
            </a:br>
            <a:r>
              <a:rPr lang="fr-FR" sz="2000" b="1" dirty="0" err="1" smtClean="0"/>
              <a:t>Discuss</a:t>
            </a:r>
            <a:r>
              <a:rPr lang="fr-FR" sz="2000" b="1" dirty="0" smtClean="0"/>
              <a:t> </a:t>
            </a:r>
            <a:r>
              <a:rPr lang="fr-FR" sz="2000" b="1" dirty="0" err="1" smtClean="0"/>
              <a:t>with</a:t>
            </a:r>
            <a:r>
              <a:rPr lang="fr-FR" sz="2000" b="1" dirty="0" smtClean="0"/>
              <a:t> a </a:t>
            </a:r>
            <a:r>
              <a:rPr lang="fr-FR" sz="2000" b="1" dirty="0" err="1" smtClean="0"/>
              <a:t>partner</a:t>
            </a:r>
            <a:r>
              <a:rPr lang="fr-FR" sz="2000" b="1" dirty="0" smtClean="0"/>
              <a:t> </a:t>
            </a:r>
            <a:r>
              <a:rPr lang="fr-FR" sz="2000" b="1" dirty="0" err="1" smtClean="0"/>
              <a:t>what</a:t>
            </a:r>
            <a:r>
              <a:rPr lang="fr-FR" sz="2000" b="1" dirty="0" smtClean="0"/>
              <a:t> </a:t>
            </a:r>
            <a:r>
              <a:rPr lang="fr-FR" sz="2000" b="1" dirty="0" err="1" smtClean="0"/>
              <a:t>you</a:t>
            </a:r>
            <a:r>
              <a:rPr lang="fr-FR" sz="2000" b="1" dirty="0" smtClean="0"/>
              <a:t> are </a:t>
            </a:r>
            <a:r>
              <a:rPr lang="fr-FR" sz="2000" b="1" dirty="0" err="1" smtClean="0"/>
              <a:t>allowed</a:t>
            </a:r>
            <a:r>
              <a:rPr lang="fr-FR" sz="2000" b="1" dirty="0" smtClean="0"/>
              <a:t> or not </a:t>
            </a:r>
            <a:r>
              <a:rPr lang="fr-FR" sz="2000" b="1" dirty="0" err="1" smtClean="0"/>
              <a:t>allowed</a:t>
            </a:r>
            <a:r>
              <a:rPr lang="fr-FR" sz="2000" b="1" dirty="0" smtClean="0"/>
              <a:t> to do:</a:t>
            </a:r>
            <a:endParaRPr lang="en-GB" sz="2000" b="1" dirty="0" smtClean="0"/>
          </a:p>
        </p:txBody>
      </p:sp>
      <p:sp>
        <p:nvSpPr>
          <p:cNvPr id="19458" name="Rectangle 3"/>
          <p:cNvSpPr>
            <a:spLocks noGrp="1"/>
          </p:cNvSpPr>
          <p:nvPr>
            <p:ph type="body" idx="1"/>
          </p:nvPr>
        </p:nvSpPr>
        <p:spPr/>
        <p:txBody>
          <a:bodyPr/>
          <a:lstStyle/>
          <a:p>
            <a:pPr algn="ctr" eaLnBrk="1" hangingPunct="1">
              <a:lnSpc>
                <a:spcPct val="90000"/>
              </a:lnSpc>
            </a:pPr>
            <a:r>
              <a:rPr lang="fr-FR" sz="2400" b="1" dirty="0" smtClean="0">
                <a:solidFill>
                  <a:srgbClr val="FF0000"/>
                </a:solidFill>
              </a:rPr>
              <a:t>J’ai le droit de…/Je n’ai pas le droit de…</a:t>
            </a:r>
          </a:p>
          <a:p>
            <a:pPr eaLnBrk="1" hangingPunct="1">
              <a:lnSpc>
                <a:spcPct val="90000"/>
              </a:lnSpc>
            </a:pPr>
            <a:endParaRPr lang="fr-FR" sz="2000" dirty="0" smtClean="0"/>
          </a:p>
          <a:p>
            <a:pPr eaLnBrk="1" hangingPunct="1">
              <a:lnSpc>
                <a:spcPct val="90000"/>
              </a:lnSpc>
            </a:pPr>
            <a:endParaRPr lang="fr-FR" sz="2000" dirty="0" smtClean="0"/>
          </a:p>
          <a:p>
            <a:pPr eaLnBrk="1" hangingPunct="1">
              <a:lnSpc>
                <a:spcPct val="90000"/>
              </a:lnSpc>
            </a:pPr>
            <a:r>
              <a:rPr lang="fr-FR" sz="2000" dirty="0" smtClean="0"/>
              <a:t>regarder ce que je veux à la télé</a:t>
            </a:r>
          </a:p>
          <a:p>
            <a:pPr eaLnBrk="1" hangingPunct="1">
              <a:lnSpc>
                <a:spcPct val="90000"/>
              </a:lnSpc>
            </a:pPr>
            <a:r>
              <a:rPr lang="fr-FR" sz="2000" dirty="0" smtClean="0"/>
              <a:t>sortir tard le soir</a:t>
            </a:r>
          </a:p>
          <a:p>
            <a:pPr eaLnBrk="1" hangingPunct="1">
              <a:lnSpc>
                <a:spcPct val="90000"/>
              </a:lnSpc>
            </a:pPr>
            <a:r>
              <a:rPr lang="fr-FR" sz="2000" dirty="0" smtClean="0"/>
              <a:t>fumer</a:t>
            </a:r>
          </a:p>
          <a:p>
            <a:pPr eaLnBrk="1" hangingPunct="1">
              <a:lnSpc>
                <a:spcPct val="90000"/>
              </a:lnSpc>
            </a:pPr>
            <a:r>
              <a:rPr lang="fr-FR" sz="2000" dirty="0" smtClean="0"/>
              <a:t>boire de l’alcool</a:t>
            </a:r>
          </a:p>
          <a:p>
            <a:pPr eaLnBrk="1" hangingPunct="1">
              <a:lnSpc>
                <a:spcPct val="90000"/>
              </a:lnSpc>
            </a:pPr>
            <a:r>
              <a:rPr lang="fr-FR" sz="2000" dirty="0" smtClean="0"/>
              <a:t>aller à des concerts</a:t>
            </a:r>
          </a:p>
          <a:p>
            <a:pPr eaLnBrk="1" hangingPunct="1">
              <a:lnSpc>
                <a:spcPct val="90000"/>
              </a:lnSpc>
            </a:pPr>
            <a:r>
              <a:rPr lang="fr-FR" sz="2000" dirty="0" smtClean="0"/>
              <a:t>aller en ville avec mes amis</a:t>
            </a:r>
          </a:p>
          <a:p>
            <a:pPr eaLnBrk="1" hangingPunct="1">
              <a:lnSpc>
                <a:spcPct val="90000"/>
              </a:lnSpc>
            </a:pPr>
            <a:r>
              <a:rPr lang="fr-FR" sz="2000" dirty="0" smtClean="0"/>
              <a:t>passer la nuit chez des copains</a:t>
            </a:r>
          </a:p>
          <a:p>
            <a:pPr eaLnBrk="1" hangingPunct="1">
              <a:lnSpc>
                <a:spcPct val="90000"/>
              </a:lnSpc>
            </a:pPr>
            <a:r>
              <a:rPr lang="fr-FR" sz="2000" dirty="0" smtClean="0"/>
              <a:t>aller en boîte</a:t>
            </a:r>
            <a:endParaRPr lang="en-GB" sz="2000" dirty="0" smtClean="0"/>
          </a:p>
        </p:txBody>
      </p:sp>
      <p:pic>
        <p:nvPicPr>
          <p:cNvPr id="19459" name="Picture 2" descr="C:\Users\sa07manciniv.SAYR\AppData\Local\Microsoft\Windows\Temporary Internet Files\Content.IE5\5YOHPLF5\MM900234713[1].gif"/>
          <p:cNvPicPr>
            <a:picLocks noChangeAspect="1" noChangeArrowheads="1" noCrop="1"/>
          </p:cNvPicPr>
          <p:nvPr/>
        </p:nvPicPr>
        <p:blipFill>
          <a:blip r:embed="rId2" cstate="print"/>
          <a:srcRect/>
          <a:stretch>
            <a:fillRect/>
          </a:stretch>
        </p:blipFill>
        <p:spPr bwMode="auto">
          <a:xfrm>
            <a:off x="4284663" y="2436813"/>
            <a:ext cx="1219200" cy="1219200"/>
          </a:xfrm>
          <a:prstGeom prst="rect">
            <a:avLst/>
          </a:prstGeom>
          <a:noFill/>
          <a:ln w="9525">
            <a:noFill/>
            <a:miter lim="800000"/>
            <a:headEnd/>
            <a:tailEnd/>
          </a:ln>
        </p:spPr>
      </p:pic>
      <p:pic>
        <p:nvPicPr>
          <p:cNvPr id="19460" name="Picture 3" descr="C:\Users\sa07manciniv.SAYR\AppData\Local\Microsoft\Windows\Temporary Internet Files\Content.IE5\DP1XV1EK\MC900432517[1].wmf"/>
          <p:cNvPicPr>
            <a:picLocks noChangeAspect="1" noChangeArrowheads="1"/>
          </p:cNvPicPr>
          <p:nvPr/>
        </p:nvPicPr>
        <p:blipFill>
          <a:blip r:embed="rId3" cstate="print"/>
          <a:srcRect/>
          <a:stretch>
            <a:fillRect/>
          </a:stretch>
        </p:blipFill>
        <p:spPr bwMode="auto">
          <a:xfrm>
            <a:off x="6227763" y="2436813"/>
            <a:ext cx="1762125" cy="1409700"/>
          </a:xfrm>
          <a:prstGeom prst="rect">
            <a:avLst/>
          </a:prstGeom>
          <a:noFill/>
          <a:ln w="9525">
            <a:noFill/>
            <a:miter lim="800000"/>
            <a:headEnd/>
            <a:tailEnd/>
          </a:ln>
        </p:spPr>
      </p:pic>
      <p:pic>
        <p:nvPicPr>
          <p:cNvPr id="19461" name="Picture 4" descr="C:\Users\sa07manciniv.SAYR\AppData\Local\Microsoft\Windows\Temporary Internet Files\Content.IE5\TN2991KY\MC900435207[1].wmf"/>
          <p:cNvPicPr>
            <a:picLocks noChangeAspect="1" noChangeArrowheads="1"/>
          </p:cNvPicPr>
          <p:nvPr/>
        </p:nvPicPr>
        <p:blipFill>
          <a:blip r:embed="rId4" cstate="print"/>
          <a:srcRect/>
          <a:stretch>
            <a:fillRect/>
          </a:stretch>
        </p:blipFill>
        <p:spPr bwMode="auto">
          <a:xfrm>
            <a:off x="6462713" y="4076700"/>
            <a:ext cx="1292225" cy="1841500"/>
          </a:xfrm>
          <a:prstGeom prst="rect">
            <a:avLst/>
          </a:prstGeom>
          <a:noFill/>
          <a:ln w="9525">
            <a:noFill/>
            <a:miter lim="800000"/>
            <a:headEnd/>
            <a:tailEnd/>
          </a:ln>
        </p:spPr>
      </p:pic>
      <p:pic>
        <p:nvPicPr>
          <p:cNvPr id="19462" name="Picture 5" descr="C:\Users\sa07manciniv.SAYR\AppData\Local\Microsoft\Windows\Temporary Internet Files\Content.IE5\M0TWJ8H0\MC900045105[1].wmf"/>
          <p:cNvPicPr>
            <a:picLocks noChangeAspect="1" noChangeArrowheads="1"/>
          </p:cNvPicPr>
          <p:nvPr/>
        </p:nvPicPr>
        <p:blipFill>
          <a:blip r:embed="rId5" cstate="print"/>
          <a:srcRect/>
          <a:stretch>
            <a:fillRect/>
          </a:stretch>
        </p:blipFill>
        <p:spPr bwMode="auto">
          <a:xfrm>
            <a:off x="4267200" y="4178300"/>
            <a:ext cx="2005013" cy="173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p:txBody>
          <a:bodyPr/>
          <a:lstStyle/>
          <a:p>
            <a:r>
              <a:rPr lang="en-GB" sz="2000" b="1" u="sng" dirty="0" err="1" smtClean="0"/>
              <a:t>Activité</a:t>
            </a:r>
            <a:r>
              <a:rPr lang="en-GB" sz="2000" b="1" u="sng" dirty="0" smtClean="0"/>
              <a:t> 5: Aider à la </a:t>
            </a:r>
            <a:r>
              <a:rPr lang="en-GB" sz="2000" b="1" u="sng" dirty="0" err="1" smtClean="0"/>
              <a:t>maison</a:t>
            </a:r>
            <a:r>
              <a:rPr lang="en-GB" sz="2000" b="1" dirty="0" smtClean="0"/>
              <a:t/>
            </a:r>
            <a:br>
              <a:rPr lang="en-GB" sz="2000" b="1" dirty="0" smtClean="0"/>
            </a:br>
            <a:r>
              <a:rPr lang="en-GB" sz="2000" b="1" dirty="0" smtClean="0"/>
              <a:t/>
            </a:r>
            <a:br>
              <a:rPr lang="en-GB" sz="2000" b="1" dirty="0" smtClean="0"/>
            </a:br>
            <a:r>
              <a:rPr lang="en-GB" sz="2000" b="1" dirty="0" smtClean="0"/>
              <a:t>Work with a partner : match up the pictures with the sentences:</a:t>
            </a:r>
            <a:br>
              <a:rPr lang="en-GB" sz="2000" b="1" dirty="0" smtClean="0"/>
            </a:br>
            <a:endParaRPr lang="en-GB" sz="2000" b="1" dirty="0" smtClean="0"/>
          </a:p>
        </p:txBody>
      </p:sp>
      <p:sp>
        <p:nvSpPr>
          <p:cNvPr id="5" name="Content Placeholder 4"/>
          <p:cNvSpPr>
            <a:spLocks noGrp="1"/>
          </p:cNvSpPr>
          <p:nvPr>
            <p:ph sz="half" idx="1"/>
          </p:nvPr>
        </p:nvSpPr>
        <p:spPr/>
        <p:txBody>
          <a:bodyPr/>
          <a:lstStyle/>
          <a:p>
            <a:pPr marL="457200" indent="-457200">
              <a:buFont typeface="+mj-lt"/>
              <a:buAutoNum type="arabicPeriod"/>
              <a:defRPr/>
            </a:pPr>
            <a:r>
              <a:rPr lang="en-GB" sz="2400" dirty="0"/>
              <a:t>Je lave la </a:t>
            </a:r>
            <a:r>
              <a:rPr lang="en-GB" sz="2400" dirty="0" err="1"/>
              <a:t>voiture</a:t>
            </a:r>
            <a:endParaRPr lang="en-GB" sz="2400" dirty="0"/>
          </a:p>
          <a:p>
            <a:pPr marL="457200" indent="-457200">
              <a:buFont typeface="+mj-lt"/>
              <a:buAutoNum type="arabicPeriod"/>
              <a:defRPr/>
            </a:pPr>
            <a:r>
              <a:rPr lang="en-GB" sz="2400" dirty="0"/>
              <a:t>Je </a:t>
            </a:r>
            <a:r>
              <a:rPr lang="en-GB" sz="2400" dirty="0" err="1"/>
              <a:t>fais</a:t>
            </a:r>
            <a:r>
              <a:rPr lang="en-GB" sz="2400" dirty="0"/>
              <a:t> la </a:t>
            </a:r>
            <a:r>
              <a:rPr lang="en-GB" sz="2400" dirty="0" err="1"/>
              <a:t>vaisselle</a:t>
            </a:r>
            <a:endParaRPr lang="en-GB" sz="2400" dirty="0"/>
          </a:p>
          <a:p>
            <a:pPr marL="457200" indent="-457200">
              <a:buFont typeface="+mj-lt"/>
              <a:buAutoNum type="arabicPeriod"/>
              <a:defRPr/>
            </a:pPr>
            <a:r>
              <a:rPr lang="en-GB" sz="2400" dirty="0"/>
              <a:t>Je </a:t>
            </a:r>
            <a:r>
              <a:rPr lang="en-GB" sz="2400" dirty="0" err="1"/>
              <a:t>fais</a:t>
            </a:r>
            <a:r>
              <a:rPr lang="en-GB" sz="2400" dirty="0"/>
              <a:t> les courses</a:t>
            </a:r>
          </a:p>
          <a:p>
            <a:pPr marL="457200" indent="-457200">
              <a:buFont typeface="+mj-lt"/>
              <a:buAutoNum type="arabicPeriod"/>
              <a:defRPr/>
            </a:pPr>
            <a:r>
              <a:rPr lang="en-GB" sz="2400" dirty="0"/>
              <a:t>Je </a:t>
            </a:r>
            <a:r>
              <a:rPr lang="en-GB" sz="2400" dirty="0" err="1"/>
              <a:t>fais</a:t>
            </a:r>
            <a:r>
              <a:rPr lang="en-GB" sz="2400" dirty="0"/>
              <a:t> du </a:t>
            </a:r>
            <a:r>
              <a:rPr lang="en-GB" sz="2400" dirty="0" err="1"/>
              <a:t>jardinage</a:t>
            </a:r>
            <a:endParaRPr lang="en-GB" sz="2400" dirty="0"/>
          </a:p>
          <a:p>
            <a:pPr marL="457200" indent="-457200">
              <a:buFont typeface="+mj-lt"/>
              <a:buAutoNum type="arabicPeriod"/>
              <a:defRPr/>
            </a:pPr>
            <a:r>
              <a:rPr lang="en-GB" sz="2400" dirty="0"/>
              <a:t>Je </a:t>
            </a:r>
            <a:r>
              <a:rPr lang="en-GB" sz="2400" dirty="0" err="1"/>
              <a:t>fais</a:t>
            </a:r>
            <a:r>
              <a:rPr lang="en-GB" sz="2400" dirty="0"/>
              <a:t> le ménage</a:t>
            </a:r>
          </a:p>
          <a:p>
            <a:pPr marL="457200" indent="-457200">
              <a:buFont typeface="+mj-lt"/>
              <a:buAutoNum type="arabicPeriod"/>
              <a:defRPr/>
            </a:pPr>
            <a:r>
              <a:rPr lang="es-ES_tradnl" sz="2400" dirty="0"/>
              <a:t>Je </a:t>
            </a:r>
            <a:r>
              <a:rPr lang="es-ES_tradnl" sz="2400" dirty="0" err="1"/>
              <a:t>débarasse</a:t>
            </a:r>
            <a:r>
              <a:rPr lang="es-ES_tradnl" sz="2400" dirty="0"/>
              <a:t> la </a:t>
            </a:r>
            <a:r>
              <a:rPr lang="es-ES_tradnl" sz="2400" dirty="0" err="1"/>
              <a:t>table</a:t>
            </a:r>
            <a:endParaRPr lang="en-GB" sz="2400" dirty="0"/>
          </a:p>
          <a:p>
            <a:pPr marL="457200" indent="-457200">
              <a:buFont typeface="+mj-lt"/>
              <a:buAutoNum type="arabicPeriod"/>
              <a:defRPr/>
            </a:pPr>
            <a:r>
              <a:rPr lang="es-ES_tradnl" sz="2400" dirty="0"/>
              <a:t>Je </a:t>
            </a:r>
            <a:r>
              <a:rPr lang="es-ES_tradnl" sz="2400" dirty="0" err="1"/>
              <a:t>passe</a:t>
            </a:r>
            <a:r>
              <a:rPr lang="es-ES_tradnl" sz="2400" dirty="0"/>
              <a:t>  </a:t>
            </a:r>
            <a:r>
              <a:rPr lang="es-ES_tradnl" sz="2400" dirty="0" err="1"/>
              <a:t>l’aspirateur</a:t>
            </a:r>
            <a:endParaRPr lang="en-GB" sz="2400" dirty="0"/>
          </a:p>
          <a:p>
            <a:pPr marL="457200" indent="-457200">
              <a:buFont typeface="+mj-lt"/>
              <a:buAutoNum type="arabicPeriod"/>
              <a:defRPr/>
            </a:pPr>
            <a:r>
              <a:rPr lang="es-ES_tradnl" sz="2400" dirty="0"/>
              <a:t>Je </a:t>
            </a:r>
            <a:r>
              <a:rPr lang="es-ES_tradnl" sz="2400" dirty="0" err="1"/>
              <a:t>sors</a:t>
            </a:r>
            <a:r>
              <a:rPr lang="es-ES_tradnl" sz="2400" dirty="0"/>
              <a:t> la </a:t>
            </a:r>
            <a:r>
              <a:rPr lang="es-ES_tradnl" sz="2400" dirty="0" err="1"/>
              <a:t>poubelle</a:t>
            </a:r>
            <a:endParaRPr lang="en-GB" sz="2400" dirty="0"/>
          </a:p>
          <a:p>
            <a:pPr marL="457200" indent="-457200">
              <a:buFont typeface="+mj-lt"/>
              <a:buAutoNum type="arabicPeriod"/>
              <a:defRPr/>
            </a:pPr>
            <a:r>
              <a:rPr lang="es-ES_tradnl" sz="2400" dirty="0"/>
              <a:t>Je </a:t>
            </a:r>
            <a:r>
              <a:rPr lang="es-ES_tradnl" sz="2400" dirty="0" err="1"/>
              <a:t>prépare</a:t>
            </a:r>
            <a:r>
              <a:rPr lang="es-ES_tradnl" sz="2400" dirty="0"/>
              <a:t> les </a:t>
            </a:r>
            <a:r>
              <a:rPr lang="es-ES_tradnl" sz="2400" dirty="0" err="1"/>
              <a:t>repas</a:t>
            </a:r>
            <a:endParaRPr lang="en-GB" sz="2400" dirty="0"/>
          </a:p>
          <a:p>
            <a:pPr marL="457200" indent="-457200">
              <a:buFont typeface="+mj-lt"/>
              <a:buAutoNum type="arabicPeriod"/>
              <a:defRPr/>
            </a:pPr>
            <a:r>
              <a:rPr lang="es-ES_tradnl" sz="2400" dirty="0"/>
              <a:t>Je </a:t>
            </a:r>
            <a:r>
              <a:rPr lang="es-ES_tradnl" sz="2400" dirty="0" err="1"/>
              <a:t>range</a:t>
            </a:r>
            <a:r>
              <a:rPr lang="es-ES_tradnl" sz="2400" dirty="0"/>
              <a:t> </a:t>
            </a:r>
            <a:r>
              <a:rPr lang="es-ES_tradnl" sz="2400" dirty="0" err="1"/>
              <a:t>ma</a:t>
            </a:r>
            <a:r>
              <a:rPr lang="es-ES_tradnl" sz="2400" dirty="0"/>
              <a:t> chambre</a:t>
            </a:r>
            <a:endParaRPr lang="en-GB" sz="2400" dirty="0"/>
          </a:p>
          <a:p>
            <a:pPr>
              <a:defRPr/>
            </a:pPr>
            <a:endParaRPr lang="en-GB" dirty="0"/>
          </a:p>
        </p:txBody>
      </p:sp>
      <p:pic>
        <p:nvPicPr>
          <p:cNvPr id="20483" name="Picture 2" descr="C:\Users\sa07manciniv.SAYR\AppData\Local\Microsoft\Windows\Temporary Internet Files\Content.IE5\602C966U\MC900280771[1].wmf"/>
          <p:cNvPicPr>
            <a:picLocks noGrp="1" noChangeAspect="1" noChangeArrowheads="1"/>
          </p:cNvPicPr>
          <p:nvPr>
            <p:ph sz="half" idx="2"/>
          </p:nvPr>
        </p:nvPicPr>
        <p:blipFill>
          <a:blip r:embed="rId2" cstate="print"/>
          <a:srcRect/>
          <a:stretch>
            <a:fillRect/>
          </a:stretch>
        </p:blipFill>
        <p:spPr>
          <a:xfrm>
            <a:off x="4684713" y="5084763"/>
            <a:ext cx="688975" cy="796925"/>
          </a:xfrm>
        </p:spPr>
      </p:pic>
      <p:pic>
        <p:nvPicPr>
          <p:cNvPr id="20484" name="Picture 3" descr="C:\Users\sa07manciniv.SAYR\AppData\Local\Microsoft\Windows\Temporary Internet Files\Content.IE5\DP1XV1EK\MC900434455[1].wmf"/>
          <p:cNvPicPr>
            <a:picLocks noChangeAspect="1" noChangeArrowheads="1"/>
          </p:cNvPicPr>
          <p:nvPr/>
        </p:nvPicPr>
        <p:blipFill>
          <a:blip r:embed="rId3" cstate="print"/>
          <a:srcRect/>
          <a:stretch>
            <a:fillRect/>
          </a:stretch>
        </p:blipFill>
        <p:spPr bwMode="auto">
          <a:xfrm>
            <a:off x="4575175" y="1470025"/>
            <a:ext cx="830263" cy="647700"/>
          </a:xfrm>
          <a:prstGeom prst="rect">
            <a:avLst/>
          </a:prstGeom>
          <a:noFill/>
          <a:ln w="9525">
            <a:noFill/>
            <a:miter lim="800000"/>
            <a:headEnd/>
            <a:tailEnd/>
          </a:ln>
        </p:spPr>
      </p:pic>
      <p:pic>
        <p:nvPicPr>
          <p:cNvPr id="20485" name="Picture 4" descr="C:\Users\sa07manciniv.SAYR\AppData\Local\Microsoft\Windows\Temporary Internet Files\Content.IE5\9ARL043F\MC900433864[1].png"/>
          <p:cNvPicPr>
            <a:picLocks noChangeAspect="1" noChangeArrowheads="1"/>
          </p:cNvPicPr>
          <p:nvPr/>
        </p:nvPicPr>
        <p:blipFill>
          <a:blip r:embed="rId4" cstate="print"/>
          <a:srcRect/>
          <a:stretch>
            <a:fillRect/>
          </a:stretch>
        </p:blipFill>
        <p:spPr bwMode="auto">
          <a:xfrm>
            <a:off x="7667625" y="5013325"/>
            <a:ext cx="914400" cy="914400"/>
          </a:xfrm>
          <a:prstGeom prst="rect">
            <a:avLst/>
          </a:prstGeom>
          <a:noFill/>
          <a:ln w="9525">
            <a:noFill/>
            <a:miter lim="800000"/>
            <a:headEnd/>
            <a:tailEnd/>
          </a:ln>
        </p:spPr>
      </p:pic>
      <p:pic>
        <p:nvPicPr>
          <p:cNvPr id="20486" name="Picture 5" descr="C:\Users\sa07manciniv.SAYR\AppData\Local\Microsoft\Windows\Temporary Internet Files\Content.IE5\9ARL043F\MC900231375[1].wmf"/>
          <p:cNvPicPr>
            <a:picLocks noChangeAspect="1" noChangeArrowheads="1"/>
          </p:cNvPicPr>
          <p:nvPr/>
        </p:nvPicPr>
        <p:blipFill>
          <a:blip r:embed="rId5" cstate="print"/>
          <a:srcRect/>
          <a:stretch>
            <a:fillRect/>
          </a:stretch>
        </p:blipFill>
        <p:spPr bwMode="auto">
          <a:xfrm>
            <a:off x="5986463" y="5013325"/>
            <a:ext cx="1141412" cy="909638"/>
          </a:xfrm>
          <a:prstGeom prst="rect">
            <a:avLst/>
          </a:prstGeom>
          <a:noFill/>
          <a:ln w="9525">
            <a:noFill/>
            <a:miter lim="800000"/>
            <a:headEnd/>
            <a:tailEnd/>
          </a:ln>
        </p:spPr>
      </p:pic>
      <p:pic>
        <p:nvPicPr>
          <p:cNvPr id="20487" name="Picture 7" descr="C:\Users\sa07manciniv.SAYR\AppData\Local\Microsoft\Windows\Temporary Internet Files\Content.IE5\602C966U\MC900229895[1].wmf"/>
          <p:cNvPicPr>
            <a:picLocks noChangeAspect="1" noChangeArrowheads="1"/>
          </p:cNvPicPr>
          <p:nvPr/>
        </p:nvPicPr>
        <p:blipFill>
          <a:blip r:embed="rId6" cstate="print"/>
          <a:srcRect/>
          <a:stretch>
            <a:fillRect/>
          </a:stretch>
        </p:blipFill>
        <p:spPr bwMode="auto">
          <a:xfrm>
            <a:off x="4575175" y="2425700"/>
            <a:ext cx="768350" cy="792163"/>
          </a:xfrm>
          <a:prstGeom prst="rect">
            <a:avLst/>
          </a:prstGeom>
          <a:noFill/>
          <a:ln w="9525">
            <a:noFill/>
            <a:miter lim="800000"/>
            <a:headEnd/>
            <a:tailEnd/>
          </a:ln>
        </p:spPr>
      </p:pic>
      <p:pic>
        <p:nvPicPr>
          <p:cNvPr id="20488" name="Picture 8" descr="C:\Users\sa07manciniv.SAYR\AppData\Local\Microsoft\Windows\Temporary Internet Files\Content.IE5\RPKRVAE9\MC900434453[1].wmf"/>
          <p:cNvPicPr>
            <a:picLocks noChangeAspect="1" noChangeArrowheads="1"/>
          </p:cNvPicPr>
          <p:nvPr/>
        </p:nvPicPr>
        <p:blipFill>
          <a:blip r:embed="rId7" cstate="print"/>
          <a:srcRect/>
          <a:stretch>
            <a:fillRect/>
          </a:stretch>
        </p:blipFill>
        <p:spPr bwMode="auto">
          <a:xfrm>
            <a:off x="6046788" y="1584325"/>
            <a:ext cx="914400" cy="588963"/>
          </a:xfrm>
          <a:prstGeom prst="rect">
            <a:avLst/>
          </a:prstGeom>
          <a:noFill/>
          <a:ln w="9525">
            <a:noFill/>
            <a:miter lim="800000"/>
            <a:headEnd/>
            <a:tailEnd/>
          </a:ln>
        </p:spPr>
      </p:pic>
      <p:pic>
        <p:nvPicPr>
          <p:cNvPr id="20489" name="Picture 9" descr="C:\Users\sa07manciniv.SAYR\AppData\Local\Microsoft\Windows\Temporary Internet Files\Content.IE5\5YOHPLF5\MC900198042[1].wmf"/>
          <p:cNvPicPr>
            <a:picLocks noChangeAspect="1" noChangeArrowheads="1"/>
          </p:cNvPicPr>
          <p:nvPr/>
        </p:nvPicPr>
        <p:blipFill>
          <a:blip r:embed="rId8" cstate="print"/>
          <a:srcRect/>
          <a:stretch>
            <a:fillRect/>
          </a:stretch>
        </p:blipFill>
        <p:spPr bwMode="auto">
          <a:xfrm>
            <a:off x="6089650" y="3716338"/>
            <a:ext cx="935038" cy="949325"/>
          </a:xfrm>
          <a:prstGeom prst="rect">
            <a:avLst/>
          </a:prstGeom>
          <a:noFill/>
          <a:ln w="9525">
            <a:noFill/>
            <a:miter lim="800000"/>
            <a:headEnd/>
            <a:tailEnd/>
          </a:ln>
        </p:spPr>
      </p:pic>
      <p:pic>
        <p:nvPicPr>
          <p:cNvPr id="20490" name="Picture 10" descr="C:\Users\sa07manciniv.SAYR\AppData\Local\Microsoft\Windows\Temporary Internet Files\Content.IE5\9ARL043F\MC900250148[1].wmf"/>
          <p:cNvPicPr>
            <a:picLocks noChangeAspect="1" noChangeArrowheads="1"/>
          </p:cNvPicPr>
          <p:nvPr/>
        </p:nvPicPr>
        <p:blipFill>
          <a:blip r:embed="rId9" cstate="print"/>
          <a:srcRect/>
          <a:stretch>
            <a:fillRect/>
          </a:stretch>
        </p:blipFill>
        <p:spPr bwMode="auto">
          <a:xfrm>
            <a:off x="4489450" y="3716338"/>
            <a:ext cx="1003300" cy="906462"/>
          </a:xfrm>
          <a:prstGeom prst="rect">
            <a:avLst/>
          </a:prstGeom>
          <a:noFill/>
          <a:ln w="9525">
            <a:noFill/>
            <a:miter lim="800000"/>
            <a:headEnd/>
            <a:tailEnd/>
          </a:ln>
        </p:spPr>
      </p:pic>
      <p:pic>
        <p:nvPicPr>
          <p:cNvPr id="20491" name="Picture 11" descr="C:\Users\sa07manciniv.SAYR\AppData\Local\Microsoft\Windows\Temporary Internet Files\Content.IE5\5YOHPLF5\MC900233439[1].wmf"/>
          <p:cNvPicPr>
            <a:picLocks noChangeAspect="1" noChangeArrowheads="1"/>
          </p:cNvPicPr>
          <p:nvPr/>
        </p:nvPicPr>
        <p:blipFill>
          <a:blip r:embed="rId10" cstate="print"/>
          <a:srcRect/>
          <a:stretch>
            <a:fillRect/>
          </a:stretch>
        </p:blipFill>
        <p:spPr bwMode="auto">
          <a:xfrm>
            <a:off x="6046788" y="2425700"/>
            <a:ext cx="815975" cy="1023938"/>
          </a:xfrm>
          <a:prstGeom prst="rect">
            <a:avLst/>
          </a:prstGeom>
          <a:noFill/>
          <a:ln w="9525">
            <a:noFill/>
            <a:miter lim="800000"/>
            <a:headEnd/>
            <a:tailEnd/>
          </a:ln>
        </p:spPr>
      </p:pic>
      <p:pic>
        <p:nvPicPr>
          <p:cNvPr id="20492" name="Picture 12" descr="C:\Users\sa07manciniv.SAYR\AppData\Local\Microsoft\Windows\Temporary Internet Files\Content.IE5\DP1XV1EK\MC900334162[1].wmf"/>
          <p:cNvPicPr>
            <a:picLocks noChangeAspect="1" noChangeArrowheads="1"/>
          </p:cNvPicPr>
          <p:nvPr/>
        </p:nvPicPr>
        <p:blipFill>
          <a:blip r:embed="rId11" cstate="print"/>
          <a:srcRect/>
          <a:stretch>
            <a:fillRect/>
          </a:stretch>
        </p:blipFill>
        <p:spPr bwMode="auto">
          <a:xfrm>
            <a:off x="7670800" y="3716338"/>
            <a:ext cx="911225" cy="847725"/>
          </a:xfrm>
          <a:prstGeom prst="rect">
            <a:avLst/>
          </a:prstGeom>
          <a:noFill/>
          <a:ln w="9525">
            <a:noFill/>
            <a:miter lim="800000"/>
            <a:headEnd/>
            <a:tailEnd/>
          </a:ln>
        </p:spPr>
      </p:pic>
      <p:sp>
        <p:nvSpPr>
          <p:cNvPr id="7" name="Heptagon 6"/>
          <p:cNvSpPr/>
          <p:nvPr/>
        </p:nvSpPr>
        <p:spPr>
          <a:xfrm>
            <a:off x="4489450" y="1878013"/>
            <a:ext cx="149225" cy="2397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a:t>
            </a:r>
          </a:p>
        </p:txBody>
      </p:sp>
      <p:sp>
        <p:nvSpPr>
          <p:cNvPr id="8" name="Heptagon 7"/>
          <p:cNvSpPr/>
          <p:nvPr/>
        </p:nvSpPr>
        <p:spPr>
          <a:xfrm>
            <a:off x="4489450" y="2936875"/>
            <a:ext cx="149225" cy="2286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t>
            </a:r>
          </a:p>
        </p:txBody>
      </p:sp>
      <p:sp>
        <p:nvSpPr>
          <p:cNvPr id="9" name="Heptagon 8"/>
          <p:cNvSpPr/>
          <p:nvPr/>
        </p:nvSpPr>
        <p:spPr>
          <a:xfrm>
            <a:off x="4375150" y="4273550"/>
            <a:ext cx="228600" cy="3079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a:t>
            </a:r>
          </a:p>
        </p:txBody>
      </p:sp>
      <p:sp>
        <p:nvSpPr>
          <p:cNvPr id="10" name="Heptagon 9"/>
          <p:cNvSpPr/>
          <p:nvPr/>
        </p:nvSpPr>
        <p:spPr>
          <a:xfrm>
            <a:off x="4489450" y="5732463"/>
            <a:ext cx="271463" cy="2714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a:t>
            </a:r>
          </a:p>
        </p:txBody>
      </p:sp>
      <p:sp>
        <p:nvSpPr>
          <p:cNvPr id="11" name="Heptagon 10"/>
          <p:cNvSpPr/>
          <p:nvPr/>
        </p:nvSpPr>
        <p:spPr>
          <a:xfrm>
            <a:off x="6046788" y="1878013"/>
            <a:ext cx="180975" cy="2397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e</a:t>
            </a:r>
          </a:p>
        </p:txBody>
      </p:sp>
      <p:sp>
        <p:nvSpPr>
          <p:cNvPr id="12" name="Heptagon 11"/>
          <p:cNvSpPr/>
          <p:nvPr/>
        </p:nvSpPr>
        <p:spPr>
          <a:xfrm>
            <a:off x="6046788" y="3217863"/>
            <a:ext cx="180975" cy="2317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a:t>
            </a:r>
          </a:p>
        </p:txBody>
      </p:sp>
      <p:sp>
        <p:nvSpPr>
          <p:cNvPr id="13" name="Heptagon 12"/>
          <p:cNvSpPr/>
          <p:nvPr/>
        </p:nvSpPr>
        <p:spPr>
          <a:xfrm>
            <a:off x="5986463" y="4427538"/>
            <a:ext cx="241300" cy="23812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g</a:t>
            </a:r>
          </a:p>
        </p:txBody>
      </p:sp>
      <p:sp>
        <p:nvSpPr>
          <p:cNvPr id="14" name="Heptagon 13"/>
          <p:cNvSpPr/>
          <p:nvPr/>
        </p:nvSpPr>
        <p:spPr>
          <a:xfrm>
            <a:off x="5986463" y="5732463"/>
            <a:ext cx="150812" cy="2714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h</a:t>
            </a:r>
          </a:p>
        </p:txBody>
      </p:sp>
      <p:sp>
        <p:nvSpPr>
          <p:cNvPr id="15" name="Heptagon 14"/>
          <p:cNvSpPr/>
          <p:nvPr/>
        </p:nvSpPr>
        <p:spPr>
          <a:xfrm>
            <a:off x="7667625" y="4427538"/>
            <a:ext cx="228600" cy="28098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a:t>
            </a:r>
          </a:p>
        </p:txBody>
      </p:sp>
      <p:sp>
        <p:nvSpPr>
          <p:cNvPr id="16" name="Heptagon 15"/>
          <p:cNvSpPr/>
          <p:nvPr/>
        </p:nvSpPr>
        <p:spPr>
          <a:xfrm>
            <a:off x="7670800" y="5589588"/>
            <a:ext cx="282575" cy="279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j</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2590</Words>
  <Application>Microsoft Office PowerPoint</Application>
  <PresentationFormat>On-screen Show (4:3)</PresentationFormat>
  <Paragraphs>531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vt:lpstr>
      <vt:lpstr>    South Ayrshire Modern Languages</vt:lpstr>
      <vt:lpstr>   UNIT 1: MA VIE   </vt:lpstr>
      <vt:lpstr>Slide 4</vt:lpstr>
      <vt:lpstr>Activité 1: les parents! Quel souci! Work with a partner: read and find the translation in English for each highlighted expression.</vt:lpstr>
      <vt:lpstr>Activité 2 :Ah! la famille!</vt:lpstr>
      <vt:lpstr>Slide 7</vt:lpstr>
      <vt:lpstr>Activité 4 : Tu as le droit de …?  Discuss with a partner what you are allowed or not allowed to do:</vt:lpstr>
      <vt:lpstr>Activité 5: Aider à la maison  Work with a partner : match up the pictures with the sentences: </vt:lpstr>
      <vt:lpstr>Activité 6: quelle barbe ! le ménage!</vt:lpstr>
      <vt:lpstr>Slide 11</vt:lpstr>
      <vt:lpstr>Slide 12</vt:lpstr>
      <vt:lpstr>Slide 13</vt:lpstr>
      <vt:lpstr>Activité 9 : Les parents idéaux ,ça existe?  Read the following conversation about what would make ideal parents – Then prepare your own answers for the three questions.</vt:lpstr>
      <vt:lpstr>Slide 15</vt:lpstr>
      <vt:lpstr>Slide 16</vt:lpstr>
      <vt:lpstr>Activité 11 : Tes amis…ils sont comment ?  Work with a partner : match the adjectives to their English translations.</vt:lpstr>
      <vt:lpstr>Activité 12 : Des amis digne de confiance  Work with a partner : read the following statements and find the French for the following expressions: </vt:lpstr>
      <vt:lpstr>Activité 13 : Que faire avec les amis ?  Read the following activities and decide the the top three activities that you prefer to do with your friends:</vt:lpstr>
      <vt:lpstr>Activité 14 : Les amis me mettent la pression  Read the letter and answer the questions.</vt:lpstr>
      <vt:lpstr>Slide 21</vt:lpstr>
      <vt:lpstr>Activité 15 : Pour être un bon sportif il faut…  Work with a partner: decide which qualities you need to do those sports.</vt:lpstr>
      <vt:lpstr>Activité 16 : Les loisirs  Write a sentence to give your opinion about each activity on the right:</vt:lpstr>
      <vt:lpstr>Activity 17: Les loisirs  Work with a partner ; look up the words in red in a dictionary and note their meaning . Match the sentences to the pictures:</vt:lpstr>
      <vt:lpstr>Activité  18: Règles de santé   Copy and complete the text using the word bank:</vt:lpstr>
      <vt:lpstr>Activité 19 : Prends soin de ton corps!  Read the following text and answer the questions</vt:lpstr>
      <vt:lpstr>Activité 20 : Les maladies   Complete the text using the word bank:</vt:lpstr>
      <vt:lpstr>Slide 28</vt:lpstr>
      <vt:lpstr>Activité 21 : select and take a note of  what you do to have a healthy lifestyle. Then work with a partner ask each other what you do to be healthy.</vt:lpstr>
      <vt:lpstr>Activité 22 : Work with a partner: re-organise the health risks linked to unhealthy lifestyle</vt:lpstr>
      <vt:lpstr>Activité 23 :  JO-2012 : les sportifs russes privés d'alcool </vt:lpstr>
      <vt:lpstr>Activité 24 : JO-2012 : les sportifs russes privés d'alcool</vt:lpstr>
      <vt:lpstr>Activité 25 : Le “binge drinking“ : une situation de détresse ?»  Work with  a partner to find the words in bold in the dictionary and note their meanings.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stef</cp:lastModifiedBy>
  <cp:revision>85</cp:revision>
  <dcterms:created xsi:type="dcterms:W3CDTF">2012-11-14T11:43:00Z</dcterms:created>
  <dcterms:modified xsi:type="dcterms:W3CDTF">2014-01-22T20:58:27Z</dcterms:modified>
</cp:coreProperties>
</file>