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27" r:id="rId3"/>
    <p:sldId id="258" r:id="rId4"/>
    <p:sldId id="275" r:id="rId5"/>
    <p:sldId id="298" r:id="rId6"/>
    <p:sldId id="300" r:id="rId7"/>
    <p:sldId id="301" r:id="rId8"/>
    <p:sldId id="302" r:id="rId9"/>
    <p:sldId id="297" r:id="rId10"/>
    <p:sldId id="306" r:id="rId11"/>
    <p:sldId id="307" r:id="rId12"/>
    <p:sldId id="309" r:id="rId13"/>
    <p:sldId id="308" r:id="rId14"/>
    <p:sldId id="310" r:id="rId15"/>
    <p:sldId id="311" r:id="rId16"/>
    <p:sldId id="312" r:id="rId17"/>
    <p:sldId id="313" r:id="rId18"/>
    <p:sldId id="326" r:id="rId19"/>
    <p:sldId id="314" r:id="rId20"/>
    <p:sldId id="315" r:id="rId21"/>
    <p:sldId id="316" r:id="rId22"/>
    <p:sldId id="318" r:id="rId23"/>
    <p:sldId id="317" r:id="rId24"/>
    <p:sldId id="324" r:id="rId25"/>
    <p:sldId id="320" r:id="rId26"/>
    <p:sldId id="321" r:id="rId27"/>
    <p:sldId id="322" r:id="rId28"/>
    <p:sldId id="323" r:id="rId29"/>
    <p:sldId id="319" r:id="rId30"/>
    <p:sldId id="32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C3601-11FB-4BDE-8559-7E4CBE77D555}" type="datetimeFigureOut">
              <a:rPr lang="en-GB" smtClean="0"/>
              <a:pPr/>
              <a:t>22/01/2014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9F30-5599-4C63-9ADC-289BDA44BD03}" type="slidenum">
              <a:rPr lang="en-GB" smtClean="0"/>
              <a:pPr/>
              <a:t>‹#›</a:t>
            </a:fld>
            <a:endParaRPr lang="en-GB"/>
          </a:p>
        </p:txBody>
      </p:sp>
    </p:spTree>
    <p:extLst>
      <p:ext uri="{BB962C8B-B14F-4D97-AF65-F5344CB8AC3E}">
        <p14:creationId xmlns:p14="http://schemas.microsoft.com/office/powerpoint/2010/main" xmlns="" val="169707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6F9F30-5599-4C63-9ADC-289BDA44BD0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6F9F30-5599-4C63-9ADC-289BDA44BD03}" type="slidenum">
              <a:rPr lang="en-GB" smtClean="0"/>
              <a:pPr/>
              <a:t>3</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6F9F30-5599-4C63-9ADC-289BDA44BD03}" type="slidenum">
              <a:rPr lang="en-GB" smtClean="0"/>
              <a:pPr/>
              <a:t>23</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25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E6F9F30-5599-4C63-9ADC-289BDA44BD03}"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6F9F30-5599-4C63-9ADC-289BDA44BD03}"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FB04E-C211-4F32-9B24-DE6675C9FE07}" type="datetimeFigureOut">
              <a:rPr lang="en-GB" smtClean="0"/>
              <a:pPr/>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8E917C-1E01-4DAD-978A-F6BB371ADC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FB04E-C211-4F32-9B24-DE6675C9FE07}" type="datetimeFigureOut">
              <a:rPr lang="en-GB" smtClean="0"/>
              <a:pPr/>
              <a:t>22/01/2014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E917C-1E01-4DAD-978A-F6BB371ADC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2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2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2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95.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2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3456000"/>
          </a:xfrm>
          <a:prstGeom prst="rect">
            <a:avLst/>
          </a:prstGeom>
          <a:noFill/>
          <a:ln w="9525">
            <a:noFill/>
            <a:miter lim="800000"/>
            <a:headEnd/>
            <a:tailEnd/>
          </a:ln>
          <a:effectLst/>
        </p:spPr>
      </p:pic>
      <p:sp>
        <p:nvSpPr>
          <p:cNvPr id="2" name="Title 1"/>
          <p:cNvSpPr>
            <a:spLocks noGrp="1"/>
          </p:cNvSpPr>
          <p:nvPr>
            <p:ph type="ctrTitle"/>
          </p:nvPr>
        </p:nvSpPr>
        <p:spPr>
          <a:xfrm>
            <a:off x="0" y="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0" y="0"/>
            <a:ext cx="9036496" cy="4708981"/>
          </a:xfrm>
          <a:prstGeom prst="rect">
            <a:avLst/>
          </a:prstGeom>
        </p:spPr>
        <p:txBody>
          <a:bodyPr wrap="square">
            <a:spAutoFit/>
          </a:bodyPr>
          <a:lstStyle/>
          <a:p>
            <a:pPr algn="ctr"/>
            <a:r>
              <a:rPr lang="en-GB" sz="7500" b="1" smtClean="0">
                <a:latin typeface="Arial Black" pitchFamily="34" charset="0"/>
              </a:rPr>
              <a:t>National 4/5</a:t>
            </a:r>
            <a:r>
              <a:rPr lang="en-GB" sz="7500" b="1" dirty="0" smtClean="0">
                <a:latin typeface="Arial Black" pitchFamily="34" charset="0"/>
              </a:rPr>
              <a:t/>
            </a:r>
            <a:br>
              <a:rPr lang="en-GB" sz="7500" b="1" dirty="0" smtClean="0">
                <a:latin typeface="Arial Black" pitchFamily="34" charset="0"/>
              </a:rPr>
            </a:br>
            <a:r>
              <a:rPr lang="en-GB" sz="7500" b="1" dirty="0" smtClean="0">
                <a:latin typeface="Arial Black" pitchFamily="34" charset="0"/>
              </a:rPr>
              <a:t>Spanish</a:t>
            </a:r>
          </a:p>
          <a:p>
            <a:pPr algn="ctr"/>
            <a:r>
              <a:rPr lang="en-GB" sz="7500" b="1" dirty="0" smtClean="0">
                <a:latin typeface="Arial Black" pitchFamily="34" charset="0"/>
              </a:rPr>
              <a:t>Unit 1</a:t>
            </a:r>
          </a:p>
          <a:p>
            <a:pPr algn="ctr"/>
            <a:endParaRPr lang="en-GB" sz="7500" dirty="0"/>
          </a:p>
        </p:txBody>
      </p:sp>
      <p:pic>
        <p:nvPicPr>
          <p:cNvPr id="1028" name="Picture 4"/>
          <p:cNvPicPr>
            <a:picLocks noChangeAspect="1" noChangeArrowheads="1"/>
          </p:cNvPicPr>
          <p:nvPr/>
        </p:nvPicPr>
        <p:blipFill>
          <a:blip r:embed="rId4" cstate="print"/>
          <a:srcRect/>
          <a:stretch>
            <a:fillRect/>
          </a:stretch>
        </p:blipFill>
        <p:spPr bwMode="auto">
          <a:xfrm>
            <a:off x="0" y="3429000"/>
            <a:ext cx="2987824" cy="3429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6228184" y="3429000"/>
            <a:ext cx="2915816" cy="3429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2987824" y="3429000"/>
            <a:ext cx="3240360" cy="3429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400" b="1" u="sng" dirty="0" smtClean="0"/>
              <a:t>ACTIVIDAD 5: LA PERSONALIDAD</a:t>
            </a:r>
            <a:endParaRPr lang="en-GB" sz="2400" b="1" u="sng" dirty="0"/>
          </a:p>
        </p:txBody>
      </p:sp>
      <p:sp>
        <p:nvSpPr>
          <p:cNvPr id="3" name="Content Placeholder 2"/>
          <p:cNvSpPr>
            <a:spLocks noGrp="1"/>
          </p:cNvSpPr>
          <p:nvPr>
            <p:ph idx="1"/>
          </p:nvPr>
        </p:nvSpPr>
        <p:spPr>
          <a:xfrm>
            <a:off x="457200" y="908720"/>
            <a:ext cx="8229600" cy="5688632"/>
          </a:xfrm>
        </p:spPr>
        <p:txBody>
          <a:bodyPr>
            <a:normAutofit fontScale="92500" lnSpcReduction="10000"/>
          </a:bodyPr>
          <a:lstStyle/>
          <a:p>
            <a:pPr algn="ctr">
              <a:buNone/>
            </a:pPr>
            <a:r>
              <a:rPr lang="en-GB" sz="2400" b="1" dirty="0" smtClean="0"/>
              <a:t>Race your partner! Put these personality adjectives into two columns, positive and negative – and then see how many of them you remember the English for! Compare with your partner – who got more right?</a:t>
            </a:r>
          </a:p>
          <a:p>
            <a:pPr algn="ctr">
              <a:buNone/>
            </a:pPr>
            <a:endParaRPr lang="en-GB" sz="2400" b="1" dirty="0" smtClean="0"/>
          </a:p>
          <a:p>
            <a:pPr algn="ctr">
              <a:buNone/>
            </a:pPr>
            <a:r>
              <a:rPr lang="en-GB" sz="2000" dirty="0" err="1" smtClean="0"/>
              <a:t>Agresivo</a:t>
            </a:r>
            <a:r>
              <a:rPr lang="en-GB" sz="2000" dirty="0" smtClean="0"/>
              <a:t>/a</a:t>
            </a:r>
          </a:p>
          <a:p>
            <a:pPr algn="ctr">
              <a:buNone/>
            </a:pPr>
            <a:r>
              <a:rPr lang="en-GB" sz="2000" dirty="0" err="1" smtClean="0"/>
              <a:t>Alegre</a:t>
            </a:r>
            <a:endParaRPr lang="en-GB" sz="2000" dirty="0" smtClean="0"/>
          </a:p>
          <a:p>
            <a:pPr algn="ctr">
              <a:buNone/>
            </a:pPr>
            <a:r>
              <a:rPr lang="en-GB" sz="2000" dirty="0" err="1" smtClean="0"/>
              <a:t>Amable</a:t>
            </a:r>
            <a:endParaRPr lang="en-GB" sz="2000" dirty="0" smtClean="0"/>
          </a:p>
          <a:p>
            <a:pPr algn="ctr">
              <a:buNone/>
            </a:pPr>
            <a:r>
              <a:rPr lang="en-GB" sz="2000" dirty="0" err="1" smtClean="0"/>
              <a:t>Egoísta</a:t>
            </a:r>
            <a:endParaRPr lang="en-GB" sz="2000" dirty="0" smtClean="0"/>
          </a:p>
          <a:p>
            <a:pPr algn="ctr">
              <a:buNone/>
            </a:pPr>
            <a:r>
              <a:rPr lang="en-GB" sz="2000" dirty="0" err="1" smtClean="0"/>
              <a:t>Generoso</a:t>
            </a:r>
            <a:r>
              <a:rPr lang="en-GB" sz="2000" dirty="0" smtClean="0"/>
              <a:t>/a</a:t>
            </a:r>
          </a:p>
          <a:p>
            <a:pPr algn="ctr">
              <a:buNone/>
            </a:pPr>
            <a:r>
              <a:rPr lang="en-GB" sz="2000" dirty="0" err="1" smtClean="0"/>
              <a:t>Introvertido</a:t>
            </a:r>
            <a:r>
              <a:rPr lang="en-GB" sz="2000" dirty="0" smtClean="0"/>
              <a:t>/a</a:t>
            </a:r>
          </a:p>
          <a:p>
            <a:pPr algn="ctr">
              <a:buNone/>
            </a:pPr>
            <a:r>
              <a:rPr lang="en-GB" sz="2000" dirty="0" err="1" smtClean="0"/>
              <a:t>Maleducado</a:t>
            </a:r>
            <a:r>
              <a:rPr lang="en-GB" sz="2000" dirty="0" smtClean="0"/>
              <a:t>/a</a:t>
            </a:r>
          </a:p>
          <a:p>
            <a:pPr algn="ctr">
              <a:buNone/>
            </a:pPr>
            <a:r>
              <a:rPr lang="en-GB" sz="2000" dirty="0" err="1" smtClean="0"/>
              <a:t>Optimista</a:t>
            </a:r>
            <a:endParaRPr lang="en-GB" sz="2000" dirty="0" smtClean="0"/>
          </a:p>
          <a:p>
            <a:pPr algn="ctr">
              <a:buNone/>
            </a:pPr>
            <a:r>
              <a:rPr lang="en-GB" sz="2000" dirty="0" err="1" smtClean="0"/>
              <a:t>Pesimista</a:t>
            </a:r>
            <a:endParaRPr lang="en-GB" sz="2000" dirty="0" smtClean="0"/>
          </a:p>
          <a:p>
            <a:pPr algn="ctr">
              <a:buNone/>
            </a:pPr>
            <a:r>
              <a:rPr lang="en-GB" sz="2000" dirty="0" err="1" smtClean="0"/>
              <a:t>Simpático</a:t>
            </a:r>
            <a:r>
              <a:rPr lang="en-GB" sz="2000" dirty="0" smtClean="0"/>
              <a:t>/a</a:t>
            </a:r>
          </a:p>
          <a:p>
            <a:pPr algn="ctr">
              <a:buNone/>
            </a:pPr>
            <a:r>
              <a:rPr lang="en-GB" sz="2000" dirty="0" err="1" smtClean="0"/>
              <a:t>Sincero</a:t>
            </a:r>
            <a:r>
              <a:rPr lang="en-GB" sz="2000" dirty="0" smtClean="0"/>
              <a:t>/a</a:t>
            </a:r>
          </a:p>
          <a:p>
            <a:pPr algn="ctr">
              <a:buNone/>
            </a:pPr>
            <a:r>
              <a:rPr lang="en-GB" sz="2000" dirty="0" err="1" smtClean="0"/>
              <a:t>Valiente</a:t>
            </a:r>
            <a:r>
              <a:rPr lang="en-GB" sz="2000" dirty="0" smtClean="0"/>
              <a:t> </a:t>
            </a:r>
            <a:endParaRPr lang="en-GB" sz="2000" dirty="0"/>
          </a:p>
        </p:txBody>
      </p:sp>
      <p:pic>
        <p:nvPicPr>
          <p:cNvPr id="2050" name="Picture 2" descr="C:\Users\Rachel\AppData\Local\Microsoft\Windows\Temporary Internet Files\Content.IE5\ERAER3R2\MP900422794[1].jpg"/>
          <p:cNvPicPr>
            <a:picLocks noChangeAspect="1" noChangeArrowheads="1"/>
          </p:cNvPicPr>
          <p:nvPr/>
        </p:nvPicPr>
        <p:blipFill>
          <a:blip r:embed="rId3" cstate="print"/>
          <a:srcRect/>
          <a:stretch>
            <a:fillRect/>
          </a:stretch>
        </p:blipFill>
        <p:spPr bwMode="auto">
          <a:xfrm>
            <a:off x="1259632" y="1988840"/>
            <a:ext cx="1285503" cy="1279257"/>
          </a:xfrm>
          <a:prstGeom prst="rect">
            <a:avLst/>
          </a:prstGeom>
          <a:noFill/>
        </p:spPr>
      </p:pic>
      <p:pic>
        <p:nvPicPr>
          <p:cNvPr id="2051" name="Picture 3" descr="C:\Users\Rachel\AppData\Local\Microsoft\Windows\Temporary Internet Files\Content.IE5\GEWYPJ5W\MP900443855[1].jpg"/>
          <p:cNvPicPr>
            <a:picLocks noChangeAspect="1" noChangeArrowheads="1"/>
          </p:cNvPicPr>
          <p:nvPr/>
        </p:nvPicPr>
        <p:blipFill>
          <a:blip r:embed="rId4" cstate="print"/>
          <a:srcRect/>
          <a:stretch>
            <a:fillRect/>
          </a:stretch>
        </p:blipFill>
        <p:spPr bwMode="auto">
          <a:xfrm>
            <a:off x="1259632" y="3356992"/>
            <a:ext cx="1296144" cy="1296144"/>
          </a:xfrm>
          <a:prstGeom prst="rect">
            <a:avLst/>
          </a:prstGeom>
          <a:noFill/>
        </p:spPr>
      </p:pic>
      <p:pic>
        <p:nvPicPr>
          <p:cNvPr id="2053" name="Picture 5" descr="C:\Users\Rachel\AppData\Local\Microsoft\Windows\Temporary Internet Files\Content.IE5\KENNOVLP\MP900262807[1].jpg"/>
          <p:cNvPicPr>
            <a:picLocks noChangeAspect="1" noChangeArrowheads="1"/>
          </p:cNvPicPr>
          <p:nvPr/>
        </p:nvPicPr>
        <p:blipFill>
          <a:blip r:embed="rId5" cstate="print"/>
          <a:srcRect/>
          <a:stretch>
            <a:fillRect/>
          </a:stretch>
        </p:blipFill>
        <p:spPr bwMode="auto">
          <a:xfrm>
            <a:off x="1259632" y="4941168"/>
            <a:ext cx="1365132" cy="1296144"/>
          </a:xfrm>
          <a:prstGeom prst="rect">
            <a:avLst/>
          </a:prstGeom>
          <a:noFill/>
        </p:spPr>
      </p:pic>
      <p:pic>
        <p:nvPicPr>
          <p:cNvPr id="2056" name="Picture 8" descr="C:\Users\Rachel\AppData\Local\Microsoft\Windows\Temporary Internet Files\Content.IE5\ERAER3R2\MP900178811[1].jpg"/>
          <p:cNvPicPr>
            <a:picLocks noChangeAspect="1" noChangeArrowheads="1"/>
          </p:cNvPicPr>
          <p:nvPr/>
        </p:nvPicPr>
        <p:blipFill>
          <a:blip r:embed="rId6" cstate="print"/>
          <a:srcRect/>
          <a:stretch>
            <a:fillRect/>
          </a:stretch>
        </p:blipFill>
        <p:spPr bwMode="auto">
          <a:xfrm>
            <a:off x="6372200" y="3501008"/>
            <a:ext cx="1224137" cy="1318301"/>
          </a:xfrm>
          <a:prstGeom prst="rect">
            <a:avLst/>
          </a:prstGeom>
          <a:noFill/>
        </p:spPr>
      </p:pic>
      <p:pic>
        <p:nvPicPr>
          <p:cNvPr id="2058" name="Picture 10" descr="C:\Users\Rachel\AppData\Local\Microsoft\Windows\Temporary Internet Files\Content.IE5\ERAER3R2\MP900443085[1].jpg"/>
          <p:cNvPicPr>
            <a:picLocks noChangeAspect="1" noChangeArrowheads="1"/>
          </p:cNvPicPr>
          <p:nvPr/>
        </p:nvPicPr>
        <p:blipFill>
          <a:blip r:embed="rId7" cstate="print"/>
          <a:srcRect/>
          <a:stretch>
            <a:fillRect/>
          </a:stretch>
        </p:blipFill>
        <p:spPr bwMode="auto">
          <a:xfrm>
            <a:off x="6012160" y="1988840"/>
            <a:ext cx="1847056" cy="1224136"/>
          </a:xfrm>
          <a:prstGeom prst="rect">
            <a:avLst/>
          </a:prstGeom>
          <a:noFill/>
        </p:spPr>
      </p:pic>
      <p:pic>
        <p:nvPicPr>
          <p:cNvPr id="2059" name="Picture 11" descr="C:\Users\Rachel\AppData\Local\Microsoft\Windows\Temporary Internet Files\Content.IE5\PY3I1XE4\MP900400294[1].jpg"/>
          <p:cNvPicPr>
            <a:picLocks noChangeAspect="1" noChangeArrowheads="1"/>
          </p:cNvPicPr>
          <p:nvPr/>
        </p:nvPicPr>
        <p:blipFill>
          <a:blip r:embed="rId8" cstate="print"/>
          <a:srcRect/>
          <a:stretch>
            <a:fillRect/>
          </a:stretch>
        </p:blipFill>
        <p:spPr bwMode="auto">
          <a:xfrm>
            <a:off x="6084168" y="5085184"/>
            <a:ext cx="1950720" cy="12999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b="1" u="sng" dirty="0" smtClean="0"/>
              <a:t>ACTIVIDAD 6: UN BUEN AMIGO ES…</a:t>
            </a:r>
            <a:endParaRPr lang="en-GB" sz="2400" b="1" u="sng"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pPr algn="ctr">
              <a:buNone/>
            </a:pPr>
            <a:r>
              <a:rPr lang="en-GB" sz="2400" b="1" dirty="0" smtClean="0"/>
              <a:t>What makes a good friend? Rank these characteristics in order of importance, and then explain your reasons to your partner!</a:t>
            </a:r>
          </a:p>
          <a:p>
            <a:pPr>
              <a:buNone/>
            </a:pPr>
            <a:endParaRPr lang="en-GB" sz="2400" dirty="0" smtClean="0"/>
          </a:p>
          <a:p>
            <a:pPr>
              <a:buNone/>
            </a:pPr>
            <a:r>
              <a:rPr lang="en-GB" sz="2400" dirty="0" smtClean="0"/>
              <a:t>Me </a:t>
            </a:r>
            <a:r>
              <a:rPr lang="en-GB" sz="2400" dirty="0" err="1" smtClean="0"/>
              <a:t>importa</a:t>
            </a:r>
            <a:r>
              <a:rPr lang="en-GB" sz="2400" dirty="0" smtClean="0"/>
              <a:t> </a:t>
            </a:r>
            <a:r>
              <a:rPr lang="en-GB" sz="2400" dirty="0" err="1" smtClean="0"/>
              <a:t>que</a:t>
            </a:r>
            <a:r>
              <a:rPr lang="en-GB" sz="2400" dirty="0" smtClean="0"/>
              <a:t>…</a:t>
            </a:r>
          </a:p>
          <a:p>
            <a:pPr>
              <a:buNone/>
            </a:pPr>
            <a:endParaRPr lang="en-GB" sz="2400" dirty="0" smtClean="0"/>
          </a:p>
          <a:p>
            <a:pPr algn="ctr">
              <a:buNone/>
            </a:pPr>
            <a:r>
              <a:rPr lang="en-GB" sz="2400" dirty="0" err="1" smtClean="0"/>
              <a:t>Tenemos</a:t>
            </a:r>
            <a:r>
              <a:rPr lang="en-GB" sz="2400" dirty="0" smtClean="0"/>
              <a:t> los </a:t>
            </a:r>
            <a:r>
              <a:rPr lang="en-GB" sz="2400" dirty="0" err="1" smtClean="0"/>
              <a:t>mismos</a:t>
            </a:r>
            <a:r>
              <a:rPr lang="en-GB" sz="2400" dirty="0" smtClean="0"/>
              <a:t> </a:t>
            </a:r>
            <a:r>
              <a:rPr lang="en-GB" sz="2400" dirty="0" err="1" smtClean="0"/>
              <a:t>intereses</a:t>
            </a:r>
            <a:endParaRPr lang="en-GB" sz="2400" dirty="0" smtClean="0"/>
          </a:p>
          <a:p>
            <a:pPr algn="ctr">
              <a:buNone/>
            </a:pPr>
            <a:r>
              <a:rPr lang="en-GB" sz="2400" dirty="0" err="1" smtClean="0"/>
              <a:t>Tiene</a:t>
            </a:r>
            <a:r>
              <a:rPr lang="en-GB" sz="2400" dirty="0" smtClean="0"/>
              <a:t> </a:t>
            </a:r>
            <a:r>
              <a:rPr lang="en-GB" sz="2400" dirty="0" err="1" smtClean="0"/>
              <a:t>buen</a:t>
            </a:r>
            <a:r>
              <a:rPr lang="en-GB" sz="2400" dirty="0" smtClean="0"/>
              <a:t> gusto en </a:t>
            </a:r>
            <a:r>
              <a:rPr lang="en-GB" sz="2400" dirty="0" err="1" smtClean="0"/>
              <a:t>música</a:t>
            </a:r>
            <a:r>
              <a:rPr lang="en-GB" sz="2400" dirty="0" smtClean="0"/>
              <a:t> / </a:t>
            </a:r>
            <a:r>
              <a:rPr lang="en-GB" sz="2400" dirty="0" err="1" smtClean="0"/>
              <a:t>moda</a:t>
            </a:r>
            <a:r>
              <a:rPr lang="en-GB" sz="2400" dirty="0" smtClean="0"/>
              <a:t> </a:t>
            </a:r>
          </a:p>
          <a:p>
            <a:pPr algn="ctr">
              <a:buNone/>
            </a:pPr>
            <a:r>
              <a:rPr lang="en-GB" sz="2400" dirty="0" err="1" smtClean="0"/>
              <a:t>Puedo</a:t>
            </a:r>
            <a:r>
              <a:rPr lang="en-GB" sz="2400" dirty="0" smtClean="0"/>
              <a:t> </a:t>
            </a:r>
            <a:r>
              <a:rPr lang="en-GB" sz="2400" dirty="0" err="1" smtClean="0"/>
              <a:t>confiar</a:t>
            </a:r>
            <a:r>
              <a:rPr lang="en-GB" sz="2400" dirty="0" smtClean="0"/>
              <a:t> en </a:t>
            </a:r>
            <a:r>
              <a:rPr lang="en-GB" sz="2400" dirty="0" err="1" smtClean="0"/>
              <a:t>él</a:t>
            </a:r>
            <a:r>
              <a:rPr lang="en-GB" sz="2400" dirty="0" smtClean="0"/>
              <a:t> / </a:t>
            </a:r>
            <a:r>
              <a:rPr lang="en-GB" sz="2400" dirty="0" err="1" smtClean="0"/>
              <a:t>ella</a:t>
            </a:r>
            <a:endParaRPr lang="en-GB" sz="2400" dirty="0" smtClean="0"/>
          </a:p>
          <a:p>
            <a:pPr algn="ctr">
              <a:buNone/>
            </a:pPr>
            <a:r>
              <a:rPr lang="en-GB" sz="2400" dirty="0" smtClean="0"/>
              <a:t>Me </a:t>
            </a:r>
            <a:r>
              <a:rPr lang="en-GB" sz="2400" dirty="0" err="1" smtClean="0"/>
              <a:t>comprende</a:t>
            </a:r>
            <a:endParaRPr lang="en-GB" sz="2400" dirty="0" smtClean="0"/>
          </a:p>
          <a:p>
            <a:pPr algn="ctr">
              <a:buNone/>
            </a:pPr>
            <a:r>
              <a:rPr lang="en-GB" sz="2400" dirty="0" smtClean="0"/>
              <a:t>Me </a:t>
            </a:r>
            <a:r>
              <a:rPr lang="en-GB" sz="2400" dirty="0" err="1" smtClean="0"/>
              <a:t>hace</a:t>
            </a:r>
            <a:r>
              <a:rPr lang="en-GB" sz="2400" dirty="0" smtClean="0"/>
              <a:t> </a:t>
            </a:r>
            <a:r>
              <a:rPr lang="en-GB" sz="2400" dirty="0" err="1" smtClean="0"/>
              <a:t>reír</a:t>
            </a:r>
            <a:r>
              <a:rPr lang="en-GB" sz="2400" dirty="0" smtClean="0"/>
              <a:t> </a:t>
            </a:r>
          </a:p>
          <a:p>
            <a:pPr algn="ctr">
              <a:buNone/>
            </a:pPr>
            <a:r>
              <a:rPr lang="es-ES_tradnl" sz="2400" dirty="0" smtClean="0"/>
              <a:t>Casi nunca discutimos</a:t>
            </a:r>
          </a:p>
          <a:p>
            <a:pPr algn="ctr">
              <a:buNone/>
            </a:pPr>
            <a:r>
              <a:rPr lang="es-ES_tradnl" sz="2400" dirty="0" smtClean="0"/>
              <a:t>No me critica nunca </a:t>
            </a:r>
          </a:p>
          <a:p>
            <a:pPr algn="ctr">
              <a:buNone/>
            </a:pPr>
            <a:r>
              <a:rPr lang="es-ES_tradnl" sz="2400" dirty="0" smtClean="0"/>
              <a:t>Puedo decirle cualquier cosa</a:t>
            </a:r>
          </a:p>
          <a:p>
            <a:pPr algn="ctr">
              <a:buNone/>
            </a:pPr>
            <a:r>
              <a:rPr lang="es-ES_tradnl" sz="2400" dirty="0" smtClean="0"/>
              <a:t>Sabe guardar un secreto</a:t>
            </a:r>
          </a:p>
        </p:txBody>
      </p:sp>
      <p:pic>
        <p:nvPicPr>
          <p:cNvPr id="3075" name="Picture 3" descr="C:\Users\Rachel\AppData\Local\Microsoft\Windows\Temporary Internet Files\Content.IE5\KENNOVLP\MP900262689[1].jpg"/>
          <p:cNvPicPr>
            <a:picLocks noChangeAspect="1" noChangeArrowheads="1"/>
          </p:cNvPicPr>
          <p:nvPr/>
        </p:nvPicPr>
        <p:blipFill>
          <a:blip r:embed="rId3" cstate="print"/>
          <a:srcRect/>
          <a:stretch>
            <a:fillRect/>
          </a:stretch>
        </p:blipFill>
        <p:spPr bwMode="auto">
          <a:xfrm>
            <a:off x="395536" y="3717032"/>
            <a:ext cx="2480129" cy="1645152"/>
          </a:xfrm>
          <a:prstGeom prst="rect">
            <a:avLst/>
          </a:prstGeom>
          <a:noFill/>
        </p:spPr>
      </p:pic>
      <p:pic>
        <p:nvPicPr>
          <p:cNvPr id="3076" name="Picture 4" descr="C:\Users\Rachel\AppData\Local\Microsoft\Windows\Temporary Internet Files\Content.IE5\ERAER3R2\MP900448594[1].jpg"/>
          <p:cNvPicPr>
            <a:picLocks noChangeAspect="1" noChangeArrowheads="1"/>
          </p:cNvPicPr>
          <p:nvPr/>
        </p:nvPicPr>
        <p:blipFill>
          <a:blip r:embed="rId4" cstate="print"/>
          <a:srcRect/>
          <a:stretch>
            <a:fillRect/>
          </a:stretch>
        </p:blipFill>
        <p:spPr bwMode="auto">
          <a:xfrm>
            <a:off x="6372200" y="3789040"/>
            <a:ext cx="2555776" cy="17038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400" b="1" u="sng" dirty="0" smtClean="0"/>
              <a:t>ACTIVIDAD 7: LA PRESIÓN SOCIAL</a:t>
            </a:r>
            <a:endParaRPr lang="en-GB" sz="2400" b="1" u="sng" dirty="0"/>
          </a:p>
        </p:txBody>
      </p:sp>
      <p:sp>
        <p:nvSpPr>
          <p:cNvPr id="3" name="Content Placeholder 2"/>
          <p:cNvSpPr>
            <a:spLocks noGrp="1"/>
          </p:cNvSpPr>
          <p:nvPr>
            <p:ph idx="1"/>
          </p:nvPr>
        </p:nvSpPr>
        <p:spPr>
          <a:xfrm>
            <a:off x="457200" y="1268760"/>
            <a:ext cx="8229600" cy="5256584"/>
          </a:xfrm>
        </p:spPr>
        <p:txBody>
          <a:bodyPr>
            <a:normAutofit/>
          </a:bodyPr>
          <a:lstStyle/>
          <a:p>
            <a:pPr>
              <a:buNone/>
            </a:pPr>
            <a:r>
              <a:rPr lang="en-GB" sz="2000" b="1" dirty="0" smtClean="0"/>
              <a:t>Work with a partner! Match up the peer pressure phrases </a:t>
            </a:r>
          </a:p>
          <a:p>
            <a:pPr>
              <a:buNone/>
            </a:pPr>
            <a:r>
              <a:rPr lang="en-GB" sz="2000" b="1" dirty="0" smtClean="0"/>
              <a:t>Spanish – English:</a:t>
            </a:r>
          </a:p>
          <a:p>
            <a:pPr>
              <a:buNone/>
            </a:pPr>
            <a:endParaRPr lang="en-GB" sz="2400" b="1" dirty="0" smtClean="0"/>
          </a:p>
          <a:p>
            <a:pPr marL="457200" indent="-457200">
              <a:buAutoNum type="arabicPeriod"/>
            </a:pPr>
            <a:r>
              <a:rPr lang="en-GB" sz="2000" dirty="0" err="1" smtClean="0"/>
              <a:t>Mis</a:t>
            </a:r>
            <a:r>
              <a:rPr lang="en-GB" sz="2000" dirty="0" smtClean="0"/>
              <a:t> amigos </a:t>
            </a:r>
            <a:r>
              <a:rPr lang="en-GB" sz="2000" dirty="0" err="1" smtClean="0"/>
              <a:t>han</a:t>
            </a:r>
            <a:r>
              <a:rPr lang="en-GB" sz="2000" dirty="0" smtClean="0"/>
              <a:t> </a:t>
            </a:r>
            <a:r>
              <a:rPr lang="en-GB" sz="2000" dirty="0" err="1" smtClean="0"/>
              <a:t>empezado</a:t>
            </a:r>
            <a:r>
              <a:rPr lang="en-GB" sz="2000" dirty="0" smtClean="0"/>
              <a:t> a </a:t>
            </a:r>
            <a:r>
              <a:rPr lang="en-GB" sz="2000" dirty="0" err="1" smtClean="0"/>
              <a:t>fumar</a:t>
            </a:r>
            <a:endParaRPr lang="en-GB" sz="2000" dirty="0" smtClean="0"/>
          </a:p>
          <a:p>
            <a:pPr marL="457200" indent="-457200">
              <a:buAutoNum type="arabicPeriod"/>
            </a:pPr>
            <a:r>
              <a:rPr lang="en-GB" sz="2000" dirty="0" smtClean="0"/>
              <a:t>No </a:t>
            </a:r>
            <a:r>
              <a:rPr lang="en-GB" sz="2000" dirty="0" err="1" smtClean="0"/>
              <a:t>quiero</a:t>
            </a:r>
            <a:r>
              <a:rPr lang="en-GB" sz="2000" dirty="0" smtClean="0"/>
              <a:t> </a:t>
            </a:r>
            <a:r>
              <a:rPr lang="en-GB" sz="2000" dirty="0" err="1" smtClean="0"/>
              <a:t>beber</a:t>
            </a:r>
            <a:r>
              <a:rPr lang="en-GB" sz="2000" dirty="0" smtClean="0"/>
              <a:t> alcohol, </a:t>
            </a:r>
            <a:r>
              <a:rPr lang="en-GB" sz="2000" dirty="0" err="1" smtClean="0"/>
              <a:t>pero</a:t>
            </a:r>
            <a:r>
              <a:rPr lang="en-GB" sz="2000" dirty="0" smtClean="0"/>
              <a:t> </a:t>
            </a:r>
            <a:r>
              <a:rPr lang="en-GB" sz="2000" dirty="0" err="1" smtClean="0"/>
              <a:t>todo</a:t>
            </a:r>
            <a:r>
              <a:rPr lang="en-GB" sz="2000" dirty="0" smtClean="0"/>
              <a:t> el </a:t>
            </a:r>
            <a:r>
              <a:rPr lang="en-GB" sz="2000" dirty="0" err="1" smtClean="0"/>
              <a:t>mundo</a:t>
            </a:r>
            <a:r>
              <a:rPr lang="en-GB" sz="2000" dirty="0" smtClean="0"/>
              <a:t> lo </a:t>
            </a:r>
            <a:r>
              <a:rPr lang="en-GB" sz="2000" dirty="0" err="1" smtClean="0"/>
              <a:t>hace</a:t>
            </a:r>
            <a:endParaRPr lang="en-GB" sz="2000" dirty="0" smtClean="0"/>
          </a:p>
          <a:p>
            <a:pPr marL="457200" indent="-457200">
              <a:buAutoNum type="arabicPeriod"/>
            </a:pPr>
            <a:r>
              <a:rPr lang="en-GB" sz="2000" dirty="0" smtClean="0"/>
              <a:t>Me </a:t>
            </a:r>
            <a:r>
              <a:rPr lang="en-GB" sz="2000" dirty="0" err="1" smtClean="0"/>
              <a:t>desafiaron</a:t>
            </a:r>
            <a:r>
              <a:rPr lang="en-GB" sz="2000" dirty="0" smtClean="0"/>
              <a:t> a </a:t>
            </a:r>
            <a:r>
              <a:rPr lang="en-GB" sz="2000" dirty="0" err="1" smtClean="0"/>
              <a:t>robar</a:t>
            </a:r>
            <a:r>
              <a:rPr lang="en-GB" sz="2000" dirty="0" smtClean="0"/>
              <a:t> </a:t>
            </a:r>
            <a:r>
              <a:rPr lang="en-GB" sz="2000" dirty="0" err="1" smtClean="0"/>
              <a:t>algo</a:t>
            </a:r>
            <a:r>
              <a:rPr lang="en-GB" sz="2000" dirty="0" smtClean="0"/>
              <a:t> de </a:t>
            </a:r>
            <a:r>
              <a:rPr lang="en-GB" sz="2000" dirty="0" err="1" smtClean="0"/>
              <a:t>una</a:t>
            </a:r>
            <a:r>
              <a:rPr lang="en-GB" sz="2000" dirty="0" smtClean="0"/>
              <a:t> </a:t>
            </a:r>
            <a:r>
              <a:rPr lang="en-GB" sz="2000" dirty="0" err="1" smtClean="0"/>
              <a:t>tienda</a:t>
            </a:r>
            <a:endParaRPr lang="en-GB" sz="2000" dirty="0" smtClean="0"/>
          </a:p>
          <a:p>
            <a:pPr marL="457200" indent="-457200">
              <a:buAutoNum type="arabicPeriod"/>
            </a:pPr>
            <a:r>
              <a:rPr lang="en-GB" sz="2000" dirty="0" smtClean="0"/>
              <a:t>Se </a:t>
            </a:r>
            <a:r>
              <a:rPr lang="en-GB" sz="2000" dirty="0" err="1" smtClean="0"/>
              <a:t>ríen</a:t>
            </a:r>
            <a:r>
              <a:rPr lang="en-GB" sz="2000" dirty="0" smtClean="0"/>
              <a:t> de </a:t>
            </a:r>
            <a:r>
              <a:rPr lang="en-GB" sz="2000" dirty="0" err="1" smtClean="0"/>
              <a:t>mí</a:t>
            </a:r>
            <a:r>
              <a:rPr lang="en-GB" sz="2000" dirty="0" smtClean="0"/>
              <a:t> </a:t>
            </a:r>
            <a:r>
              <a:rPr lang="en-GB" sz="2000" dirty="0" err="1" smtClean="0"/>
              <a:t>porque</a:t>
            </a:r>
            <a:r>
              <a:rPr lang="en-GB" sz="2000" dirty="0" smtClean="0"/>
              <a:t> no </a:t>
            </a:r>
            <a:r>
              <a:rPr lang="en-GB" sz="2000" dirty="0" err="1" smtClean="0"/>
              <a:t>quiero</a:t>
            </a:r>
            <a:r>
              <a:rPr lang="en-GB" sz="2000" dirty="0" smtClean="0"/>
              <a:t> </a:t>
            </a:r>
            <a:r>
              <a:rPr lang="en-GB" sz="2000" dirty="0" err="1" smtClean="0"/>
              <a:t>fumar</a:t>
            </a:r>
            <a:r>
              <a:rPr lang="en-GB" sz="2000" dirty="0" smtClean="0"/>
              <a:t> </a:t>
            </a:r>
            <a:r>
              <a:rPr lang="en-GB" sz="2000" dirty="0" err="1" smtClean="0"/>
              <a:t>ni</a:t>
            </a:r>
            <a:r>
              <a:rPr lang="en-GB" sz="2000" dirty="0" smtClean="0"/>
              <a:t> </a:t>
            </a:r>
            <a:r>
              <a:rPr lang="en-GB" sz="2000" dirty="0" err="1" smtClean="0"/>
              <a:t>beber</a:t>
            </a:r>
            <a:r>
              <a:rPr lang="en-GB" sz="2000" dirty="0" smtClean="0"/>
              <a:t> alcohol</a:t>
            </a:r>
          </a:p>
          <a:p>
            <a:pPr marL="457200" indent="-457200">
              <a:buAutoNum type="arabicPeriod"/>
            </a:pPr>
            <a:r>
              <a:rPr lang="en-GB" sz="2000" dirty="0" err="1" smtClean="0"/>
              <a:t>Somos</a:t>
            </a:r>
            <a:r>
              <a:rPr lang="en-GB" sz="2000" dirty="0" smtClean="0"/>
              <a:t> amigos </a:t>
            </a:r>
            <a:r>
              <a:rPr lang="en-GB" sz="2000" dirty="0" err="1" smtClean="0"/>
              <a:t>desde</a:t>
            </a:r>
            <a:r>
              <a:rPr lang="en-GB" sz="2000" dirty="0" smtClean="0"/>
              <a:t> </a:t>
            </a:r>
            <a:r>
              <a:rPr lang="en-GB" sz="2000" dirty="0" err="1" smtClean="0"/>
              <a:t>hace</a:t>
            </a:r>
            <a:r>
              <a:rPr lang="en-GB" sz="2000" dirty="0" smtClean="0"/>
              <a:t> </a:t>
            </a:r>
            <a:r>
              <a:rPr lang="en-GB" sz="2000" dirty="0" err="1" smtClean="0"/>
              <a:t>diez</a:t>
            </a:r>
            <a:r>
              <a:rPr lang="en-GB" sz="2000" dirty="0" smtClean="0"/>
              <a:t> </a:t>
            </a:r>
            <a:r>
              <a:rPr lang="en-GB" sz="2000" dirty="0" err="1" smtClean="0"/>
              <a:t>años</a:t>
            </a:r>
            <a:r>
              <a:rPr lang="en-GB" sz="2000" dirty="0" smtClean="0"/>
              <a:t> y no </a:t>
            </a:r>
            <a:r>
              <a:rPr lang="en-GB" sz="2000" dirty="0" err="1" smtClean="0"/>
              <a:t>quiero</a:t>
            </a:r>
            <a:r>
              <a:rPr lang="en-GB" sz="2000" dirty="0" smtClean="0"/>
              <a:t> </a:t>
            </a:r>
            <a:r>
              <a:rPr lang="en-GB" sz="2000" dirty="0" err="1" smtClean="0"/>
              <a:t>perder</a:t>
            </a:r>
            <a:r>
              <a:rPr lang="en-GB" sz="2000" dirty="0" smtClean="0"/>
              <a:t> </a:t>
            </a:r>
            <a:r>
              <a:rPr lang="en-GB" sz="2000" dirty="0" err="1" smtClean="0"/>
              <a:t>su</a:t>
            </a:r>
            <a:r>
              <a:rPr lang="en-GB" sz="2000" dirty="0" smtClean="0"/>
              <a:t> </a:t>
            </a:r>
            <a:r>
              <a:rPr lang="en-GB" sz="2000" dirty="0" err="1" smtClean="0"/>
              <a:t>amistad</a:t>
            </a:r>
            <a:endParaRPr lang="en-GB" sz="2000" dirty="0" smtClean="0"/>
          </a:p>
          <a:p>
            <a:pPr marL="457200" indent="-457200">
              <a:buAutoNum type="arabicPeriod"/>
            </a:pPr>
            <a:endParaRPr lang="en-GB" sz="2000" dirty="0" smtClean="0"/>
          </a:p>
          <a:p>
            <a:pPr marL="457200" indent="-457200">
              <a:buAutoNum type="alphaLcPeriod"/>
            </a:pPr>
            <a:r>
              <a:rPr lang="en-GB" sz="2000" dirty="0" smtClean="0"/>
              <a:t>They laugh at me because I don’t want to smoke or drink alcohol</a:t>
            </a:r>
          </a:p>
          <a:p>
            <a:pPr marL="457200" indent="-457200">
              <a:buAutoNum type="alphaLcPeriod"/>
            </a:pPr>
            <a:r>
              <a:rPr lang="en-GB" sz="2000" dirty="0" smtClean="0"/>
              <a:t>My friends have started smoking</a:t>
            </a:r>
          </a:p>
          <a:p>
            <a:pPr marL="457200" indent="-457200">
              <a:buAutoNum type="alphaLcPeriod"/>
            </a:pPr>
            <a:r>
              <a:rPr lang="en-GB" sz="2000" dirty="0" smtClean="0"/>
              <a:t>We’ve been friends for 10 years and I don’t want to lose their friendship</a:t>
            </a:r>
          </a:p>
          <a:p>
            <a:pPr marL="457200" indent="-457200">
              <a:buAutoNum type="alphaLcPeriod"/>
            </a:pPr>
            <a:r>
              <a:rPr lang="en-GB" sz="2000" dirty="0" smtClean="0"/>
              <a:t>I don’t want to drink alcohol, but everyone does it</a:t>
            </a:r>
          </a:p>
          <a:p>
            <a:pPr marL="457200" indent="-457200">
              <a:buAutoNum type="alphaLcPeriod"/>
            </a:pPr>
            <a:r>
              <a:rPr lang="en-GB" sz="2000" dirty="0" smtClean="0"/>
              <a:t>They dared me to steal something from a shop</a:t>
            </a:r>
            <a:endParaRPr lang="en-GB" sz="2400" dirty="0" smtClean="0"/>
          </a:p>
        </p:txBody>
      </p:sp>
      <p:pic>
        <p:nvPicPr>
          <p:cNvPr id="4098" name="Picture 2" descr="C:\Users\Rachel\AppData\Local\Microsoft\Windows\Temporary Internet Files\Content.IE5\GEWYPJ5W\MP900289084[1].jpg"/>
          <p:cNvPicPr>
            <a:picLocks noChangeAspect="1" noChangeArrowheads="1"/>
          </p:cNvPicPr>
          <p:nvPr/>
        </p:nvPicPr>
        <p:blipFill>
          <a:blip r:embed="rId3" cstate="print"/>
          <a:srcRect/>
          <a:stretch>
            <a:fillRect/>
          </a:stretch>
        </p:blipFill>
        <p:spPr bwMode="auto">
          <a:xfrm>
            <a:off x="467544" y="188640"/>
            <a:ext cx="1610594" cy="1062992"/>
          </a:xfrm>
          <a:prstGeom prst="rect">
            <a:avLst/>
          </a:prstGeom>
          <a:noFill/>
        </p:spPr>
      </p:pic>
      <p:pic>
        <p:nvPicPr>
          <p:cNvPr id="4099" name="Picture 3" descr="C:\Users\Rachel\AppData\Local\Microsoft\Windows\Temporary Internet Files\Content.IE5\ERAER3R2\MP900432803[1].jpg"/>
          <p:cNvPicPr>
            <a:picLocks noChangeAspect="1" noChangeArrowheads="1"/>
          </p:cNvPicPr>
          <p:nvPr/>
        </p:nvPicPr>
        <p:blipFill>
          <a:blip r:embed="rId4" cstate="print"/>
          <a:srcRect/>
          <a:stretch>
            <a:fillRect/>
          </a:stretch>
        </p:blipFill>
        <p:spPr bwMode="auto">
          <a:xfrm>
            <a:off x="7236296" y="260648"/>
            <a:ext cx="1368152" cy="18656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8: ¿QUÉ PUEDO HACER?</a:t>
            </a:r>
            <a:endParaRPr lang="en-GB" sz="2400" b="1" u="sng" dirty="0"/>
          </a:p>
        </p:txBody>
      </p:sp>
      <p:sp>
        <p:nvSpPr>
          <p:cNvPr id="3" name="Content Placeholder 2"/>
          <p:cNvSpPr>
            <a:spLocks noGrp="1"/>
          </p:cNvSpPr>
          <p:nvPr>
            <p:ph idx="1"/>
          </p:nvPr>
        </p:nvSpPr>
        <p:spPr>
          <a:xfrm>
            <a:off x="251520" y="1124744"/>
            <a:ext cx="8435280" cy="5544616"/>
          </a:xfrm>
        </p:spPr>
        <p:txBody>
          <a:bodyPr>
            <a:normAutofit fontScale="85000" lnSpcReduction="10000"/>
          </a:bodyPr>
          <a:lstStyle/>
          <a:p>
            <a:pPr>
              <a:buNone/>
            </a:pPr>
            <a:r>
              <a:rPr lang="en-GB" sz="2000" b="1" dirty="0" smtClean="0"/>
              <a:t>Work with a partner! Read these people’s problems about the peer pressure </a:t>
            </a:r>
          </a:p>
          <a:p>
            <a:pPr>
              <a:buNone/>
            </a:pPr>
            <a:r>
              <a:rPr lang="en-GB" sz="2000" b="1" dirty="0" smtClean="0"/>
              <a:t>they are experiencing and try to understand them. Note down as many details </a:t>
            </a:r>
          </a:p>
          <a:p>
            <a:pPr>
              <a:buNone/>
            </a:pPr>
            <a:r>
              <a:rPr lang="en-GB" sz="2000" b="1" dirty="0" smtClean="0"/>
              <a:t>as you can.</a:t>
            </a:r>
          </a:p>
          <a:p>
            <a:pPr>
              <a:buNone/>
            </a:pPr>
            <a:endParaRPr lang="es-ES_tradnl" sz="2400" dirty="0" smtClean="0"/>
          </a:p>
          <a:p>
            <a:pPr>
              <a:buNone/>
            </a:pPr>
            <a:r>
              <a:rPr lang="es-ES_tradnl" sz="2000" dirty="0" smtClean="0"/>
              <a:t>“Mis amigos acaban de empezar a fumar. No quiero tratarlo porque sé que es peligroso </a:t>
            </a:r>
          </a:p>
          <a:p>
            <a:pPr>
              <a:buNone/>
            </a:pPr>
            <a:r>
              <a:rPr lang="es-ES_tradnl" sz="2000" dirty="0" smtClean="0"/>
              <a:t>para la salud, pero somos amigos desde niños y no quiero discutir con ellos, ni perder su </a:t>
            </a:r>
          </a:p>
          <a:p>
            <a:pPr>
              <a:buNone/>
            </a:pPr>
            <a:r>
              <a:rPr lang="es-ES_tradnl" sz="2000" dirty="0" smtClean="0"/>
              <a:t>amistad. ¿Qué puedo hacer?” </a:t>
            </a:r>
            <a:r>
              <a:rPr lang="es-ES_tradnl" sz="2000" b="1" dirty="0" smtClean="0"/>
              <a:t>(Merche, 16 años)</a:t>
            </a:r>
            <a:endParaRPr lang="es-ES_tradnl" sz="2000" dirty="0" smtClean="0"/>
          </a:p>
          <a:p>
            <a:pPr>
              <a:buNone/>
            </a:pPr>
            <a:endParaRPr lang="es-ES_tradnl" sz="2000" dirty="0" smtClean="0"/>
          </a:p>
          <a:p>
            <a:pPr>
              <a:buNone/>
            </a:pPr>
            <a:r>
              <a:rPr lang="es-ES_tradnl" sz="2000" dirty="0" smtClean="0"/>
              <a:t>“Normalmente, mis amigos y yo salimos en pandilla para ir de compras o ir al cine. Sin </a:t>
            </a:r>
          </a:p>
          <a:p>
            <a:pPr>
              <a:buNone/>
            </a:pPr>
            <a:r>
              <a:rPr lang="es-ES_tradnl" sz="2000" dirty="0" smtClean="0"/>
              <a:t>embargo, recientemente han empezado a beber alcohol el fin de semana en el parque o en </a:t>
            </a:r>
          </a:p>
          <a:p>
            <a:pPr>
              <a:buNone/>
            </a:pPr>
            <a:r>
              <a:rPr lang="es-ES_tradnl" sz="2000" dirty="0" smtClean="0"/>
              <a:t>la playa. Les dije que no tendré nada que ver con todo eso, pero ahora dicen que soy </a:t>
            </a:r>
          </a:p>
          <a:p>
            <a:pPr>
              <a:buNone/>
            </a:pPr>
            <a:r>
              <a:rPr lang="es-ES_tradnl" sz="2000" dirty="0" smtClean="0"/>
              <a:t>cobarde y no me hablarán. Estoy muy triste y no sé qué hacer.” </a:t>
            </a:r>
            <a:r>
              <a:rPr lang="es-ES_tradnl" sz="2000" b="1" dirty="0" smtClean="0"/>
              <a:t>(Mariano, 15 años)</a:t>
            </a:r>
            <a:endParaRPr lang="es-ES_tradnl" sz="2000" dirty="0" smtClean="0"/>
          </a:p>
          <a:p>
            <a:pPr>
              <a:buNone/>
            </a:pPr>
            <a:endParaRPr lang="es-ES_tradnl" sz="2000" dirty="0" smtClean="0"/>
          </a:p>
          <a:p>
            <a:pPr>
              <a:buNone/>
            </a:pPr>
            <a:r>
              <a:rPr lang="es-ES_tradnl" sz="2000" dirty="0" smtClean="0"/>
              <a:t>“La última vez que fui de compras con mis amigos, me desafiaron a robar ropa de una </a:t>
            </a:r>
          </a:p>
          <a:p>
            <a:pPr>
              <a:buNone/>
            </a:pPr>
            <a:r>
              <a:rPr lang="es-ES_tradnl" sz="2000" dirty="0" smtClean="0"/>
              <a:t>tienda. No quise hacerlo, pero lo hice porque no querría perder nuestro amistad. Ahora me </a:t>
            </a:r>
          </a:p>
          <a:p>
            <a:pPr>
              <a:buNone/>
            </a:pPr>
            <a:r>
              <a:rPr lang="es-ES_tradnl" sz="2000" dirty="0" smtClean="0"/>
              <a:t>siento avergonzado y quisiera decir todo a mis padres, pero no puedo porque me voy a </a:t>
            </a:r>
          </a:p>
          <a:p>
            <a:pPr>
              <a:buNone/>
            </a:pPr>
            <a:r>
              <a:rPr lang="es-ES_tradnl" sz="2000" dirty="0" smtClean="0"/>
              <a:t>meter en problemas. ¿Qué puedo hacer?” </a:t>
            </a:r>
            <a:r>
              <a:rPr lang="es-ES_tradnl" sz="2000" b="1" dirty="0" smtClean="0"/>
              <a:t>(Begoña, 16 años)</a:t>
            </a:r>
            <a:endParaRPr lang="es-ES_tradnl" sz="2000" dirty="0" smtClean="0"/>
          </a:p>
          <a:p>
            <a:pPr>
              <a:buNone/>
            </a:pPr>
            <a:endParaRPr lang="es-ES_tradnl" sz="2000" dirty="0" smtClean="0"/>
          </a:p>
          <a:p>
            <a:pPr>
              <a:buNone/>
            </a:pPr>
            <a:endParaRPr lang="es-ES_tradnl" sz="2000" dirty="0" smtClean="0"/>
          </a:p>
          <a:p>
            <a:pPr>
              <a:buNone/>
            </a:pPr>
            <a:endParaRPr lang="es-ES_tradnl" sz="2000" dirty="0" smtClean="0"/>
          </a:p>
        </p:txBody>
      </p:sp>
      <p:pic>
        <p:nvPicPr>
          <p:cNvPr id="4" name="Picture 2" descr="C:\Users\Rachel\AppData\Local\Microsoft\Windows\Temporary Internet Files\Content.IE5\GEWYPJ5W\MP900289084[1].jpg"/>
          <p:cNvPicPr>
            <a:picLocks noChangeAspect="1" noChangeArrowheads="1"/>
          </p:cNvPicPr>
          <p:nvPr/>
        </p:nvPicPr>
        <p:blipFill>
          <a:blip r:embed="rId3" cstate="print"/>
          <a:srcRect/>
          <a:stretch>
            <a:fillRect/>
          </a:stretch>
        </p:blipFill>
        <p:spPr bwMode="auto">
          <a:xfrm>
            <a:off x="467544" y="188640"/>
            <a:ext cx="1440160" cy="950506"/>
          </a:xfrm>
          <a:prstGeom prst="rect">
            <a:avLst/>
          </a:prstGeom>
          <a:noFill/>
        </p:spPr>
      </p:pic>
      <p:pic>
        <p:nvPicPr>
          <p:cNvPr id="5123" name="Picture 3" descr="C:\Users\Rachel\AppData\Local\Microsoft\Windows\Temporary Internet Files\Content.IE5\KENNOVLP\MP900443728[1].jpg"/>
          <p:cNvPicPr>
            <a:picLocks noChangeAspect="1" noChangeArrowheads="1"/>
          </p:cNvPicPr>
          <p:nvPr/>
        </p:nvPicPr>
        <p:blipFill>
          <a:blip r:embed="rId4" cstate="print"/>
          <a:srcRect/>
          <a:stretch>
            <a:fillRect/>
          </a:stretch>
        </p:blipFill>
        <p:spPr bwMode="auto">
          <a:xfrm>
            <a:off x="7164288" y="188640"/>
            <a:ext cx="1473696" cy="9807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TOPIC 3: MI TIEMPO LIBRE </a:t>
            </a:r>
            <a:endParaRPr lang="en-GB" sz="2400" b="1" u="sng" dirty="0"/>
          </a:p>
        </p:txBody>
      </p:sp>
      <p:pic>
        <p:nvPicPr>
          <p:cNvPr id="6147" name="Picture 3" descr="C:\Users\Rachel\AppData\Local\Microsoft\Windows\Temporary Internet Files\Content.IE5\KENNOVLP\MP900442677[1].jpg"/>
          <p:cNvPicPr>
            <a:picLocks noChangeAspect="1" noChangeArrowheads="1"/>
          </p:cNvPicPr>
          <p:nvPr/>
        </p:nvPicPr>
        <p:blipFill>
          <a:blip r:embed="rId3" cstate="print"/>
          <a:srcRect/>
          <a:stretch>
            <a:fillRect/>
          </a:stretch>
        </p:blipFill>
        <p:spPr bwMode="auto">
          <a:xfrm>
            <a:off x="611560" y="1052736"/>
            <a:ext cx="2152650" cy="3238500"/>
          </a:xfrm>
          <a:prstGeom prst="rect">
            <a:avLst/>
          </a:prstGeom>
          <a:noFill/>
        </p:spPr>
      </p:pic>
      <p:pic>
        <p:nvPicPr>
          <p:cNvPr id="6148" name="Picture 4" descr="C:\Users\Rachel\AppData\Local\Microsoft\Windows\Temporary Internet Files\Content.IE5\PY3I1XE4\MP900385373[1].jpg"/>
          <p:cNvPicPr>
            <a:picLocks noChangeAspect="1" noChangeArrowheads="1"/>
          </p:cNvPicPr>
          <p:nvPr/>
        </p:nvPicPr>
        <p:blipFill>
          <a:blip r:embed="rId4" cstate="print"/>
          <a:srcRect/>
          <a:stretch>
            <a:fillRect/>
          </a:stretch>
        </p:blipFill>
        <p:spPr bwMode="auto">
          <a:xfrm>
            <a:off x="6300193" y="3187418"/>
            <a:ext cx="2304256" cy="3225958"/>
          </a:xfrm>
          <a:prstGeom prst="rect">
            <a:avLst/>
          </a:prstGeom>
          <a:noFill/>
        </p:spPr>
      </p:pic>
      <p:pic>
        <p:nvPicPr>
          <p:cNvPr id="6149" name="Picture 5" descr="C:\Users\Rachel\AppData\Local\Microsoft\Windows\Temporary Internet Files\Content.IE5\PY3I1XE4\MP900411777[1].jpg"/>
          <p:cNvPicPr>
            <a:picLocks noChangeAspect="1" noChangeArrowheads="1"/>
          </p:cNvPicPr>
          <p:nvPr/>
        </p:nvPicPr>
        <p:blipFill>
          <a:blip r:embed="rId5" cstate="print"/>
          <a:srcRect/>
          <a:stretch>
            <a:fillRect/>
          </a:stretch>
        </p:blipFill>
        <p:spPr bwMode="auto">
          <a:xfrm>
            <a:off x="7020272" y="404664"/>
            <a:ext cx="1776363" cy="2671066"/>
          </a:xfrm>
          <a:prstGeom prst="rect">
            <a:avLst/>
          </a:prstGeom>
          <a:noFill/>
        </p:spPr>
      </p:pic>
      <p:pic>
        <p:nvPicPr>
          <p:cNvPr id="6150" name="Picture 6" descr="C:\Users\Rachel\AppData\Local\Microsoft\Windows\Temporary Internet Files\Content.IE5\GEWYPJ5W\MP910217037[1].png"/>
          <p:cNvPicPr>
            <a:picLocks noChangeAspect="1" noChangeArrowheads="1"/>
          </p:cNvPicPr>
          <p:nvPr/>
        </p:nvPicPr>
        <p:blipFill>
          <a:blip r:embed="rId6" cstate="print"/>
          <a:srcRect/>
          <a:stretch>
            <a:fillRect/>
          </a:stretch>
        </p:blipFill>
        <p:spPr bwMode="auto">
          <a:xfrm>
            <a:off x="899592" y="4581128"/>
            <a:ext cx="2750078" cy="2062559"/>
          </a:xfrm>
          <a:prstGeom prst="rect">
            <a:avLst/>
          </a:prstGeom>
          <a:noFill/>
        </p:spPr>
      </p:pic>
      <p:pic>
        <p:nvPicPr>
          <p:cNvPr id="6151" name="Picture 7" descr="C:\Users\Rachel\AppData\Local\Microsoft\Windows\Temporary Internet Files\Content.IE5\GEWYPJ5W\MP900401797[1].jpg"/>
          <p:cNvPicPr>
            <a:picLocks noChangeAspect="1" noChangeArrowheads="1"/>
          </p:cNvPicPr>
          <p:nvPr/>
        </p:nvPicPr>
        <p:blipFill>
          <a:blip r:embed="rId7" cstate="print"/>
          <a:srcRect/>
          <a:stretch>
            <a:fillRect/>
          </a:stretch>
        </p:blipFill>
        <p:spPr bwMode="auto">
          <a:xfrm>
            <a:off x="3491880" y="980728"/>
            <a:ext cx="2707099" cy="1804028"/>
          </a:xfrm>
          <a:prstGeom prst="rect">
            <a:avLst/>
          </a:prstGeom>
          <a:noFill/>
        </p:spPr>
      </p:pic>
      <p:pic>
        <p:nvPicPr>
          <p:cNvPr id="6152" name="Picture 8" descr="C:\Users\Rachel\AppData\Local\Microsoft\Windows\Temporary Internet Files\Content.IE5\PY3I1XE4\MP900438730[1].jpg"/>
          <p:cNvPicPr>
            <a:picLocks noChangeAspect="1" noChangeArrowheads="1"/>
          </p:cNvPicPr>
          <p:nvPr/>
        </p:nvPicPr>
        <p:blipFill>
          <a:blip r:embed="rId8" cstate="print"/>
          <a:srcRect/>
          <a:stretch>
            <a:fillRect/>
          </a:stretch>
        </p:blipFill>
        <p:spPr bwMode="auto">
          <a:xfrm>
            <a:off x="3707904" y="3068960"/>
            <a:ext cx="2294573" cy="3429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9: LOS PASATIEMPOS</a:t>
            </a:r>
            <a:endParaRPr lang="en-GB" sz="2400" b="1" u="sng" dirty="0"/>
          </a:p>
        </p:txBody>
      </p:sp>
      <p:sp>
        <p:nvSpPr>
          <p:cNvPr id="3" name="Content Placeholder 2"/>
          <p:cNvSpPr>
            <a:spLocks noGrp="1"/>
          </p:cNvSpPr>
          <p:nvPr>
            <p:ph idx="1"/>
          </p:nvPr>
        </p:nvSpPr>
        <p:spPr>
          <a:xfrm>
            <a:off x="457200" y="1052736"/>
            <a:ext cx="8229600" cy="5328592"/>
          </a:xfrm>
        </p:spPr>
        <p:txBody>
          <a:bodyPr>
            <a:normAutofit lnSpcReduction="10000"/>
          </a:bodyPr>
          <a:lstStyle/>
          <a:p>
            <a:pPr>
              <a:buNone/>
            </a:pPr>
            <a:r>
              <a:rPr lang="en-GB" sz="2400" b="1" dirty="0" smtClean="0"/>
              <a:t>Work with a partner! Insert the correct verb into each space:</a:t>
            </a:r>
          </a:p>
          <a:p>
            <a:pPr>
              <a:buNone/>
            </a:pPr>
            <a:endParaRPr lang="en-GB" sz="2400" b="1" dirty="0" smtClean="0"/>
          </a:p>
          <a:p>
            <a:pPr marL="457200" indent="-457200">
              <a:buAutoNum type="arabicPeriod"/>
            </a:pPr>
            <a:r>
              <a:rPr lang="en-GB" sz="2400" dirty="0" smtClean="0"/>
              <a:t>Me </a:t>
            </a:r>
            <a:r>
              <a:rPr lang="en-GB" sz="2400" dirty="0" err="1" smtClean="0"/>
              <a:t>encanta</a:t>
            </a:r>
            <a:r>
              <a:rPr lang="en-GB" sz="2400" dirty="0" smtClean="0"/>
              <a:t> ____________ con </a:t>
            </a:r>
            <a:r>
              <a:rPr lang="en-GB" sz="2400" dirty="0" err="1" smtClean="0"/>
              <a:t>mis</a:t>
            </a:r>
            <a:r>
              <a:rPr lang="en-GB" sz="2400" dirty="0" smtClean="0"/>
              <a:t> amigos.</a:t>
            </a:r>
          </a:p>
          <a:p>
            <a:pPr marL="457200" indent="-457200">
              <a:buAutoNum type="arabicPeriod"/>
            </a:pPr>
            <a:r>
              <a:rPr lang="en-GB" sz="2400" dirty="0" smtClean="0"/>
              <a:t>Me </a:t>
            </a:r>
            <a:r>
              <a:rPr lang="en-GB" sz="2400" dirty="0" err="1" smtClean="0"/>
              <a:t>gusta</a:t>
            </a:r>
            <a:r>
              <a:rPr lang="en-GB" sz="2400" dirty="0" smtClean="0"/>
              <a:t> mucho ___________ al cine.</a:t>
            </a:r>
          </a:p>
          <a:p>
            <a:pPr marL="457200" indent="-457200">
              <a:buAutoNum type="arabicPeriod"/>
            </a:pPr>
            <a:r>
              <a:rPr lang="en-GB" sz="2400" dirty="0" smtClean="0"/>
              <a:t>Me </a:t>
            </a:r>
            <a:r>
              <a:rPr lang="en-GB" sz="2400" dirty="0" err="1" smtClean="0"/>
              <a:t>gusta</a:t>
            </a:r>
            <a:r>
              <a:rPr lang="en-GB" sz="2400" dirty="0" smtClean="0"/>
              <a:t> ____________ </a:t>
            </a:r>
            <a:r>
              <a:rPr lang="en-GB" sz="2400" dirty="0" err="1" smtClean="0"/>
              <a:t>por</a:t>
            </a:r>
            <a:r>
              <a:rPr lang="en-GB" sz="2400" dirty="0" smtClean="0"/>
              <a:t> internet.</a:t>
            </a:r>
          </a:p>
          <a:p>
            <a:pPr marL="457200" indent="-457200">
              <a:buAutoNum type="arabicPeriod"/>
            </a:pPr>
            <a:r>
              <a:rPr lang="en-GB" sz="2400" dirty="0" err="1" smtClean="0"/>
              <a:t>Prefiero</a:t>
            </a:r>
            <a:r>
              <a:rPr lang="en-GB" sz="2400" dirty="0" smtClean="0"/>
              <a:t> ____________ la </a:t>
            </a:r>
            <a:r>
              <a:rPr lang="en-GB" sz="2400" dirty="0" err="1" smtClean="0"/>
              <a:t>guitarra</a:t>
            </a:r>
            <a:r>
              <a:rPr lang="en-GB" sz="2400" dirty="0" smtClean="0"/>
              <a:t>.</a:t>
            </a:r>
          </a:p>
          <a:p>
            <a:pPr marL="457200" indent="-457200">
              <a:buAutoNum type="arabicPeriod"/>
            </a:pPr>
            <a:r>
              <a:rPr lang="en-GB" sz="2400" dirty="0" smtClean="0"/>
              <a:t>No me </a:t>
            </a:r>
            <a:r>
              <a:rPr lang="en-GB" sz="2400" dirty="0" err="1" smtClean="0"/>
              <a:t>gusta</a:t>
            </a:r>
            <a:r>
              <a:rPr lang="en-GB" sz="2400" dirty="0" smtClean="0"/>
              <a:t> ___________ al </a:t>
            </a:r>
            <a:r>
              <a:rPr lang="en-GB" sz="2400" dirty="0" err="1" smtClean="0"/>
              <a:t>baloncesto</a:t>
            </a:r>
            <a:r>
              <a:rPr lang="en-GB" sz="2400" dirty="0" smtClean="0"/>
              <a:t>.</a:t>
            </a:r>
          </a:p>
          <a:p>
            <a:pPr marL="457200" indent="-457200">
              <a:buAutoNum type="arabicPeriod"/>
            </a:pPr>
            <a:r>
              <a:rPr lang="en-GB" sz="2400" dirty="0" smtClean="0"/>
              <a:t>No me </a:t>
            </a:r>
            <a:r>
              <a:rPr lang="en-GB" sz="2400" dirty="0" err="1" smtClean="0"/>
              <a:t>gusta</a:t>
            </a:r>
            <a:r>
              <a:rPr lang="en-GB" sz="2400" dirty="0" smtClean="0"/>
              <a:t> nada ___________ la </a:t>
            </a:r>
            <a:r>
              <a:rPr lang="en-GB" sz="2400" dirty="0" err="1" smtClean="0"/>
              <a:t>televisión</a:t>
            </a:r>
            <a:r>
              <a:rPr lang="en-GB" sz="2400" dirty="0" smtClean="0"/>
              <a:t>.</a:t>
            </a:r>
          </a:p>
          <a:p>
            <a:pPr marL="457200" indent="-457200">
              <a:buAutoNum type="arabicPeriod"/>
            </a:pPr>
            <a:r>
              <a:rPr lang="en-GB" sz="2400" dirty="0" err="1" smtClean="0"/>
              <a:t>Odio</a:t>
            </a:r>
            <a:r>
              <a:rPr lang="en-GB" sz="2400" dirty="0" smtClean="0"/>
              <a:t> ____________ </a:t>
            </a:r>
            <a:r>
              <a:rPr lang="en-GB" sz="2400" dirty="0" err="1" smtClean="0"/>
              <a:t>deporte</a:t>
            </a:r>
            <a:r>
              <a:rPr lang="en-GB" sz="2400" dirty="0" smtClean="0"/>
              <a:t>.</a:t>
            </a:r>
          </a:p>
          <a:p>
            <a:pPr marL="457200" indent="-457200">
              <a:buAutoNum type="arabicPeriod"/>
            </a:pPr>
            <a:r>
              <a:rPr lang="en-GB" sz="2400" dirty="0" err="1" smtClean="0"/>
              <a:t>Detesto</a:t>
            </a:r>
            <a:r>
              <a:rPr lang="en-GB" sz="2400" dirty="0" smtClean="0"/>
              <a:t> ____________ los </a:t>
            </a:r>
            <a:r>
              <a:rPr lang="en-GB" sz="2400" dirty="0" err="1" smtClean="0"/>
              <a:t>deberes</a:t>
            </a:r>
            <a:r>
              <a:rPr lang="en-GB" sz="2400" dirty="0" smtClean="0"/>
              <a:t>.</a:t>
            </a:r>
          </a:p>
          <a:p>
            <a:pPr marL="457200" indent="-457200">
              <a:buAutoNum type="arabicPeriod"/>
            </a:pPr>
            <a:endParaRPr lang="en-GB" sz="2400" dirty="0" smtClean="0"/>
          </a:p>
          <a:p>
            <a:pPr marL="457200" indent="-457200" algn="ctr">
              <a:buNone/>
            </a:pPr>
            <a:r>
              <a:rPr lang="en-GB" sz="2400" dirty="0" err="1" smtClean="0"/>
              <a:t>tocar</a:t>
            </a:r>
            <a:r>
              <a:rPr lang="en-GB" sz="2400" dirty="0" smtClean="0"/>
              <a:t>     *     </a:t>
            </a:r>
            <a:r>
              <a:rPr lang="en-GB" sz="2400" dirty="0" err="1" smtClean="0"/>
              <a:t>jugar</a:t>
            </a:r>
            <a:r>
              <a:rPr lang="en-GB" sz="2400" dirty="0" smtClean="0"/>
              <a:t>     *     </a:t>
            </a:r>
            <a:r>
              <a:rPr lang="en-GB" sz="2400" dirty="0" err="1" smtClean="0"/>
              <a:t>hacer</a:t>
            </a:r>
            <a:r>
              <a:rPr lang="en-GB" sz="2400" dirty="0" smtClean="0"/>
              <a:t>     *     </a:t>
            </a:r>
            <a:r>
              <a:rPr lang="en-GB" sz="2400" dirty="0" err="1" smtClean="0"/>
              <a:t>ver</a:t>
            </a:r>
            <a:r>
              <a:rPr lang="en-GB" sz="2400" dirty="0" smtClean="0"/>
              <a:t>     </a:t>
            </a:r>
          </a:p>
          <a:p>
            <a:pPr marL="457200" indent="-457200" algn="ctr">
              <a:buNone/>
            </a:pPr>
            <a:r>
              <a:rPr lang="en-GB" sz="2400" dirty="0" err="1" smtClean="0"/>
              <a:t>salir</a:t>
            </a:r>
            <a:r>
              <a:rPr lang="en-GB" sz="2400" dirty="0" smtClean="0"/>
              <a:t>     *     </a:t>
            </a:r>
            <a:r>
              <a:rPr lang="en-GB" sz="2400" dirty="0" err="1" smtClean="0"/>
              <a:t>ir</a:t>
            </a:r>
            <a:r>
              <a:rPr lang="en-GB" sz="2400" dirty="0" smtClean="0"/>
              <a:t>     *     </a:t>
            </a:r>
            <a:r>
              <a:rPr lang="en-GB" sz="2400" dirty="0" err="1" smtClean="0"/>
              <a:t>practicar</a:t>
            </a:r>
            <a:r>
              <a:rPr lang="en-GB" sz="2400" dirty="0" smtClean="0"/>
              <a:t>     *     </a:t>
            </a:r>
            <a:r>
              <a:rPr lang="en-GB" sz="2400" dirty="0" err="1" smtClean="0"/>
              <a:t>navegar</a:t>
            </a:r>
            <a:endParaRPr lang="en-GB" sz="2400" dirty="0" smtClean="0"/>
          </a:p>
        </p:txBody>
      </p:sp>
      <p:pic>
        <p:nvPicPr>
          <p:cNvPr id="7170" name="Picture 2" descr="C:\Users\Rachel\AppData\Local\Microsoft\Windows\Temporary Internet Files\Content.IE5\PY3I1XE4\MP900438730[1].jpg"/>
          <p:cNvPicPr>
            <a:picLocks noChangeAspect="1" noChangeArrowheads="1"/>
          </p:cNvPicPr>
          <p:nvPr/>
        </p:nvPicPr>
        <p:blipFill>
          <a:blip r:embed="rId3" cstate="print"/>
          <a:srcRect/>
          <a:stretch>
            <a:fillRect/>
          </a:stretch>
        </p:blipFill>
        <p:spPr bwMode="auto">
          <a:xfrm>
            <a:off x="6444208" y="1556792"/>
            <a:ext cx="1060078" cy="1584176"/>
          </a:xfrm>
          <a:prstGeom prst="rect">
            <a:avLst/>
          </a:prstGeom>
          <a:noFill/>
        </p:spPr>
      </p:pic>
      <p:pic>
        <p:nvPicPr>
          <p:cNvPr id="7172" name="Picture 4" descr="C:\Users\Rachel\AppData\Local\Microsoft\Windows\Temporary Internet Files\Content.IE5\ERAER3R2\MP900422736[1].jpg"/>
          <p:cNvPicPr>
            <a:picLocks noChangeAspect="1" noChangeArrowheads="1"/>
          </p:cNvPicPr>
          <p:nvPr/>
        </p:nvPicPr>
        <p:blipFill>
          <a:blip r:embed="rId4" cstate="print"/>
          <a:srcRect/>
          <a:stretch>
            <a:fillRect/>
          </a:stretch>
        </p:blipFill>
        <p:spPr bwMode="auto">
          <a:xfrm>
            <a:off x="7596336" y="2564904"/>
            <a:ext cx="1329209" cy="1836856"/>
          </a:xfrm>
          <a:prstGeom prst="rect">
            <a:avLst/>
          </a:prstGeom>
          <a:noFill/>
        </p:spPr>
      </p:pic>
      <p:pic>
        <p:nvPicPr>
          <p:cNvPr id="7173" name="Picture 5" descr="C:\Users\Rachel\AppData\Local\Microsoft\Windows\Temporary Internet Files\Content.IE5\GEWYPJ5W\MP900439524[1].jpg"/>
          <p:cNvPicPr>
            <a:picLocks noChangeAspect="1" noChangeArrowheads="1"/>
          </p:cNvPicPr>
          <p:nvPr/>
        </p:nvPicPr>
        <p:blipFill>
          <a:blip r:embed="rId5" cstate="print"/>
          <a:srcRect/>
          <a:stretch>
            <a:fillRect/>
          </a:stretch>
        </p:blipFill>
        <p:spPr bwMode="auto">
          <a:xfrm>
            <a:off x="5868144" y="4365104"/>
            <a:ext cx="1688232" cy="1127096"/>
          </a:xfrm>
          <a:prstGeom prst="rect">
            <a:avLst/>
          </a:prstGeom>
          <a:noFill/>
        </p:spPr>
      </p:pic>
      <p:pic>
        <p:nvPicPr>
          <p:cNvPr id="7174" name="Picture 6" descr="C:\Users\Rachel\AppData\Local\Microsoft\Windows\Temporary Internet Files\Content.IE5\PY3I1XE4\MP900316722[1].jpg"/>
          <p:cNvPicPr>
            <a:picLocks noChangeAspect="1" noChangeArrowheads="1"/>
          </p:cNvPicPr>
          <p:nvPr/>
        </p:nvPicPr>
        <p:blipFill>
          <a:blip r:embed="rId6" cstate="print"/>
          <a:srcRect/>
          <a:stretch>
            <a:fillRect/>
          </a:stretch>
        </p:blipFill>
        <p:spPr bwMode="auto">
          <a:xfrm>
            <a:off x="7740352" y="4797152"/>
            <a:ext cx="1111957" cy="1684784"/>
          </a:xfrm>
          <a:prstGeom prst="rect">
            <a:avLst/>
          </a:prstGeom>
          <a:noFill/>
        </p:spPr>
      </p:pic>
      <p:pic>
        <p:nvPicPr>
          <p:cNvPr id="7175" name="Picture 7" descr="C:\Users\Rachel\AppData\Local\Microsoft\Windows\Temporary Internet Files\Content.IE5\KENNOVLP\MP900401792[1].jpg"/>
          <p:cNvPicPr>
            <a:picLocks noChangeAspect="1" noChangeArrowheads="1"/>
          </p:cNvPicPr>
          <p:nvPr/>
        </p:nvPicPr>
        <p:blipFill>
          <a:blip r:embed="rId7" cstate="print"/>
          <a:srcRect/>
          <a:stretch>
            <a:fillRect/>
          </a:stretch>
        </p:blipFill>
        <p:spPr bwMode="auto">
          <a:xfrm>
            <a:off x="7884368" y="1412776"/>
            <a:ext cx="899592" cy="10867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10: ¿CON QUÉ FRECUENCIA…?</a:t>
            </a:r>
            <a:endParaRPr lang="en-GB" sz="2400" b="1" u="sng" dirty="0"/>
          </a:p>
        </p:txBody>
      </p:sp>
      <p:sp>
        <p:nvSpPr>
          <p:cNvPr id="3" name="Content Placeholder 2"/>
          <p:cNvSpPr>
            <a:spLocks noGrp="1"/>
          </p:cNvSpPr>
          <p:nvPr>
            <p:ph idx="1"/>
          </p:nvPr>
        </p:nvSpPr>
        <p:spPr>
          <a:xfrm>
            <a:off x="457200" y="1052736"/>
            <a:ext cx="8229600" cy="5073427"/>
          </a:xfrm>
        </p:spPr>
        <p:txBody>
          <a:bodyPr>
            <a:normAutofit/>
          </a:bodyPr>
          <a:lstStyle/>
          <a:p>
            <a:pPr>
              <a:buNone/>
            </a:pPr>
            <a:r>
              <a:rPr lang="en-GB" sz="2400" b="1" dirty="0" smtClean="0"/>
              <a:t>Work with a partner: Match up these expressions of frequency Spanish – English. Then write a sentence using the free time activities you know for each of these expressions:</a:t>
            </a:r>
          </a:p>
          <a:p>
            <a:pPr>
              <a:buNone/>
            </a:pPr>
            <a:endParaRPr lang="en-GB" sz="2400" b="1" dirty="0" smtClean="0"/>
          </a:p>
          <a:p>
            <a:pPr marL="457200" indent="-457200">
              <a:buAutoNum type="arabicPeriod"/>
            </a:pPr>
            <a:r>
              <a:rPr lang="en-GB" sz="2000" dirty="0" err="1" smtClean="0"/>
              <a:t>Todos</a:t>
            </a:r>
            <a:r>
              <a:rPr lang="en-GB" sz="2000" dirty="0" smtClean="0"/>
              <a:t> los </a:t>
            </a:r>
            <a:r>
              <a:rPr lang="en-GB" sz="2000" dirty="0" err="1" smtClean="0"/>
              <a:t>días</a:t>
            </a:r>
            <a:r>
              <a:rPr lang="en-GB" sz="2000" dirty="0" smtClean="0"/>
              <a:t>				a. Almost never</a:t>
            </a:r>
          </a:p>
          <a:p>
            <a:pPr marL="457200" indent="-457200">
              <a:buAutoNum type="arabicPeriod"/>
            </a:pPr>
            <a:r>
              <a:rPr lang="en-GB" sz="2000" dirty="0" err="1" smtClean="0"/>
              <a:t>Siempre</a:t>
            </a:r>
            <a:r>
              <a:rPr lang="en-GB" sz="2000" dirty="0" smtClean="0"/>
              <a:t>					b. Always</a:t>
            </a:r>
          </a:p>
          <a:p>
            <a:pPr marL="457200" indent="-457200">
              <a:buAutoNum type="arabicPeriod"/>
            </a:pPr>
            <a:r>
              <a:rPr lang="en-GB" sz="2000" dirty="0" err="1" smtClean="0"/>
              <a:t>Normalmente</a:t>
            </a:r>
            <a:r>
              <a:rPr lang="en-GB" sz="2000" dirty="0" smtClean="0"/>
              <a:t>				c. Rarely</a:t>
            </a:r>
          </a:p>
          <a:p>
            <a:pPr marL="457200" indent="-457200">
              <a:buAutoNum type="arabicPeriod"/>
            </a:pPr>
            <a:r>
              <a:rPr lang="en-GB" sz="2000" dirty="0" smtClean="0"/>
              <a:t>A </a:t>
            </a:r>
            <a:r>
              <a:rPr lang="en-GB" sz="2000" dirty="0" err="1" smtClean="0"/>
              <a:t>menudo</a:t>
            </a:r>
            <a:r>
              <a:rPr lang="en-GB" sz="2000" dirty="0" smtClean="0"/>
              <a:t>					d. Never</a:t>
            </a:r>
          </a:p>
          <a:p>
            <a:pPr marL="457200" indent="-457200">
              <a:buAutoNum type="arabicPeriod"/>
            </a:pPr>
            <a:r>
              <a:rPr lang="en-GB" sz="2000" dirty="0" smtClean="0"/>
              <a:t>A </a:t>
            </a:r>
            <a:r>
              <a:rPr lang="en-GB" sz="2000" dirty="0" err="1" smtClean="0"/>
              <a:t>veces</a:t>
            </a:r>
            <a:r>
              <a:rPr lang="en-GB" sz="2000" dirty="0" smtClean="0"/>
              <a:t>					e. Every day</a:t>
            </a:r>
          </a:p>
          <a:p>
            <a:pPr marL="457200" indent="-457200">
              <a:buAutoNum type="arabicPeriod"/>
            </a:pPr>
            <a:r>
              <a:rPr lang="en-GB" sz="2000" dirty="0" err="1" smtClean="0"/>
              <a:t>Pocas</a:t>
            </a:r>
            <a:r>
              <a:rPr lang="en-GB" sz="2000" dirty="0" smtClean="0"/>
              <a:t> </a:t>
            </a:r>
            <a:r>
              <a:rPr lang="en-GB" sz="2000" dirty="0" err="1" smtClean="0"/>
              <a:t>veces</a:t>
            </a:r>
            <a:r>
              <a:rPr lang="en-GB" sz="2000" dirty="0" smtClean="0"/>
              <a:t>					f. Usually</a:t>
            </a:r>
          </a:p>
          <a:p>
            <a:pPr marL="457200" indent="-457200">
              <a:buAutoNum type="arabicPeriod"/>
            </a:pPr>
            <a:r>
              <a:rPr lang="en-GB" sz="2000" dirty="0" err="1" smtClean="0"/>
              <a:t>Casi</a:t>
            </a:r>
            <a:r>
              <a:rPr lang="en-GB" sz="2000" dirty="0" smtClean="0"/>
              <a:t> </a:t>
            </a:r>
            <a:r>
              <a:rPr lang="en-GB" sz="2000" dirty="0" err="1" smtClean="0"/>
              <a:t>nunca</a:t>
            </a:r>
            <a:r>
              <a:rPr lang="en-GB" sz="2000" dirty="0" smtClean="0"/>
              <a:t>					g. Often</a:t>
            </a:r>
          </a:p>
          <a:p>
            <a:pPr marL="457200" indent="-457200">
              <a:buAutoNum type="arabicPeriod"/>
            </a:pPr>
            <a:r>
              <a:rPr lang="en-GB" sz="2000" dirty="0" err="1" smtClean="0"/>
              <a:t>Nunca</a:t>
            </a:r>
            <a:r>
              <a:rPr lang="en-GB" sz="2000" dirty="0" smtClean="0"/>
              <a:t>					h. Once a week</a:t>
            </a:r>
          </a:p>
          <a:p>
            <a:pPr marL="457200" indent="-457200">
              <a:buAutoNum type="arabicPeriod"/>
            </a:pPr>
            <a:r>
              <a:rPr lang="en-GB" sz="2000" dirty="0" err="1" smtClean="0"/>
              <a:t>Una</a:t>
            </a:r>
            <a:r>
              <a:rPr lang="en-GB" sz="2000" dirty="0" smtClean="0"/>
              <a:t> </a:t>
            </a:r>
            <a:r>
              <a:rPr lang="en-GB" sz="2000" dirty="0" err="1" smtClean="0"/>
              <a:t>vez</a:t>
            </a:r>
            <a:r>
              <a:rPr lang="en-GB" sz="2000" dirty="0" smtClean="0"/>
              <a:t> a la </a:t>
            </a:r>
            <a:r>
              <a:rPr lang="en-GB" sz="2000" dirty="0" err="1" smtClean="0"/>
              <a:t>semana</a:t>
            </a:r>
            <a:r>
              <a:rPr lang="en-GB" sz="2000" dirty="0" smtClean="0"/>
              <a:t>				</a:t>
            </a:r>
            <a:r>
              <a:rPr lang="en-GB" sz="2000" dirty="0" err="1" smtClean="0"/>
              <a:t>i</a:t>
            </a:r>
            <a:r>
              <a:rPr lang="en-GB" sz="2000" dirty="0" smtClean="0"/>
              <a:t>. Sometimes</a:t>
            </a:r>
          </a:p>
          <a:p>
            <a:pPr marL="457200" indent="-457200">
              <a:buAutoNum type="arabicPeriod"/>
            </a:pPr>
            <a:endParaRPr lang="en-GB" sz="2000" dirty="0" smtClean="0"/>
          </a:p>
          <a:p>
            <a:pPr marL="457200" indent="-457200">
              <a:buNone/>
            </a:pPr>
            <a:endParaRPr lang="en-GB" sz="2000" dirty="0" smtClean="0"/>
          </a:p>
        </p:txBody>
      </p:sp>
      <p:pic>
        <p:nvPicPr>
          <p:cNvPr id="8194" name="Picture 2" descr="C:\Users\Rachel\AppData\Local\Microsoft\Windows\Temporary Internet Files\Content.IE5\KENNOVLP\MP900444559[1].jpg"/>
          <p:cNvPicPr>
            <a:picLocks noChangeAspect="1" noChangeArrowheads="1"/>
          </p:cNvPicPr>
          <p:nvPr/>
        </p:nvPicPr>
        <p:blipFill>
          <a:blip r:embed="rId3" cstate="print"/>
          <a:srcRect/>
          <a:stretch>
            <a:fillRect/>
          </a:stretch>
        </p:blipFill>
        <p:spPr bwMode="auto">
          <a:xfrm>
            <a:off x="3563888" y="2420888"/>
            <a:ext cx="1656184" cy="1102172"/>
          </a:xfrm>
          <a:prstGeom prst="rect">
            <a:avLst/>
          </a:prstGeom>
          <a:noFill/>
        </p:spPr>
      </p:pic>
      <p:pic>
        <p:nvPicPr>
          <p:cNvPr id="8196" name="Picture 4" descr="C:\Users\Rachel\AppData\Local\Microsoft\Windows\Temporary Internet Files\Content.IE5\GEWYPJ5W\MP900442346[1].jpg"/>
          <p:cNvPicPr>
            <a:picLocks noChangeAspect="1" noChangeArrowheads="1"/>
          </p:cNvPicPr>
          <p:nvPr/>
        </p:nvPicPr>
        <p:blipFill>
          <a:blip r:embed="rId4" cstate="print"/>
          <a:srcRect/>
          <a:stretch>
            <a:fillRect/>
          </a:stretch>
        </p:blipFill>
        <p:spPr bwMode="auto">
          <a:xfrm>
            <a:off x="3491880" y="3861048"/>
            <a:ext cx="1728191" cy="1152128"/>
          </a:xfrm>
          <a:prstGeom prst="rect">
            <a:avLst/>
          </a:prstGeom>
          <a:noFill/>
        </p:spPr>
      </p:pic>
      <p:pic>
        <p:nvPicPr>
          <p:cNvPr id="8197" name="Picture 5" descr="C:\Users\Rachel\AppData\Local\Microsoft\Windows\Temporary Internet Files\Content.IE5\KENNOVLP\MP900422311[1].jpg"/>
          <p:cNvPicPr>
            <a:picLocks noChangeAspect="1" noChangeArrowheads="1"/>
          </p:cNvPicPr>
          <p:nvPr/>
        </p:nvPicPr>
        <p:blipFill>
          <a:blip r:embed="rId5" cstate="print"/>
          <a:srcRect/>
          <a:stretch>
            <a:fillRect/>
          </a:stretch>
        </p:blipFill>
        <p:spPr bwMode="auto">
          <a:xfrm>
            <a:off x="3419872" y="5157192"/>
            <a:ext cx="1872208" cy="14401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000" b="1" u="sng" dirty="0" smtClean="0"/>
              <a:t>ACTIVIDAD 11: ¿QUÉ HICISTE EL FIN DE SEMANA PASADO? </a:t>
            </a:r>
            <a:endParaRPr lang="en-GB" sz="2000" b="1" u="sng" dirty="0"/>
          </a:p>
        </p:txBody>
      </p:sp>
      <p:sp>
        <p:nvSpPr>
          <p:cNvPr id="3" name="Content Placeholder 2"/>
          <p:cNvSpPr>
            <a:spLocks noGrp="1"/>
          </p:cNvSpPr>
          <p:nvPr>
            <p:ph idx="1"/>
          </p:nvPr>
        </p:nvSpPr>
        <p:spPr>
          <a:xfrm>
            <a:off x="0" y="908720"/>
            <a:ext cx="8892480" cy="5949280"/>
          </a:xfrm>
        </p:spPr>
        <p:txBody>
          <a:bodyPr>
            <a:normAutofit fontScale="92500" lnSpcReduction="10000"/>
          </a:bodyPr>
          <a:lstStyle/>
          <a:p>
            <a:pPr>
              <a:buNone/>
            </a:pPr>
            <a:r>
              <a:rPr lang="en-GB" sz="2000" b="1" dirty="0" smtClean="0"/>
              <a:t>Work with a partner: all of these young Spanish people love technology! What did </a:t>
            </a:r>
          </a:p>
          <a:p>
            <a:pPr>
              <a:buNone/>
            </a:pPr>
            <a:r>
              <a:rPr lang="en-GB" sz="2000" b="1" dirty="0" smtClean="0"/>
              <a:t>they do last weekend? Use your language skills to work it out:</a:t>
            </a:r>
          </a:p>
          <a:p>
            <a:pPr>
              <a:buNone/>
            </a:pPr>
            <a:endParaRPr lang="en-GB" sz="2000" b="1" dirty="0" smtClean="0"/>
          </a:p>
          <a:p>
            <a:pPr>
              <a:buNone/>
            </a:pPr>
            <a:r>
              <a:rPr lang="en-GB" sz="2000" dirty="0" smtClean="0"/>
              <a:t>“</a:t>
            </a:r>
            <a:r>
              <a:rPr lang="en-GB" sz="2000" dirty="0" err="1" smtClean="0"/>
              <a:t>Descargé</a:t>
            </a:r>
            <a:r>
              <a:rPr lang="en-GB" sz="2000" dirty="0" smtClean="0"/>
              <a:t> </a:t>
            </a:r>
            <a:r>
              <a:rPr lang="en-GB" sz="2000" dirty="0" err="1" smtClean="0"/>
              <a:t>música</a:t>
            </a:r>
            <a:r>
              <a:rPr lang="en-GB" sz="2000" dirty="0" smtClean="0"/>
              <a:t> en mi iPod: </a:t>
            </a:r>
            <a:r>
              <a:rPr lang="en-GB" sz="2000" dirty="0" err="1" smtClean="0"/>
              <a:t>compré</a:t>
            </a:r>
            <a:r>
              <a:rPr lang="en-GB" sz="2000" dirty="0" smtClean="0"/>
              <a:t> el </a:t>
            </a:r>
            <a:r>
              <a:rPr lang="en-GB" sz="2000" dirty="0" err="1" smtClean="0"/>
              <a:t>nuevo</a:t>
            </a:r>
            <a:r>
              <a:rPr lang="en-GB" sz="2000" dirty="0" smtClean="0"/>
              <a:t> </a:t>
            </a:r>
            <a:r>
              <a:rPr lang="en-GB" sz="2000" dirty="0" err="1" smtClean="0"/>
              <a:t>álbum</a:t>
            </a:r>
            <a:r>
              <a:rPr lang="en-GB" sz="2000" dirty="0" smtClean="0"/>
              <a:t> de La </a:t>
            </a:r>
            <a:r>
              <a:rPr lang="en-GB" sz="2000" dirty="0" err="1" smtClean="0"/>
              <a:t>oreja</a:t>
            </a:r>
            <a:r>
              <a:rPr lang="en-GB" sz="2000" dirty="0" smtClean="0"/>
              <a:t> de Van Gogh. </a:t>
            </a:r>
          </a:p>
          <a:p>
            <a:pPr>
              <a:buNone/>
            </a:pPr>
            <a:r>
              <a:rPr lang="en-GB" sz="2000" dirty="0" err="1" smtClean="0"/>
              <a:t>Además</a:t>
            </a:r>
            <a:r>
              <a:rPr lang="en-GB" sz="2000" dirty="0" smtClean="0"/>
              <a:t>, vi los </a:t>
            </a:r>
            <a:r>
              <a:rPr lang="en-GB" sz="2000" dirty="0" err="1" smtClean="0"/>
              <a:t>nuevos</a:t>
            </a:r>
            <a:r>
              <a:rPr lang="en-GB" sz="2000" dirty="0" smtClean="0"/>
              <a:t> </a:t>
            </a:r>
            <a:r>
              <a:rPr lang="en-GB" sz="2000" dirty="0" err="1" smtClean="0"/>
              <a:t>vídeos</a:t>
            </a:r>
            <a:r>
              <a:rPr lang="en-GB" sz="2000" dirty="0" smtClean="0"/>
              <a:t> de </a:t>
            </a:r>
            <a:r>
              <a:rPr lang="en-GB" sz="2000" dirty="0" err="1" smtClean="0"/>
              <a:t>Juanes</a:t>
            </a:r>
            <a:r>
              <a:rPr lang="en-GB" sz="2000" dirty="0" smtClean="0"/>
              <a:t> y </a:t>
            </a:r>
            <a:r>
              <a:rPr lang="en-GB" sz="2000" dirty="0" err="1" smtClean="0"/>
              <a:t>Amaral</a:t>
            </a:r>
            <a:r>
              <a:rPr lang="en-GB" sz="2000" dirty="0" smtClean="0"/>
              <a:t> en </a:t>
            </a:r>
            <a:r>
              <a:rPr lang="en-GB" sz="2000" dirty="0" err="1" smtClean="0"/>
              <a:t>Youtube</a:t>
            </a:r>
            <a:r>
              <a:rPr lang="en-GB" sz="2000" dirty="0" smtClean="0"/>
              <a:t>.”</a:t>
            </a:r>
          </a:p>
          <a:p>
            <a:pPr>
              <a:buNone/>
            </a:pPr>
            <a:r>
              <a:rPr lang="en-GB" sz="2000" b="1" dirty="0" err="1" smtClean="0"/>
              <a:t>Conchi</a:t>
            </a:r>
            <a:r>
              <a:rPr lang="en-GB" sz="2000" b="1" dirty="0" smtClean="0"/>
              <a:t>, 14 </a:t>
            </a:r>
            <a:r>
              <a:rPr lang="en-GB" sz="2000" b="1" dirty="0" err="1" smtClean="0"/>
              <a:t>años</a:t>
            </a:r>
            <a:endParaRPr lang="en-GB" sz="2000" b="1" dirty="0" smtClean="0"/>
          </a:p>
          <a:p>
            <a:pPr>
              <a:buNone/>
            </a:pPr>
            <a:endParaRPr lang="en-GB" sz="2000" b="1" dirty="0" smtClean="0"/>
          </a:p>
          <a:p>
            <a:pPr>
              <a:buNone/>
            </a:pPr>
            <a:r>
              <a:rPr lang="en-GB" sz="2000" dirty="0" smtClean="0"/>
              <a:t>“</a:t>
            </a:r>
            <a:r>
              <a:rPr lang="en-GB" sz="2000" dirty="0" err="1" smtClean="0"/>
              <a:t>Usé</a:t>
            </a:r>
            <a:r>
              <a:rPr lang="en-GB" sz="2000" dirty="0" smtClean="0"/>
              <a:t> </a:t>
            </a:r>
            <a:r>
              <a:rPr lang="en-GB" sz="2000" dirty="0" err="1" smtClean="0"/>
              <a:t>Facebook</a:t>
            </a:r>
            <a:r>
              <a:rPr lang="en-GB" sz="2000" dirty="0" smtClean="0"/>
              <a:t> </a:t>
            </a:r>
            <a:r>
              <a:rPr lang="en-GB" sz="2000" dirty="0" err="1" smtClean="0"/>
              <a:t>para</a:t>
            </a:r>
            <a:r>
              <a:rPr lang="en-GB" sz="2000" dirty="0" smtClean="0"/>
              <a:t> </a:t>
            </a:r>
            <a:r>
              <a:rPr lang="en-GB" sz="2000" dirty="0" err="1" smtClean="0"/>
              <a:t>organizar</a:t>
            </a:r>
            <a:r>
              <a:rPr lang="en-GB" sz="2000" dirty="0" smtClean="0"/>
              <a:t> </a:t>
            </a:r>
            <a:r>
              <a:rPr lang="en-GB" sz="2000" dirty="0" err="1" smtClean="0"/>
              <a:t>una</a:t>
            </a:r>
            <a:r>
              <a:rPr lang="en-GB" sz="2000" dirty="0" smtClean="0"/>
              <a:t> fiesta </a:t>
            </a:r>
            <a:r>
              <a:rPr lang="en-GB" sz="2000" dirty="0" err="1" smtClean="0"/>
              <a:t>para</a:t>
            </a:r>
            <a:r>
              <a:rPr lang="en-GB" sz="2000" dirty="0" smtClean="0"/>
              <a:t> el </a:t>
            </a:r>
            <a:r>
              <a:rPr lang="en-GB" sz="2000" dirty="0" err="1" smtClean="0"/>
              <a:t>cumpleaños</a:t>
            </a:r>
            <a:r>
              <a:rPr lang="en-GB" sz="2000" dirty="0" smtClean="0"/>
              <a:t> de mi </a:t>
            </a:r>
            <a:r>
              <a:rPr lang="en-GB" sz="2000" dirty="0" err="1" smtClean="0"/>
              <a:t>mejor</a:t>
            </a:r>
            <a:r>
              <a:rPr lang="en-GB" sz="2000" dirty="0" smtClean="0"/>
              <a:t> amigo. </a:t>
            </a:r>
          </a:p>
          <a:p>
            <a:pPr>
              <a:buNone/>
            </a:pPr>
            <a:r>
              <a:rPr lang="en-GB" sz="2000" dirty="0" err="1" smtClean="0"/>
              <a:t>También</a:t>
            </a:r>
            <a:r>
              <a:rPr lang="en-GB" sz="2000" dirty="0" smtClean="0"/>
              <a:t>, </a:t>
            </a:r>
            <a:r>
              <a:rPr lang="en-GB" sz="2000" dirty="0" err="1" smtClean="0"/>
              <a:t>hice</a:t>
            </a:r>
            <a:r>
              <a:rPr lang="en-GB" sz="2000" dirty="0" smtClean="0"/>
              <a:t> </a:t>
            </a:r>
            <a:r>
              <a:rPr lang="en-GB" sz="2000" dirty="0" err="1" smtClean="0"/>
              <a:t>compras</a:t>
            </a:r>
            <a:r>
              <a:rPr lang="en-GB" sz="2000" dirty="0" smtClean="0"/>
              <a:t> </a:t>
            </a:r>
            <a:r>
              <a:rPr lang="en-GB" sz="2000" dirty="0" err="1" smtClean="0"/>
              <a:t>por</a:t>
            </a:r>
            <a:r>
              <a:rPr lang="en-GB" sz="2000" dirty="0" smtClean="0"/>
              <a:t> Internet </a:t>
            </a:r>
            <a:r>
              <a:rPr lang="en-GB" sz="2000" dirty="0" err="1" smtClean="0"/>
              <a:t>para</a:t>
            </a:r>
            <a:r>
              <a:rPr lang="en-GB" sz="2000" dirty="0" smtClean="0"/>
              <a:t> </a:t>
            </a:r>
            <a:r>
              <a:rPr lang="en-GB" sz="2000" dirty="0" err="1" smtClean="0"/>
              <a:t>comprarlo</a:t>
            </a:r>
            <a:r>
              <a:rPr lang="en-GB" sz="2000" dirty="0" smtClean="0"/>
              <a:t> un </a:t>
            </a:r>
            <a:r>
              <a:rPr lang="en-GB" sz="2000" dirty="0" err="1" smtClean="0"/>
              <a:t>regalo</a:t>
            </a:r>
            <a:r>
              <a:rPr lang="en-GB" sz="2000" dirty="0" smtClean="0"/>
              <a:t>.”</a:t>
            </a:r>
          </a:p>
          <a:p>
            <a:pPr>
              <a:buNone/>
            </a:pPr>
            <a:r>
              <a:rPr lang="en-GB" sz="2000" b="1" dirty="0" smtClean="0"/>
              <a:t>Juan, 15 </a:t>
            </a:r>
            <a:r>
              <a:rPr lang="en-GB" sz="2000" b="1" dirty="0" err="1" smtClean="0"/>
              <a:t>años</a:t>
            </a:r>
            <a:endParaRPr lang="en-GB" sz="2000" b="1" dirty="0" smtClean="0"/>
          </a:p>
          <a:p>
            <a:pPr>
              <a:buNone/>
            </a:pPr>
            <a:endParaRPr lang="en-GB" sz="2000" b="1" dirty="0" smtClean="0"/>
          </a:p>
          <a:p>
            <a:pPr>
              <a:buNone/>
            </a:pPr>
            <a:r>
              <a:rPr lang="en-GB" sz="2000" dirty="0" smtClean="0"/>
              <a:t>“</a:t>
            </a:r>
            <a:r>
              <a:rPr lang="en-GB" sz="2000" dirty="0" err="1" smtClean="0"/>
              <a:t>Pasé</a:t>
            </a:r>
            <a:r>
              <a:rPr lang="en-GB" sz="2000" dirty="0" smtClean="0"/>
              <a:t> </a:t>
            </a:r>
            <a:r>
              <a:rPr lang="en-GB" sz="2000" dirty="0" err="1" smtClean="0"/>
              <a:t>tiempo</a:t>
            </a:r>
            <a:r>
              <a:rPr lang="en-GB" sz="2000" dirty="0" smtClean="0"/>
              <a:t> </a:t>
            </a:r>
            <a:r>
              <a:rPr lang="en-GB" sz="2000" dirty="0" err="1" smtClean="0"/>
              <a:t>chateando</a:t>
            </a:r>
            <a:r>
              <a:rPr lang="en-GB" sz="2000" dirty="0" smtClean="0"/>
              <a:t> en </a:t>
            </a:r>
            <a:r>
              <a:rPr lang="en-GB" sz="2000" dirty="0" err="1" smtClean="0"/>
              <a:t>línea</a:t>
            </a:r>
            <a:r>
              <a:rPr lang="en-GB" sz="2000" dirty="0" smtClean="0"/>
              <a:t> con </a:t>
            </a:r>
            <a:r>
              <a:rPr lang="en-GB" sz="2000" dirty="0" err="1" smtClean="0"/>
              <a:t>mis</a:t>
            </a:r>
            <a:r>
              <a:rPr lang="en-GB" sz="2000" dirty="0" smtClean="0"/>
              <a:t> </a:t>
            </a:r>
            <a:r>
              <a:rPr lang="en-GB" sz="2000" dirty="0" err="1" smtClean="0"/>
              <a:t>primos</a:t>
            </a:r>
            <a:r>
              <a:rPr lang="en-GB" sz="2000" dirty="0" smtClean="0"/>
              <a:t> </a:t>
            </a:r>
            <a:r>
              <a:rPr lang="en-GB" sz="2000" dirty="0" err="1" smtClean="0"/>
              <a:t>que</a:t>
            </a:r>
            <a:r>
              <a:rPr lang="en-GB" sz="2000" dirty="0" smtClean="0"/>
              <a:t> </a:t>
            </a:r>
            <a:r>
              <a:rPr lang="en-GB" sz="2000" dirty="0" err="1" smtClean="0"/>
              <a:t>viven</a:t>
            </a:r>
            <a:r>
              <a:rPr lang="en-GB" sz="2000" dirty="0" smtClean="0"/>
              <a:t> en los </a:t>
            </a:r>
            <a:r>
              <a:rPr lang="en-GB" sz="2000" dirty="0" err="1" smtClean="0"/>
              <a:t>Estados</a:t>
            </a:r>
            <a:r>
              <a:rPr lang="en-GB" sz="2000" dirty="0" smtClean="0"/>
              <a:t> </a:t>
            </a:r>
            <a:r>
              <a:rPr lang="en-GB" sz="2000" dirty="0" err="1" smtClean="0"/>
              <a:t>Unidos</a:t>
            </a:r>
            <a:r>
              <a:rPr lang="en-GB" sz="2000" dirty="0" smtClean="0"/>
              <a:t>. </a:t>
            </a:r>
          </a:p>
          <a:p>
            <a:pPr>
              <a:buNone/>
            </a:pPr>
            <a:r>
              <a:rPr lang="en-GB" sz="2000" dirty="0" err="1" smtClean="0"/>
              <a:t>Aparte</a:t>
            </a:r>
            <a:r>
              <a:rPr lang="en-GB" sz="2000" dirty="0" smtClean="0"/>
              <a:t> de </a:t>
            </a:r>
            <a:r>
              <a:rPr lang="en-GB" sz="2000" dirty="0" err="1" smtClean="0"/>
              <a:t>eso</a:t>
            </a:r>
            <a:r>
              <a:rPr lang="en-GB" sz="2000" dirty="0" smtClean="0"/>
              <a:t>, les </a:t>
            </a:r>
            <a:r>
              <a:rPr lang="en-GB" sz="2000" dirty="0" err="1" smtClean="0"/>
              <a:t>mandé</a:t>
            </a:r>
            <a:r>
              <a:rPr lang="en-GB" sz="2000" dirty="0" smtClean="0"/>
              <a:t> </a:t>
            </a:r>
            <a:r>
              <a:rPr lang="en-GB" sz="2000" dirty="0" err="1" smtClean="0"/>
              <a:t>fotos</a:t>
            </a:r>
            <a:r>
              <a:rPr lang="en-GB" sz="2000" dirty="0" smtClean="0"/>
              <a:t> </a:t>
            </a:r>
            <a:r>
              <a:rPr lang="en-GB" sz="2000" dirty="0" err="1" smtClean="0"/>
              <a:t>por</a:t>
            </a:r>
            <a:r>
              <a:rPr lang="en-GB" sz="2000" dirty="0" smtClean="0"/>
              <a:t> </a:t>
            </a:r>
            <a:r>
              <a:rPr lang="en-GB" sz="2000" dirty="0" err="1" smtClean="0"/>
              <a:t>correo</a:t>
            </a:r>
            <a:r>
              <a:rPr lang="en-GB" sz="2000" dirty="0" smtClean="0"/>
              <a:t> </a:t>
            </a:r>
            <a:r>
              <a:rPr lang="en-GB" sz="2000" dirty="0" err="1" smtClean="0"/>
              <a:t>electrónico</a:t>
            </a:r>
            <a:r>
              <a:rPr lang="en-GB" sz="2000" dirty="0" smtClean="0"/>
              <a:t>.”</a:t>
            </a:r>
          </a:p>
          <a:p>
            <a:pPr>
              <a:buNone/>
            </a:pPr>
            <a:r>
              <a:rPr lang="en-GB" sz="2000" b="1" dirty="0" smtClean="0"/>
              <a:t>Ana, 16 </a:t>
            </a:r>
            <a:r>
              <a:rPr lang="en-GB" sz="2000" b="1" dirty="0" err="1" smtClean="0"/>
              <a:t>años</a:t>
            </a:r>
            <a:endParaRPr lang="en-GB" sz="2000" b="1" dirty="0" smtClean="0"/>
          </a:p>
          <a:p>
            <a:pPr>
              <a:buNone/>
            </a:pPr>
            <a:endParaRPr lang="en-GB" sz="2000" b="1" dirty="0" smtClean="0"/>
          </a:p>
          <a:p>
            <a:pPr>
              <a:buNone/>
            </a:pPr>
            <a:r>
              <a:rPr lang="en-GB" sz="2000" dirty="0" smtClean="0"/>
              <a:t>“</a:t>
            </a:r>
            <a:r>
              <a:rPr lang="en-GB" sz="2000" dirty="0" err="1" smtClean="0"/>
              <a:t>Navegué</a:t>
            </a:r>
            <a:r>
              <a:rPr lang="en-GB" sz="2000" dirty="0" smtClean="0"/>
              <a:t> </a:t>
            </a:r>
            <a:r>
              <a:rPr lang="en-GB" sz="2000" dirty="0" err="1" smtClean="0"/>
              <a:t>por</a:t>
            </a:r>
            <a:r>
              <a:rPr lang="en-GB" sz="2000" dirty="0" smtClean="0"/>
              <a:t> Internet </a:t>
            </a:r>
            <a:r>
              <a:rPr lang="en-GB" sz="2000" dirty="0" err="1" smtClean="0"/>
              <a:t>porque</a:t>
            </a:r>
            <a:r>
              <a:rPr lang="en-GB" sz="2000" dirty="0" smtClean="0"/>
              <a:t> </a:t>
            </a:r>
            <a:r>
              <a:rPr lang="en-GB" sz="2000" dirty="0" err="1" smtClean="0"/>
              <a:t>siempre</a:t>
            </a:r>
            <a:r>
              <a:rPr lang="en-GB" sz="2000" dirty="0" smtClean="0"/>
              <a:t> se </a:t>
            </a:r>
            <a:r>
              <a:rPr lang="en-GB" sz="2000" dirty="0" err="1" smtClean="0"/>
              <a:t>puede</a:t>
            </a:r>
            <a:r>
              <a:rPr lang="en-GB" sz="2000" dirty="0" smtClean="0"/>
              <a:t> </a:t>
            </a:r>
            <a:r>
              <a:rPr lang="en-GB" sz="2000" dirty="0" err="1" smtClean="0"/>
              <a:t>encontrar</a:t>
            </a:r>
            <a:r>
              <a:rPr lang="en-GB" sz="2000" dirty="0" smtClean="0"/>
              <a:t> </a:t>
            </a:r>
            <a:r>
              <a:rPr lang="en-GB" sz="2000" dirty="0" err="1" smtClean="0"/>
              <a:t>sitios</a:t>
            </a:r>
            <a:r>
              <a:rPr lang="en-GB" sz="2000" dirty="0" smtClean="0"/>
              <a:t> </a:t>
            </a:r>
            <a:r>
              <a:rPr lang="en-GB" sz="2000" dirty="0" err="1" smtClean="0"/>
              <a:t>interesantes</a:t>
            </a:r>
            <a:r>
              <a:rPr lang="en-GB" sz="2000" dirty="0" smtClean="0"/>
              <a:t>.  </a:t>
            </a:r>
          </a:p>
          <a:p>
            <a:pPr>
              <a:buNone/>
            </a:pPr>
            <a:r>
              <a:rPr lang="en-GB" sz="2000" dirty="0" err="1" smtClean="0"/>
              <a:t>También</a:t>
            </a:r>
            <a:r>
              <a:rPr lang="en-GB" sz="2000" dirty="0" smtClean="0"/>
              <a:t>, </a:t>
            </a:r>
            <a:r>
              <a:rPr lang="en-GB" sz="2000" dirty="0" err="1" smtClean="0"/>
              <a:t>jugué</a:t>
            </a:r>
            <a:r>
              <a:rPr lang="en-GB" sz="2000" dirty="0" smtClean="0"/>
              <a:t> con </a:t>
            </a:r>
            <a:r>
              <a:rPr lang="en-GB" sz="2000" dirty="0" err="1" smtClean="0"/>
              <a:t>videojuegos</a:t>
            </a:r>
            <a:r>
              <a:rPr lang="en-GB" sz="2000" dirty="0" smtClean="0"/>
              <a:t> </a:t>
            </a:r>
            <a:r>
              <a:rPr lang="en-GB" sz="2000" dirty="0" err="1" smtClean="0"/>
              <a:t>porque</a:t>
            </a:r>
            <a:r>
              <a:rPr lang="en-GB" sz="2000" dirty="0" smtClean="0"/>
              <a:t> los </a:t>
            </a:r>
            <a:r>
              <a:rPr lang="en-GB" sz="2000" dirty="0" err="1" smtClean="0"/>
              <a:t>encuentro</a:t>
            </a:r>
            <a:r>
              <a:rPr lang="en-GB" sz="2000" dirty="0" smtClean="0"/>
              <a:t> </a:t>
            </a:r>
            <a:r>
              <a:rPr lang="en-GB" sz="2000" dirty="0" err="1" smtClean="0"/>
              <a:t>emocionantes</a:t>
            </a:r>
            <a:r>
              <a:rPr lang="en-GB" sz="2000" dirty="0" smtClean="0"/>
              <a:t>.”</a:t>
            </a:r>
          </a:p>
          <a:p>
            <a:pPr>
              <a:buNone/>
            </a:pPr>
            <a:r>
              <a:rPr lang="en-GB" sz="2000" b="1" dirty="0" smtClean="0"/>
              <a:t>Pablo, 15 </a:t>
            </a:r>
            <a:r>
              <a:rPr lang="en-GB" sz="2000" b="1" dirty="0" err="1" smtClean="0"/>
              <a:t>años</a:t>
            </a:r>
            <a:endParaRPr lang="en-GB" sz="2000" b="1" dirty="0"/>
          </a:p>
        </p:txBody>
      </p:sp>
      <p:pic>
        <p:nvPicPr>
          <p:cNvPr id="9224" name="Picture 8" descr="C:\Users\Rachel\AppData\Local\Microsoft\Windows\Temporary Internet Files\Content.IE5\KENNOVLP\MP900433070[1].jpg"/>
          <p:cNvPicPr>
            <a:picLocks noChangeAspect="1" noChangeArrowheads="1"/>
          </p:cNvPicPr>
          <p:nvPr/>
        </p:nvPicPr>
        <p:blipFill>
          <a:blip r:embed="rId3" cstate="print"/>
          <a:srcRect/>
          <a:stretch>
            <a:fillRect/>
          </a:stretch>
        </p:blipFill>
        <p:spPr bwMode="auto">
          <a:xfrm>
            <a:off x="395536" y="188640"/>
            <a:ext cx="968152" cy="645435"/>
          </a:xfrm>
          <a:prstGeom prst="rect">
            <a:avLst/>
          </a:prstGeom>
          <a:noFill/>
        </p:spPr>
      </p:pic>
      <p:pic>
        <p:nvPicPr>
          <p:cNvPr id="11" name="Picture 8" descr="C:\Users\Rachel\AppData\Local\Microsoft\Windows\Temporary Internet Files\Content.IE5\KENNOVLP\MP900433070[1].jpg"/>
          <p:cNvPicPr>
            <a:picLocks noChangeAspect="1" noChangeArrowheads="1"/>
          </p:cNvPicPr>
          <p:nvPr/>
        </p:nvPicPr>
        <p:blipFill>
          <a:blip r:embed="rId3" cstate="print"/>
          <a:srcRect/>
          <a:stretch>
            <a:fillRect/>
          </a:stretch>
        </p:blipFill>
        <p:spPr bwMode="auto">
          <a:xfrm>
            <a:off x="7812360" y="188640"/>
            <a:ext cx="968152" cy="64543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2400" b="1" u="sng" dirty="0" smtClean="0"/>
              <a:t>ACTIVIDAD 12: EL FIN DE SEMANA IDEAL</a:t>
            </a:r>
            <a:endParaRPr lang="en-GB" sz="2400" b="1" u="sng" dirty="0"/>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marL="0" indent="0">
              <a:buNone/>
            </a:pPr>
            <a:r>
              <a:rPr lang="en-GB" sz="2000" b="1" dirty="0" smtClean="0"/>
              <a:t>Work with a partner: Read about Ana’s ideal weekend and note as much as you understand in English. Then, find out what the phrases in </a:t>
            </a:r>
            <a:r>
              <a:rPr lang="en-GB" sz="2000" b="1" dirty="0" smtClean="0">
                <a:solidFill>
                  <a:srgbClr val="00B0F0"/>
                </a:solidFill>
              </a:rPr>
              <a:t>blue </a:t>
            </a:r>
            <a:r>
              <a:rPr lang="en-GB" sz="2000" b="1" dirty="0" smtClean="0"/>
              <a:t>mean and use these to help you write about your own ideal weekend!</a:t>
            </a:r>
          </a:p>
          <a:p>
            <a:pPr marL="0" indent="0">
              <a:buNone/>
            </a:pPr>
            <a:endParaRPr lang="en-GB" sz="2000" b="1" dirty="0"/>
          </a:p>
          <a:p>
            <a:pPr marL="0" indent="0">
              <a:buNone/>
            </a:pPr>
            <a:r>
              <a:rPr lang="en-GB" sz="2000" dirty="0" smtClean="0"/>
              <a:t>“</a:t>
            </a:r>
            <a:r>
              <a:rPr lang="es-ES_tradnl" sz="2000" b="1" dirty="0" smtClean="0">
                <a:solidFill>
                  <a:srgbClr val="00B0F0"/>
                </a:solidFill>
              </a:rPr>
              <a:t>Acabo de pasar </a:t>
            </a:r>
            <a:r>
              <a:rPr lang="es-ES_tradnl" sz="2000" dirty="0" smtClean="0"/>
              <a:t>un fin de semana ideal. </a:t>
            </a:r>
            <a:r>
              <a:rPr lang="es-ES_tradnl" sz="2000" b="1" dirty="0" smtClean="0">
                <a:solidFill>
                  <a:srgbClr val="00B0F0"/>
                </a:solidFill>
              </a:rPr>
              <a:t>Por la mañana</a:t>
            </a:r>
            <a:r>
              <a:rPr lang="es-ES_tradnl" sz="2000" dirty="0" smtClean="0"/>
              <a:t>, </a:t>
            </a:r>
            <a:r>
              <a:rPr lang="es-ES_tradnl" sz="2000" b="1" dirty="0" smtClean="0">
                <a:solidFill>
                  <a:srgbClr val="00B0F0"/>
                </a:solidFill>
              </a:rPr>
              <a:t>me levanté </a:t>
            </a:r>
            <a:r>
              <a:rPr lang="es-ES_tradnl" sz="2000" dirty="0" smtClean="0"/>
              <a:t>muy tarde el sábado porque estaba muy cansada. </a:t>
            </a:r>
            <a:r>
              <a:rPr lang="es-ES_tradnl" sz="2000" b="1" dirty="0" smtClean="0">
                <a:solidFill>
                  <a:srgbClr val="00B0F0"/>
                </a:solidFill>
              </a:rPr>
              <a:t>Luego</a:t>
            </a:r>
            <a:r>
              <a:rPr lang="es-ES_tradnl" sz="2000" dirty="0" smtClean="0"/>
              <a:t>, llamé a mi mejor amiga Marta que vive cerca de mi casa y </a:t>
            </a:r>
            <a:r>
              <a:rPr lang="es-ES_tradnl" sz="2000" b="1" dirty="0" smtClean="0">
                <a:solidFill>
                  <a:srgbClr val="00B0F0"/>
                </a:solidFill>
              </a:rPr>
              <a:t>fuimos de compras</a:t>
            </a:r>
            <a:r>
              <a:rPr lang="es-ES_tradnl" sz="2000" dirty="0" smtClean="0"/>
              <a:t>. </a:t>
            </a:r>
            <a:r>
              <a:rPr lang="es-ES_tradnl" sz="2000" b="1" dirty="0" smtClean="0">
                <a:solidFill>
                  <a:srgbClr val="00B0F0"/>
                </a:solidFill>
              </a:rPr>
              <a:t>Compré</a:t>
            </a:r>
            <a:r>
              <a:rPr lang="es-ES_tradnl" sz="2000" dirty="0" smtClean="0"/>
              <a:t> el nuevo DVD de Harry Potter y unos vaqueros, y Marta </a:t>
            </a:r>
            <a:r>
              <a:rPr lang="es-ES_tradnl" sz="2000" b="1" dirty="0" smtClean="0">
                <a:solidFill>
                  <a:srgbClr val="00B0F0"/>
                </a:solidFill>
              </a:rPr>
              <a:t>compró</a:t>
            </a:r>
            <a:r>
              <a:rPr lang="es-ES_tradnl" sz="2000" dirty="0" smtClean="0"/>
              <a:t> unos zapatos. </a:t>
            </a:r>
            <a:r>
              <a:rPr lang="es-ES_tradnl" sz="2000" b="1" dirty="0" smtClean="0">
                <a:solidFill>
                  <a:srgbClr val="00B0F0"/>
                </a:solidFill>
              </a:rPr>
              <a:t>Después de eso</a:t>
            </a:r>
            <a:r>
              <a:rPr lang="es-ES_tradnl" sz="2000" dirty="0" smtClean="0"/>
              <a:t>, </a:t>
            </a:r>
            <a:r>
              <a:rPr lang="es-ES_tradnl" sz="2000" b="1" dirty="0" smtClean="0">
                <a:solidFill>
                  <a:srgbClr val="00B0F0"/>
                </a:solidFill>
              </a:rPr>
              <a:t>comimos</a:t>
            </a:r>
            <a:r>
              <a:rPr lang="es-ES_tradnl" sz="2000" dirty="0" smtClean="0"/>
              <a:t> una pizza en un restaurante. ¡Fue delicioso! </a:t>
            </a:r>
          </a:p>
          <a:p>
            <a:pPr marL="0" indent="0">
              <a:buNone/>
            </a:pPr>
            <a:endParaRPr lang="es-ES_tradnl" sz="2000" dirty="0"/>
          </a:p>
          <a:p>
            <a:pPr marL="0" indent="0">
              <a:buNone/>
            </a:pPr>
            <a:r>
              <a:rPr lang="es-ES_tradnl" sz="2000" b="1" dirty="0" smtClean="0">
                <a:solidFill>
                  <a:srgbClr val="00B0F0"/>
                </a:solidFill>
              </a:rPr>
              <a:t>Por la tarde</a:t>
            </a:r>
            <a:r>
              <a:rPr lang="es-ES_tradnl" sz="2000" dirty="0" smtClean="0"/>
              <a:t>, monté a caballo con mi hermana menor </a:t>
            </a:r>
            <a:r>
              <a:rPr lang="es-ES_tradnl" sz="2000" b="1" dirty="0" smtClean="0">
                <a:solidFill>
                  <a:srgbClr val="00B0F0"/>
                </a:solidFill>
              </a:rPr>
              <a:t>mientras que </a:t>
            </a:r>
            <a:r>
              <a:rPr lang="es-ES_tradnl" sz="2000" dirty="0" smtClean="0"/>
              <a:t>mi hermano jugó al baloncesto. </a:t>
            </a:r>
            <a:r>
              <a:rPr lang="es-ES_tradnl" sz="2000" b="1" dirty="0" smtClean="0">
                <a:solidFill>
                  <a:srgbClr val="00B0F0"/>
                </a:solidFill>
              </a:rPr>
              <a:t>Antes de la cena tuve que </a:t>
            </a:r>
            <a:r>
              <a:rPr lang="es-ES_tradnl" sz="2000" dirty="0" smtClean="0"/>
              <a:t>hacer los deberes.</a:t>
            </a:r>
          </a:p>
          <a:p>
            <a:pPr marL="0" indent="0">
              <a:buNone/>
            </a:pPr>
            <a:endParaRPr lang="es-ES_tradnl" sz="2000" dirty="0"/>
          </a:p>
          <a:p>
            <a:pPr marL="0" indent="0">
              <a:buNone/>
            </a:pPr>
            <a:r>
              <a:rPr lang="es-ES_tradnl" sz="2000" b="1" dirty="0" smtClean="0">
                <a:solidFill>
                  <a:srgbClr val="00B0F0"/>
                </a:solidFill>
              </a:rPr>
              <a:t>Por la noche</a:t>
            </a:r>
            <a:r>
              <a:rPr lang="es-ES_tradnl" sz="2000" dirty="0" smtClean="0"/>
              <a:t>, fui a una fiesta para un amigo mío, porque fue su cumpleaños. Bailé y charlé con mis amigos </a:t>
            </a:r>
            <a:r>
              <a:rPr lang="es-ES_tradnl" sz="2000" b="1" dirty="0" smtClean="0">
                <a:solidFill>
                  <a:srgbClr val="00B0F0"/>
                </a:solidFill>
              </a:rPr>
              <a:t>por toda la noche</a:t>
            </a:r>
            <a:r>
              <a:rPr lang="es-ES_tradnl" sz="2000" dirty="0" smtClean="0"/>
              <a:t>. </a:t>
            </a:r>
          </a:p>
          <a:p>
            <a:pPr marL="0" indent="0">
              <a:buNone/>
            </a:pPr>
            <a:endParaRPr lang="es-ES_tradnl" sz="2000" dirty="0"/>
          </a:p>
          <a:p>
            <a:pPr marL="0" indent="0">
              <a:buNone/>
            </a:pPr>
            <a:r>
              <a:rPr lang="es-ES_tradnl" sz="2000" b="1" dirty="0" smtClean="0">
                <a:solidFill>
                  <a:srgbClr val="00B0F0"/>
                </a:solidFill>
              </a:rPr>
              <a:t>La semana que viene</a:t>
            </a:r>
            <a:r>
              <a:rPr lang="es-ES_tradnl" sz="2000" dirty="0" smtClean="0"/>
              <a:t>, </a:t>
            </a:r>
            <a:r>
              <a:rPr lang="es-ES_tradnl" sz="2000" b="1" dirty="0" smtClean="0">
                <a:solidFill>
                  <a:srgbClr val="00B0F0"/>
                </a:solidFill>
              </a:rPr>
              <a:t>voy a </a:t>
            </a:r>
            <a:r>
              <a:rPr lang="es-ES_tradnl" sz="2000" dirty="0" smtClean="0"/>
              <a:t>ir al cine con mi novio, Carlos, y vamos a ver la nueva película de James Bond. ¡Fenomenal!</a:t>
            </a:r>
            <a:endParaRPr lang="es-ES_tradnl" sz="2000" dirty="0"/>
          </a:p>
        </p:txBody>
      </p:sp>
      <p:pic>
        <p:nvPicPr>
          <p:cNvPr id="4" name="Picture 4" descr="C:\Users\Rachel\AppData\Local\Microsoft\Windows\Temporary Internet Files\Content.IE5\GEWYPJ5W\MP900442346[1].jpg"/>
          <p:cNvPicPr>
            <a:picLocks noChangeAspect="1" noChangeArrowheads="1"/>
          </p:cNvPicPr>
          <p:nvPr/>
        </p:nvPicPr>
        <p:blipFill>
          <a:blip r:embed="rId2" cstate="print"/>
          <a:srcRect/>
          <a:stretch>
            <a:fillRect/>
          </a:stretch>
        </p:blipFill>
        <p:spPr bwMode="auto">
          <a:xfrm>
            <a:off x="7092280" y="5638717"/>
            <a:ext cx="1728191" cy="1152128"/>
          </a:xfrm>
          <a:prstGeom prst="rect">
            <a:avLst/>
          </a:prstGeom>
          <a:noFill/>
        </p:spPr>
      </p:pic>
      <p:pic>
        <p:nvPicPr>
          <p:cNvPr id="4098" name="Picture 2" descr="C:\Users\SA10DochertyR\AppData\Local\Microsoft\Windows\Temporary Internet Files\Content.IE5\0DRTB9T5\MP90043873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5571562"/>
            <a:ext cx="998428" cy="121928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SA10DochertyR\AppData\Local\Microsoft\Windows\Temporary Internet Files\Content.IE5\0DRTB9T5\MP90040082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5837268"/>
            <a:ext cx="1643580" cy="92953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SA10DochertyR\AppData\Local\Microsoft\Windows\Temporary Internet Files\Content.IE5\UG0GJV9J\MP90042222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752" y="5798260"/>
            <a:ext cx="1376499" cy="992585"/>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SA10DochertyR\AppData\Local\Microsoft\Windows\Temporary Internet Files\Content.IE5\M30A0HBH\MP910217037[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3568" y="5802366"/>
            <a:ext cx="1285917" cy="964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055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13: UNA CRÍTCA</a:t>
            </a:r>
            <a:endParaRPr lang="en-GB" sz="2400" b="1" u="sng" dirty="0"/>
          </a:p>
        </p:txBody>
      </p:sp>
      <p:sp>
        <p:nvSpPr>
          <p:cNvPr id="3" name="Content Placeholder 2"/>
          <p:cNvSpPr>
            <a:spLocks noGrp="1"/>
          </p:cNvSpPr>
          <p:nvPr>
            <p:ph idx="1"/>
          </p:nvPr>
        </p:nvSpPr>
        <p:spPr>
          <a:xfrm>
            <a:off x="457200" y="908720"/>
            <a:ext cx="8229600" cy="5760640"/>
          </a:xfrm>
        </p:spPr>
        <p:txBody>
          <a:bodyPr>
            <a:normAutofit fontScale="92500" lnSpcReduction="10000"/>
          </a:bodyPr>
          <a:lstStyle/>
          <a:p>
            <a:pPr>
              <a:buNone/>
            </a:pPr>
            <a:endParaRPr lang="en-GB" sz="2000" b="1" dirty="0" smtClean="0"/>
          </a:p>
          <a:p>
            <a:pPr>
              <a:buNone/>
            </a:pPr>
            <a:r>
              <a:rPr lang="en-GB" sz="2000" b="1" dirty="0" smtClean="0"/>
              <a:t>Work with a partner: Read what Maria says about the last film she saw and </a:t>
            </a:r>
          </a:p>
          <a:p>
            <a:pPr>
              <a:buNone/>
            </a:pPr>
            <a:r>
              <a:rPr lang="en-GB" sz="2000" b="1" dirty="0" smtClean="0"/>
              <a:t>note what you understand in English. Then find out what the phrases in </a:t>
            </a:r>
            <a:r>
              <a:rPr lang="en-GB" sz="2000" b="1" dirty="0" smtClean="0">
                <a:solidFill>
                  <a:srgbClr val="0070C0"/>
                </a:solidFill>
              </a:rPr>
              <a:t>blue </a:t>
            </a:r>
          </a:p>
          <a:p>
            <a:pPr>
              <a:buNone/>
            </a:pPr>
            <a:r>
              <a:rPr lang="en-GB" sz="2000" b="1" dirty="0" smtClean="0"/>
              <a:t>mean and use these to write a review of a film you have recently seen:</a:t>
            </a:r>
          </a:p>
          <a:p>
            <a:pPr>
              <a:buNone/>
            </a:pPr>
            <a:endParaRPr lang="en-GB" sz="2400" b="1" dirty="0" smtClean="0"/>
          </a:p>
          <a:p>
            <a:pPr>
              <a:buNone/>
            </a:pPr>
            <a:r>
              <a:rPr lang="es-ES_tradnl" sz="2000" dirty="0" smtClean="0"/>
              <a:t>“</a:t>
            </a:r>
            <a:r>
              <a:rPr lang="es-ES_tradnl" sz="2000" b="1" dirty="0" smtClean="0">
                <a:solidFill>
                  <a:srgbClr val="0070C0"/>
                </a:solidFill>
              </a:rPr>
              <a:t>Acabo de ver </a:t>
            </a:r>
            <a:r>
              <a:rPr lang="es-ES_tradnl" sz="2000" dirty="0" smtClean="0"/>
              <a:t>una película fenomenal que se llama “Valiente”. </a:t>
            </a:r>
            <a:r>
              <a:rPr lang="es-ES_tradnl" sz="2000" b="1" dirty="0" smtClean="0">
                <a:solidFill>
                  <a:srgbClr val="0070C0"/>
                </a:solidFill>
              </a:rPr>
              <a:t>La película </a:t>
            </a:r>
          </a:p>
          <a:p>
            <a:pPr>
              <a:buNone/>
            </a:pPr>
            <a:r>
              <a:rPr lang="es-ES_tradnl" sz="2000" b="1" dirty="0" smtClean="0">
                <a:solidFill>
                  <a:srgbClr val="0070C0"/>
                </a:solidFill>
              </a:rPr>
              <a:t>tiene lugar en</a:t>
            </a:r>
            <a:r>
              <a:rPr lang="es-ES_tradnl" sz="2000" dirty="0" smtClean="0">
                <a:solidFill>
                  <a:srgbClr val="0070C0"/>
                </a:solidFill>
              </a:rPr>
              <a:t> </a:t>
            </a:r>
            <a:r>
              <a:rPr lang="es-ES_tradnl" sz="2000" dirty="0" smtClean="0"/>
              <a:t>Escocia en tiempos medievales y </a:t>
            </a:r>
            <a:r>
              <a:rPr lang="es-ES_tradnl" sz="2000" b="1" dirty="0" smtClean="0">
                <a:solidFill>
                  <a:srgbClr val="0070C0"/>
                </a:solidFill>
              </a:rPr>
              <a:t>trata de </a:t>
            </a:r>
            <a:r>
              <a:rPr lang="es-ES_tradnl" sz="2000" dirty="0" smtClean="0"/>
              <a:t>una princesa </a:t>
            </a:r>
          </a:p>
          <a:p>
            <a:pPr>
              <a:buNone/>
            </a:pPr>
            <a:r>
              <a:rPr lang="es-ES_tradnl" sz="2000" dirty="0" smtClean="0"/>
              <a:t>escocesa, </a:t>
            </a:r>
            <a:r>
              <a:rPr lang="es-ES_tradnl" sz="2000" dirty="0" err="1" smtClean="0"/>
              <a:t>Merida</a:t>
            </a:r>
            <a:r>
              <a:rPr lang="es-ES_tradnl" sz="2000" dirty="0" smtClean="0"/>
              <a:t>. Es un dibujo animado, y </a:t>
            </a:r>
            <a:r>
              <a:rPr lang="es-ES_tradnl" sz="2000" b="1" dirty="0" smtClean="0">
                <a:solidFill>
                  <a:srgbClr val="0070C0"/>
                </a:solidFill>
              </a:rPr>
              <a:t>la película cuenta la historia de </a:t>
            </a:r>
          </a:p>
          <a:p>
            <a:pPr>
              <a:buNone/>
            </a:pPr>
            <a:r>
              <a:rPr lang="es-ES_tradnl" sz="2000" dirty="0" err="1" smtClean="0"/>
              <a:t>Merida</a:t>
            </a:r>
            <a:r>
              <a:rPr lang="es-ES_tradnl" sz="2000" dirty="0" smtClean="0"/>
              <a:t>. Quiere mantener su independencia y no quiere casarse, entonces  </a:t>
            </a:r>
          </a:p>
          <a:p>
            <a:pPr>
              <a:buNone/>
            </a:pPr>
            <a:r>
              <a:rPr lang="es-ES_tradnl" sz="2000" dirty="0" smtClean="0"/>
              <a:t>para cambiar su destino embruja a su madre.</a:t>
            </a:r>
          </a:p>
          <a:p>
            <a:pPr>
              <a:buNone/>
            </a:pPr>
            <a:r>
              <a:rPr lang="es-ES_tradnl" sz="2000" b="1" dirty="0" smtClean="0">
                <a:solidFill>
                  <a:srgbClr val="0070C0"/>
                </a:solidFill>
              </a:rPr>
              <a:t>Lo que más me gustó era la personaje</a:t>
            </a:r>
            <a:r>
              <a:rPr lang="es-ES_tradnl" sz="2000" dirty="0" smtClean="0">
                <a:solidFill>
                  <a:srgbClr val="0070C0"/>
                </a:solidFill>
              </a:rPr>
              <a:t> </a:t>
            </a:r>
            <a:r>
              <a:rPr lang="es-ES_tradnl" sz="2000" dirty="0" smtClean="0"/>
              <a:t>de </a:t>
            </a:r>
            <a:r>
              <a:rPr lang="es-ES_tradnl" sz="2000" dirty="0" err="1" smtClean="0"/>
              <a:t>Merida</a:t>
            </a:r>
            <a:r>
              <a:rPr lang="es-ES_tradnl" sz="2000" dirty="0" smtClean="0"/>
              <a:t> porque era muy </a:t>
            </a:r>
          </a:p>
          <a:p>
            <a:pPr>
              <a:buNone/>
            </a:pPr>
            <a:r>
              <a:rPr lang="es-ES_tradnl" sz="2000" dirty="0" smtClean="0"/>
              <a:t>independiente y llena de vida. </a:t>
            </a:r>
            <a:r>
              <a:rPr lang="es-ES_tradnl" sz="2000" b="1" dirty="0" smtClean="0">
                <a:solidFill>
                  <a:srgbClr val="0070C0"/>
                </a:solidFill>
              </a:rPr>
              <a:t>Además, me encantó </a:t>
            </a:r>
            <a:r>
              <a:rPr lang="es-ES_tradnl" sz="2000" dirty="0" smtClean="0"/>
              <a:t>sus hermanos menores </a:t>
            </a:r>
          </a:p>
          <a:p>
            <a:pPr>
              <a:buNone/>
            </a:pPr>
            <a:r>
              <a:rPr lang="es-ES_tradnl" sz="2000" dirty="0" smtClean="0"/>
              <a:t>porque eran muy graciosos. </a:t>
            </a:r>
            <a:r>
              <a:rPr lang="es-ES_tradnl" sz="2000" b="1" dirty="0" smtClean="0">
                <a:solidFill>
                  <a:srgbClr val="0070C0"/>
                </a:solidFill>
              </a:rPr>
              <a:t>Los efectos especiales </a:t>
            </a:r>
            <a:r>
              <a:rPr lang="es-ES_tradnl" sz="2000" dirty="0" smtClean="0"/>
              <a:t>y la animación eran </a:t>
            </a:r>
          </a:p>
          <a:p>
            <a:pPr>
              <a:buNone/>
            </a:pPr>
            <a:r>
              <a:rPr lang="es-ES_tradnl" sz="2000" dirty="0" smtClean="0"/>
              <a:t>excelentes.</a:t>
            </a:r>
          </a:p>
          <a:p>
            <a:pPr>
              <a:buNone/>
            </a:pPr>
            <a:r>
              <a:rPr lang="es-ES_tradnl" sz="2000" dirty="0" smtClean="0"/>
              <a:t>Esta película es una película de Pixar y </a:t>
            </a:r>
            <a:r>
              <a:rPr lang="es-ES_tradnl" sz="2000" b="1" dirty="0" smtClean="0">
                <a:solidFill>
                  <a:srgbClr val="0070C0"/>
                </a:solidFill>
              </a:rPr>
              <a:t>fue dirigido por </a:t>
            </a:r>
            <a:r>
              <a:rPr lang="es-ES_tradnl" sz="2000" dirty="0" smtClean="0"/>
              <a:t>Brenda </a:t>
            </a:r>
            <a:r>
              <a:rPr lang="es-ES_tradnl" sz="2000" dirty="0" err="1" smtClean="0"/>
              <a:t>Chapman</a:t>
            </a:r>
            <a:r>
              <a:rPr lang="es-ES_tradnl" sz="2000" dirty="0" smtClean="0"/>
              <a:t>, que </a:t>
            </a:r>
          </a:p>
          <a:p>
            <a:pPr>
              <a:buNone/>
            </a:pPr>
            <a:r>
              <a:rPr lang="es-ES_tradnl" sz="2000" dirty="0" smtClean="0"/>
              <a:t>dirigió la película “El príncipe de Egipto”. </a:t>
            </a:r>
            <a:r>
              <a:rPr lang="es-ES_tradnl" sz="2000" b="1" dirty="0" smtClean="0">
                <a:solidFill>
                  <a:srgbClr val="0070C0"/>
                </a:solidFill>
              </a:rPr>
              <a:t>La recomendaría porque</a:t>
            </a:r>
            <a:r>
              <a:rPr lang="es-ES_tradnl" sz="2000" dirty="0" smtClean="0">
                <a:solidFill>
                  <a:srgbClr val="0070C0"/>
                </a:solidFill>
              </a:rPr>
              <a:t> </a:t>
            </a:r>
            <a:r>
              <a:rPr lang="es-ES_tradnl" sz="2000" dirty="0" smtClean="0"/>
              <a:t>es </a:t>
            </a:r>
          </a:p>
          <a:p>
            <a:pPr>
              <a:buNone/>
            </a:pPr>
            <a:r>
              <a:rPr lang="es-ES_tradnl" sz="2000" dirty="0" smtClean="0"/>
              <a:t>divertida y emocionante.”</a:t>
            </a:r>
          </a:p>
          <a:p>
            <a:pPr>
              <a:buNone/>
            </a:pPr>
            <a:endParaRPr lang="es-ES_tradnl" sz="2000" dirty="0" smtClean="0"/>
          </a:p>
        </p:txBody>
      </p:sp>
      <p:pic>
        <p:nvPicPr>
          <p:cNvPr id="10242" name="Picture 2" descr="C:\Users\Rachel\AppData\Local\Microsoft\Windows\Temporary Internet Files\Content.IE5\ERAER3R2\MP900315661[1].jpg"/>
          <p:cNvPicPr>
            <a:picLocks noChangeAspect="1" noChangeArrowheads="1"/>
          </p:cNvPicPr>
          <p:nvPr/>
        </p:nvPicPr>
        <p:blipFill>
          <a:blip r:embed="rId3" cstate="print"/>
          <a:srcRect/>
          <a:stretch>
            <a:fillRect/>
          </a:stretch>
        </p:blipFill>
        <p:spPr bwMode="auto">
          <a:xfrm>
            <a:off x="827584" y="188640"/>
            <a:ext cx="1440160" cy="1027314"/>
          </a:xfrm>
          <a:prstGeom prst="rect">
            <a:avLst/>
          </a:prstGeom>
          <a:noFill/>
        </p:spPr>
      </p:pic>
      <p:pic>
        <p:nvPicPr>
          <p:cNvPr id="5" name="Picture 2" descr="C:\Users\Rachel\AppData\Local\Microsoft\Windows\Temporary Internet Files\Content.IE5\ERAER3R2\MP900315661[1].jpg"/>
          <p:cNvPicPr>
            <a:picLocks noChangeAspect="1" noChangeArrowheads="1"/>
          </p:cNvPicPr>
          <p:nvPr/>
        </p:nvPicPr>
        <p:blipFill>
          <a:blip r:embed="rId3" cstate="print"/>
          <a:srcRect/>
          <a:stretch>
            <a:fillRect/>
          </a:stretch>
        </p:blipFill>
        <p:spPr bwMode="auto">
          <a:xfrm>
            <a:off x="6876256" y="188640"/>
            <a:ext cx="1440160" cy="10273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print"/>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print"/>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print"/>
          <a:stretch>
            <a:fillRect/>
          </a:stretch>
        </p:blipFill>
        <p:spPr>
          <a:xfrm>
            <a:off x="7092280" y="4797152"/>
            <a:ext cx="1872208" cy="1619821"/>
          </a:xfrm>
          <a:prstGeom prst="rect">
            <a:avLst/>
          </a:prstGeom>
        </p:spPr>
      </p:pic>
    </p:spTree>
    <p:extLst>
      <p:ext uri="{BB962C8B-B14F-4D97-AF65-F5344CB8AC3E}">
        <p14:creationId xmlns:p14="http://schemas.microsoft.com/office/powerpoint/2010/main" xmlns="" val="29241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b="1" u="sng" dirty="0" smtClean="0"/>
              <a:t>TOPIC 4: ESTAR EN FORMA </a:t>
            </a:r>
            <a:endParaRPr lang="en-GB" sz="2400" b="1" u="sng" dirty="0"/>
          </a:p>
        </p:txBody>
      </p:sp>
      <p:pic>
        <p:nvPicPr>
          <p:cNvPr id="11266" name="Picture 2" descr="C:\Users\Rachel\AppData\Local\Microsoft\Windows\Temporary Internet Files\Content.IE5\GEWYPJ5W\MP900408855[1].jpg"/>
          <p:cNvPicPr>
            <a:picLocks noChangeAspect="1" noChangeArrowheads="1"/>
          </p:cNvPicPr>
          <p:nvPr/>
        </p:nvPicPr>
        <p:blipFill>
          <a:blip r:embed="rId3" cstate="print"/>
          <a:srcRect/>
          <a:stretch>
            <a:fillRect/>
          </a:stretch>
        </p:blipFill>
        <p:spPr bwMode="auto">
          <a:xfrm>
            <a:off x="611560" y="620688"/>
            <a:ext cx="1800200" cy="1800200"/>
          </a:xfrm>
          <a:prstGeom prst="rect">
            <a:avLst/>
          </a:prstGeom>
          <a:noFill/>
        </p:spPr>
      </p:pic>
      <p:pic>
        <p:nvPicPr>
          <p:cNvPr id="11267" name="Picture 3" descr="C:\Users\Rachel\AppData\Local\Microsoft\Windows\Temporary Internet Files\Content.IE5\GEWYPJ5W\MP900438787[1].jpg"/>
          <p:cNvPicPr>
            <a:picLocks noChangeAspect="1" noChangeArrowheads="1"/>
          </p:cNvPicPr>
          <p:nvPr/>
        </p:nvPicPr>
        <p:blipFill>
          <a:blip r:embed="rId4" cstate="print"/>
          <a:srcRect/>
          <a:stretch>
            <a:fillRect/>
          </a:stretch>
        </p:blipFill>
        <p:spPr bwMode="auto">
          <a:xfrm>
            <a:off x="4427984" y="4716659"/>
            <a:ext cx="3197736" cy="2141341"/>
          </a:xfrm>
          <a:prstGeom prst="rect">
            <a:avLst/>
          </a:prstGeom>
          <a:noFill/>
        </p:spPr>
      </p:pic>
      <p:pic>
        <p:nvPicPr>
          <p:cNvPr id="11269" name="Picture 5" descr="C:\Users\Rachel\AppData\Local\Microsoft\Windows\Temporary Internet Files\Content.IE5\KENNOVLP\MP900442795[1].jpg"/>
          <p:cNvPicPr>
            <a:picLocks noChangeAspect="1" noChangeArrowheads="1"/>
          </p:cNvPicPr>
          <p:nvPr/>
        </p:nvPicPr>
        <p:blipFill>
          <a:blip r:embed="rId5" cstate="print"/>
          <a:srcRect/>
          <a:stretch>
            <a:fillRect/>
          </a:stretch>
        </p:blipFill>
        <p:spPr bwMode="auto">
          <a:xfrm>
            <a:off x="2771800" y="1772816"/>
            <a:ext cx="3493363" cy="2315225"/>
          </a:xfrm>
          <a:prstGeom prst="rect">
            <a:avLst/>
          </a:prstGeom>
          <a:noFill/>
        </p:spPr>
      </p:pic>
      <p:pic>
        <p:nvPicPr>
          <p:cNvPr id="11271" name="Picture 7" descr="C:\Users\Rachel\AppData\Local\Microsoft\Windows\Temporary Internet Files\Content.IE5\KENNOVLP\MP900400553[1].jpg"/>
          <p:cNvPicPr>
            <a:picLocks noChangeAspect="1" noChangeArrowheads="1"/>
          </p:cNvPicPr>
          <p:nvPr/>
        </p:nvPicPr>
        <p:blipFill>
          <a:blip r:embed="rId6" cstate="print"/>
          <a:srcRect/>
          <a:stretch>
            <a:fillRect/>
          </a:stretch>
        </p:blipFill>
        <p:spPr bwMode="auto">
          <a:xfrm>
            <a:off x="6486166" y="1052736"/>
            <a:ext cx="2485247" cy="1656184"/>
          </a:xfrm>
          <a:prstGeom prst="rect">
            <a:avLst/>
          </a:prstGeom>
          <a:noFill/>
        </p:spPr>
      </p:pic>
      <p:pic>
        <p:nvPicPr>
          <p:cNvPr id="11274" name="Picture 10" descr="C:\Users\Rachel\AppData\Local\Microsoft\Windows\Temporary Internet Files\Content.IE5\KENNOVLP\MP900177958[1].jpg"/>
          <p:cNvPicPr>
            <a:picLocks noChangeAspect="1" noChangeArrowheads="1"/>
          </p:cNvPicPr>
          <p:nvPr/>
        </p:nvPicPr>
        <p:blipFill>
          <a:blip r:embed="rId7" cstate="print"/>
          <a:srcRect/>
          <a:stretch>
            <a:fillRect/>
          </a:stretch>
        </p:blipFill>
        <p:spPr bwMode="auto">
          <a:xfrm>
            <a:off x="683568" y="4509120"/>
            <a:ext cx="3016932" cy="2011288"/>
          </a:xfrm>
          <a:prstGeom prst="rect">
            <a:avLst/>
          </a:prstGeom>
          <a:noFill/>
        </p:spPr>
      </p:pic>
      <p:pic>
        <p:nvPicPr>
          <p:cNvPr id="11275" name="Picture 11" descr="C:\Users\Rachel\AppData\Local\Microsoft\Windows\Temporary Internet Files\Content.IE5\GEWYPJ5W\MP900444456[1].jpg"/>
          <p:cNvPicPr>
            <a:picLocks noChangeAspect="1" noChangeArrowheads="1"/>
          </p:cNvPicPr>
          <p:nvPr/>
        </p:nvPicPr>
        <p:blipFill>
          <a:blip r:embed="rId8" cstate="print"/>
          <a:srcRect/>
          <a:stretch>
            <a:fillRect/>
          </a:stretch>
        </p:blipFill>
        <p:spPr bwMode="auto">
          <a:xfrm>
            <a:off x="323528" y="2636912"/>
            <a:ext cx="2315171" cy="1540720"/>
          </a:xfrm>
          <a:prstGeom prst="rect">
            <a:avLst/>
          </a:prstGeom>
          <a:noFill/>
        </p:spPr>
      </p:pic>
      <p:pic>
        <p:nvPicPr>
          <p:cNvPr id="11276" name="Picture 12" descr="C:\Users\Rachel\AppData\Local\Microsoft\Windows\Temporary Internet Files\Content.IE5\PY3I1XE4\MP900438618[1].jpg"/>
          <p:cNvPicPr>
            <a:picLocks noChangeAspect="1" noChangeArrowheads="1"/>
          </p:cNvPicPr>
          <p:nvPr/>
        </p:nvPicPr>
        <p:blipFill>
          <a:blip r:embed="rId9" cstate="print"/>
          <a:srcRect/>
          <a:stretch>
            <a:fillRect/>
          </a:stretch>
        </p:blipFill>
        <p:spPr bwMode="auto">
          <a:xfrm>
            <a:off x="7308304" y="2996952"/>
            <a:ext cx="1397015" cy="208658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400" b="1" u="sng" dirty="0" smtClean="0"/>
              <a:t>ACTIVIDAD 14: UNA DIETA SANA</a:t>
            </a:r>
            <a:endParaRPr lang="en-GB" sz="2400" b="1" u="sng" dirty="0"/>
          </a:p>
        </p:txBody>
      </p:sp>
      <p:sp>
        <p:nvSpPr>
          <p:cNvPr id="3" name="Content Placeholder 2"/>
          <p:cNvSpPr>
            <a:spLocks noGrp="1"/>
          </p:cNvSpPr>
          <p:nvPr>
            <p:ph idx="1"/>
          </p:nvPr>
        </p:nvSpPr>
        <p:spPr>
          <a:xfrm>
            <a:off x="457200" y="1124744"/>
            <a:ext cx="8229600" cy="5001419"/>
          </a:xfrm>
        </p:spPr>
        <p:txBody>
          <a:bodyPr>
            <a:normAutofit/>
          </a:bodyPr>
          <a:lstStyle/>
          <a:p>
            <a:pPr algn="ctr">
              <a:buNone/>
            </a:pPr>
            <a:r>
              <a:rPr lang="en-GB" sz="2400" b="1" dirty="0" smtClean="0"/>
              <a:t>Work with a partner: Are these foods healthy or unhealthy? Make two lists:</a:t>
            </a:r>
          </a:p>
          <a:p>
            <a:pPr algn="ctr">
              <a:buNone/>
            </a:pPr>
            <a:endParaRPr lang="en-GB" sz="2400" b="1" dirty="0" smtClean="0"/>
          </a:p>
          <a:p>
            <a:pPr algn="ctr">
              <a:buNone/>
            </a:pPr>
            <a:r>
              <a:rPr lang="en-GB" sz="2000" dirty="0" smtClean="0"/>
              <a:t>Las </a:t>
            </a:r>
            <a:r>
              <a:rPr lang="en-GB" sz="2000" dirty="0" err="1" smtClean="0"/>
              <a:t>hamburguesas</a:t>
            </a:r>
            <a:endParaRPr lang="en-GB" sz="2000" dirty="0" smtClean="0"/>
          </a:p>
          <a:p>
            <a:pPr algn="ctr">
              <a:buNone/>
            </a:pPr>
            <a:r>
              <a:rPr lang="en-GB" sz="2000" dirty="0" smtClean="0"/>
              <a:t>Los </a:t>
            </a:r>
            <a:r>
              <a:rPr lang="en-GB" sz="2000" dirty="0" err="1" smtClean="0"/>
              <a:t>plátanos</a:t>
            </a:r>
            <a:endParaRPr lang="en-GB" sz="2000" dirty="0" smtClean="0"/>
          </a:p>
          <a:p>
            <a:pPr algn="ctr">
              <a:buNone/>
            </a:pPr>
            <a:r>
              <a:rPr lang="en-GB" sz="2000" dirty="0" smtClean="0"/>
              <a:t>El </a:t>
            </a:r>
            <a:r>
              <a:rPr lang="en-GB" sz="2000" dirty="0" err="1" smtClean="0"/>
              <a:t>pescado</a:t>
            </a:r>
            <a:endParaRPr lang="en-GB" sz="2000" dirty="0" smtClean="0"/>
          </a:p>
          <a:p>
            <a:pPr algn="ctr">
              <a:buNone/>
            </a:pPr>
            <a:r>
              <a:rPr lang="en-GB" sz="2000" dirty="0" smtClean="0"/>
              <a:t>Los </a:t>
            </a:r>
            <a:r>
              <a:rPr lang="en-GB" sz="2000" dirty="0" err="1" smtClean="0"/>
              <a:t>perritos</a:t>
            </a:r>
            <a:r>
              <a:rPr lang="en-GB" sz="2000" dirty="0" smtClean="0"/>
              <a:t> </a:t>
            </a:r>
            <a:r>
              <a:rPr lang="en-GB" sz="2000" dirty="0" err="1" smtClean="0"/>
              <a:t>calientes</a:t>
            </a:r>
            <a:endParaRPr lang="en-GB" sz="2000" dirty="0" smtClean="0"/>
          </a:p>
          <a:p>
            <a:pPr algn="ctr">
              <a:buNone/>
            </a:pPr>
            <a:r>
              <a:rPr lang="en-GB" sz="2000" dirty="0" smtClean="0"/>
              <a:t>La </a:t>
            </a:r>
            <a:r>
              <a:rPr lang="en-GB" sz="2000" dirty="0" err="1" smtClean="0"/>
              <a:t>mantequilla</a:t>
            </a:r>
            <a:endParaRPr lang="en-GB" sz="2000" dirty="0" smtClean="0"/>
          </a:p>
          <a:p>
            <a:pPr algn="ctr">
              <a:buNone/>
            </a:pPr>
            <a:r>
              <a:rPr lang="en-GB" sz="2000" dirty="0" smtClean="0"/>
              <a:t>Los </a:t>
            </a:r>
            <a:r>
              <a:rPr lang="en-GB" sz="2000" dirty="0" err="1" smtClean="0"/>
              <a:t>huevos</a:t>
            </a:r>
            <a:endParaRPr lang="en-GB" sz="2000" dirty="0" smtClean="0"/>
          </a:p>
          <a:p>
            <a:pPr algn="ctr">
              <a:buNone/>
            </a:pPr>
            <a:r>
              <a:rPr lang="en-GB" sz="2000" dirty="0" smtClean="0"/>
              <a:t>Los </a:t>
            </a:r>
            <a:r>
              <a:rPr lang="en-GB" sz="2000" dirty="0" err="1" smtClean="0"/>
              <a:t>guisantes</a:t>
            </a:r>
            <a:endParaRPr lang="en-GB" sz="2000" dirty="0" smtClean="0"/>
          </a:p>
          <a:p>
            <a:pPr algn="ctr">
              <a:buNone/>
            </a:pPr>
            <a:r>
              <a:rPr lang="en-GB" sz="2000" dirty="0" smtClean="0"/>
              <a:t>Las </a:t>
            </a:r>
            <a:r>
              <a:rPr lang="en-GB" sz="2000" dirty="0" err="1" smtClean="0"/>
              <a:t>patatas</a:t>
            </a:r>
            <a:r>
              <a:rPr lang="en-GB" sz="2000" dirty="0" smtClean="0"/>
              <a:t> </a:t>
            </a:r>
            <a:r>
              <a:rPr lang="en-GB" sz="2000" dirty="0" err="1" smtClean="0"/>
              <a:t>fritas</a:t>
            </a:r>
            <a:endParaRPr lang="en-GB" sz="2000" dirty="0" smtClean="0"/>
          </a:p>
          <a:p>
            <a:pPr algn="ctr">
              <a:buNone/>
            </a:pPr>
            <a:r>
              <a:rPr lang="en-GB" sz="2000" dirty="0" smtClean="0"/>
              <a:t>El </a:t>
            </a:r>
            <a:r>
              <a:rPr lang="en-GB" sz="2000" dirty="0" err="1" smtClean="0"/>
              <a:t>azúcar</a:t>
            </a:r>
            <a:endParaRPr lang="en-GB" sz="2000" dirty="0" smtClean="0"/>
          </a:p>
          <a:p>
            <a:pPr algn="ctr">
              <a:buNone/>
            </a:pPr>
            <a:r>
              <a:rPr lang="en-GB" sz="2000" dirty="0" smtClean="0"/>
              <a:t>Las </a:t>
            </a:r>
            <a:r>
              <a:rPr lang="en-GB" sz="2000" dirty="0" err="1" smtClean="0"/>
              <a:t>zanahorias</a:t>
            </a:r>
            <a:endParaRPr lang="en-GB" sz="2000" dirty="0" smtClean="0"/>
          </a:p>
        </p:txBody>
      </p:sp>
      <p:pic>
        <p:nvPicPr>
          <p:cNvPr id="12290" name="Picture 2" descr="C:\Users\Rachel\AppData\Local\Microsoft\Windows\Temporary Internet Files\Content.IE5\PY3I1XE4\MP900182749[1].jpg"/>
          <p:cNvPicPr>
            <a:picLocks noChangeAspect="1" noChangeArrowheads="1"/>
          </p:cNvPicPr>
          <p:nvPr/>
        </p:nvPicPr>
        <p:blipFill>
          <a:blip r:embed="rId3" cstate="print"/>
          <a:srcRect/>
          <a:stretch>
            <a:fillRect/>
          </a:stretch>
        </p:blipFill>
        <p:spPr bwMode="auto">
          <a:xfrm>
            <a:off x="683568" y="2060848"/>
            <a:ext cx="2302794" cy="1512168"/>
          </a:xfrm>
          <a:prstGeom prst="rect">
            <a:avLst/>
          </a:prstGeom>
          <a:noFill/>
        </p:spPr>
      </p:pic>
      <p:pic>
        <p:nvPicPr>
          <p:cNvPr id="12294" name="Picture 6" descr="C:\Users\Rachel\AppData\Local\Microsoft\Windows\Temporary Internet Files\Content.IE5\KENNOVLP\MP900182752[1].jpg"/>
          <p:cNvPicPr>
            <a:picLocks noChangeAspect="1" noChangeArrowheads="1"/>
          </p:cNvPicPr>
          <p:nvPr/>
        </p:nvPicPr>
        <p:blipFill>
          <a:blip r:embed="rId4" cstate="print"/>
          <a:srcRect/>
          <a:stretch>
            <a:fillRect/>
          </a:stretch>
        </p:blipFill>
        <p:spPr bwMode="auto">
          <a:xfrm>
            <a:off x="6516216" y="3717032"/>
            <a:ext cx="2232248" cy="1465843"/>
          </a:xfrm>
          <a:prstGeom prst="rect">
            <a:avLst/>
          </a:prstGeom>
          <a:noFill/>
        </p:spPr>
      </p:pic>
      <p:pic>
        <p:nvPicPr>
          <p:cNvPr id="12295" name="Picture 7" descr="C:\Users\Rachel\AppData\Local\Microsoft\Windows\Temporary Internet Files\Content.IE5\ERAER3R2\MP900182721[1].jpg"/>
          <p:cNvPicPr>
            <a:picLocks noChangeAspect="1" noChangeArrowheads="1"/>
          </p:cNvPicPr>
          <p:nvPr/>
        </p:nvPicPr>
        <p:blipFill>
          <a:blip r:embed="rId5" cstate="print"/>
          <a:srcRect/>
          <a:stretch>
            <a:fillRect/>
          </a:stretch>
        </p:blipFill>
        <p:spPr bwMode="auto">
          <a:xfrm>
            <a:off x="755576" y="3789040"/>
            <a:ext cx="2176564" cy="1440160"/>
          </a:xfrm>
          <a:prstGeom prst="rect">
            <a:avLst/>
          </a:prstGeom>
          <a:noFill/>
        </p:spPr>
      </p:pic>
      <p:pic>
        <p:nvPicPr>
          <p:cNvPr id="12296" name="Picture 8" descr="C:\Users\Rachel\AppData\Local\Microsoft\Windows\Temporary Internet Files\Content.IE5\GEWYPJ5W\MP900448355[1].jpg"/>
          <p:cNvPicPr>
            <a:picLocks noChangeAspect="1" noChangeArrowheads="1"/>
          </p:cNvPicPr>
          <p:nvPr/>
        </p:nvPicPr>
        <p:blipFill>
          <a:blip r:embed="rId6" cstate="print"/>
          <a:srcRect/>
          <a:stretch>
            <a:fillRect/>
          </a:stretch>
        </p:blipFill>
        <p:spPr bwMode="auto">
          <a:xfrm>
            <a:off x="755576" y="5373216"/>
            <a:ext cx="2160240" cy="1319808"/>
          </a:xfrm>
          <a:prstGeom prst="rect">
            <a:avLst/>
          </a:prstGeom>
          <a:noFill/>
        </p:spPr>
      </p:pic>
      <p:pic>
        <p:nvPicPr>
          <p:cNvPr id="12298" name="Picture 10" descr="C:\Users\Rachel\AppData\Local\Microsoft\Windows\Temporary Internet Files\Content.IE5\PY3I1XE4\MP900439292[1].jpg"/>
          <p:cNvPicPr>
            <a:picLocks noChangeAspect="1" noChangeArrowheads="1"/>
          </p:cNvPicPr>
          <p:nvPr/>
        </p:nvPicPr>
        <p:blipFill>
          <a:blip r:embed="rId7" cstate="print"/>
          <a:srcRect/>
          <a:stretch>
            <a:fillRect/>
          </a:stretch>
        </p:blipFill>
        <p:spPr bwMode="auto">
          <a:xfrm>
            <a:off x="6516216" y="5301208"/>
            <a:ext cx="2232248" cy="1349422"/>
          </a:xfrm>
          <a:prstGeom prst="rect">
            <a:avLst/>
          </a:prstGeom>
          <a:noFill/>
        </p:spPr>
      </p:pic>
      <p:pic>
        <p:nvPicPr>
          <p:cNvPr id="12299" name="Picture 11" descr="C:\Users\Rachel\AppData\Local\Microsoft\Windows\Temporary Internet Files\Content.IE5\ERAER3R2\MP900442287[1].jpg"/>
          <p:cNvPicPr>
            <a:picLocks noChangeAspect="1" noChangeArrowheads="1"/>
          </p:cNvPicPr>
          <p:nvPr/>
        </p:nvPicPr>
        <p:blipFill>
          <a:blip r:embed="rId8" cstate="print"/>
          <a:srcRect/>
          <a:stretch>
            <a:fillRect/>
          </a:stretch>
        </p:blipFill>
        <p:spPr bwMode="auto">
          <a:xfrm>
            <a:off x="6516216" y="2060848"/>
            <a:ext cx="2195736" cy="14638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15: PARA ESTAR EN FORMA…</a:t>
            </a:r>
            <a:endParaRPr lang="en-GB" sz="2400" b="1" u="sng" dirty="0"/>
          </a:p>
        </p:txBody>
      </p:sp>
      <p:sp>
        <p:nvSpPr>
          <p:cNvPr id="3" name="Content Placeholder 2"/>
          <p:cNvSpPr>
            <a:spLocks noGrp="1"/>
          </p:cNvSpPr>
          <p:nvPr>
            <p:ph idx="1"/>
          </p:nvPr>
        </p:nvSpPr>
        <p:spPr>
          <a:xfrm>
            <a:off x="457200" y="1124744"/>
            <a:ext cx="8229600" cy="5328592"/>
          </a:xfrm>
        </p:spPr>
        <p:txBody>
          <a:bodyPr>
            <a:normAutofit fontScale="92500" lnSpcReduction="20000"/>
          </a:bodyPr>
          <a:lstStyle/>
          <a:p>
            <a:pPr algn="ctr">
              <a:buNone/>
            </a:pPr>
            <a:r>
              <a:rPr lang="en-GB" sz="2400" b="1" dirty="0" smtClean="0"/>
              <a:t>Work with a partner: Join the two halves of each sentence and then try to translate them to English:</a:t>
            </a:r>
          </a:p>
          <a:p>
            <a:pPr algn="ctr">
              <a:buNone/>
            </a:pPr>
            <a:endParaRPr lang="en-GB" sz="2400" b="1" dirty="0" smtClean="0"/>
          </a:p>
          <a:p>
            <a:pPr marL="457200" indent="-457200">
              <a:buAutoNum type="arabicPeriod"/>
            </a:pPr>
            <a:r>
              <a:rPr lang="en-GB" sz="2200" dirty="0" smtClean="0"/>
              <a:t>Para </a:t>
            </a:r>
            <a:r>
              <a:rPr lang="en-GB" sz="2200" dirty="0" err="1" smtClean="0"/>
              <a:t>estar</a:t>
            </a:r>
            <a:r>
              <a:rPr lang="en-GB" sz="2200" dirty="0" smtClean="0"/>
              <a:t> en forma, </a:t>
            </a:r>
            <a:r>
              <a:rPr lang="en-GB" sz="2200" dirty="0" err="1" smtClean="0"/>
              <a:t>siempre</a:t>
            </a:r>
            <a:r>
              <a:rPr lang="en-GB" sz="2200" dirty="0" smtClean="0"/>
              <a:t> </a:t>
            </a:r>
            <a:r>
              <a:rPr lang="en-GB" sz="2200" dirty="0" err="1" smtClean="0"/>
              <a:t>como</a:t>
            </a:r>
            <a:r>
              <a:rPr lang="en-GB" sz="2200" dirty="0" smtClean="0"/>
              <a:t>…</a:t>
            </a:r>
          </a:p>
          <a:p>
            <a:pPr marL="457200" indent="-457200">
              <a:buAutoNum type="arabicPeriod"/>
            </a:pPr>
            <a:r>
              <a:rPr lang="en-GB" sz="2200" dirty="0" smtClean="0"/>
              <a:t>Para </a:t>
            </a:r>
            <a:r>
              <a:rPr lang="en-GB" sz="2200" dirty="0" err="1" smtClean="0"/>
              <a:t>estar</a:t>
            </a:r>
            <a:r>
              <a:rPr lang="en-GB" sz="2200" dirty="0" smtClean="0"/>
              <a:t> en forma, </a:t>
            </a:r>
            <a:r>
              <a:rPr lang="en-GB" sz="2200" dirty="0" err="1" smtClean="0"/>
              <a:t>suelo</a:t>
            </a:r>
            <a:r>
              <a:rPr lang="en-GB" sz="2200" dirty="0" smtClean="0"/>
              <a:t> comer…</a:t>
            </a:r>
          </a:p>
          <a:p>
            <a:pPr marL="457200" indent="-457200">
              <a:buAutoNum type="arabicPeriod"/>
            </a:pPr>
            <a:r>
              <a:rPr lang="en-GB" sz="2200" dirty="0" smtClean="0"/>
              <a:t>Para </a:t>
            </a:r>
            <a:r>
              <a:rPr lang="en-GB" sz="2200" dirty="0" err="1" smtClean="0"/>
              <a:t>estar</a:t>
            </a:r>
            <a:r>
              <a:rPr lang="en-GB" sz="2200" dirty="0" smtClean="0"/>
              <a:t> en forma, a </a:t>
            </a:r>
            <a:r>
              <a:rPr lang="en-GB" sz="2200" dirty="0" err="1" smtClean="0"/>
              <a:t>menudo</a:t>
            </a:r>
            <a:r>
              <a:rPr lang="en-GB" sz="2200" dirty="0" smtClean="0"/>
              <a:t> </a:t>
            </a:r>
            <a:r>
              <a:rPr lang="en-GB" sz="2200" dirty="0" err="1" smtClean="0"/>
              <a:t>bebo</a:t>
            </a:r>
            <a:r>
              <a:rPr lang="en-GB" sz="2200" dirty="0" smtClean="0"/>
              <a:t>…</a:t>
            </a:r>
          </a:p>
          <a:p>
            <a:pPr marL="457200" indent="-457200">
              <a:buAutoNum type="arabicPeriod"/>
            </a:pPr>
            <a:r>
              <a:rPr lang="en-GB" sz="2200" dirty="0" smtClean="0"/>
              <a:t>Para </a:t>
            </a:r>
            <a:r>
              <a:rPr lang="en-GB" sz="2200" dirty="0" err="1" smtClean="0"/>
              <a:t>estar</a:t>
            </a:r>
            <a:r>
              <a:rPr lang="en-GB" sz="2200" dirty="0" smtClean="0"/>
              <a:t> en forma, de </a:t>
            </a:r>
            <a:r>
              <a:rPr lang="en-GB" sz="2200" dirty="0" err="1" smtClean="0"/>
              <a:t>vez</a:t>
            </a:r>
            <a:r>
              <a:rPr lang="en-GB" sz="2200" dirty="0" smtClean="0"/>
              <a:t> en </a:t>
            </a:r>
            <a:r>
              <a:rPr lang="en-GB" sz="2200" dirty="0" err="1" smtClean="0"/>
              <a:t>cuando</a:t>
            </a:r>
            <a:r>
              <a:rPr lang="en-GB" sz="2200" dirty="0" smtClean="0"/>
              <a:t> </a:t>
            </a:r>
            <a:r>
              <a:rPr lang="en-GB" sz="2200" dirty="0" err="1" smtClean="0"/>
              <a:t>bebo</a:t>
            </a:r>
            <a:r>
              <a:rPr lang="en-GB" sz="2200" dirty="0" smtClean="0"/>
              <a:t>…</a:t>
            </a:r>
          </a:p>
          <a:p>
            <a:pPr marL="457200" indent="-457200">
              <a:buAutoNum type="arabicPeriod"/>
            </a:pPr>
            <a:r>
              <a:rPr lang="en-GB" sz="2200" dirty="0" smtClean="0"/>
              <a:t>Para </a:t>
            </a:r>
            <a:r>
              <a:rPr lang="en-GB" sz="2200" dirty="0" err="1" smtClean="0"/>
              <a:t>estar</a:t>
            </a:r>
            <a:r>
              <a:rPr lang="en-GB" sz="2200" dirty="0" smtClean="0"/>
              <a:t> en forma, </a:t>
            </a:r>
            <a:r>
              <a:rPr lang="en-GB" sz="2200" dirty="0" err="1" smtClean="0"/>
              <a:t>rara</a:t>
            </a:r>
            <a:r>
              <a:rPr lang="en-GB" sz="2200" dirty="0" smtClean="0"/>
              <a:t> </a:t>
            </a:r>
            <a:r>
              <a:rPr lang="en-GB" sz="2200" dirty="0" err="1" smtClean="0"/>
              <a:t>vez</a:t>
            </a:r>
            <a:r>
              <a:rPr lang="en-GB" sz="2200" dirty="0" smtClean="0"/>
              <a:t> </a:t>
            </a:r>
            <a:r>
              <a:rPr lang="en-GB" sz="2200" dirty="0" err="1" smtClean="0"/>
              <a:t>bebo</a:t>
            </a:r>
            <a:r>
              <a:rPr lang="en-GB" sz="2200" dirty="0" smtClean="0"/>
              <a:t>…</a:t>
            </a:r>
          </a:p>
          <a:p>
            <a:pPr marL="457200" indent="-457200">
              <a:buAutoNum type="arabicPeriod"/>
            </a:pPr>
            <a:r>
              <a:rPr lang="en-GB" sz="2200" dirty="0" smtClean="0"/>
              <a:t>Para </a:t>
            </a:r>
            <a:r>
              <a:rPr lang="en-GB" sz="2200" dirty="0" err="1" smtClean="0"/>
              <a:t>mantenerme</a:t>
            </a:r>
            <a:r>
              <a:rPr lang="en-GB" sz="2200" dirty="0" smtClean="0"/>
              <a:t> en forma, </a:t>
            </a:r>
            <a:r>
              <a:rPr lang="en-GB" sz="2200" dirty="0" err="1" smtClean="0"/>
              <a:t>nunca</a:t>
            </a:r>
            <a:r>
              <a:rPr lang="en-GB" sz="2200" dirty="0" smtClean="0"/>
              <a:t> </a:t>
            </a:r>
            <a:r>
              <a:rPr lang="en-GB" sz="2200" dirty="0" err="1" smtClean="0"/>
              <a:t>como</a:t>
            </a:r>
            <a:r>
              <a:rPr lang="en-GB" sz="2200" dirty="0" smtClean="0"/>
              <a:t>…</a:t>
            </a:r>
          </a:p>
          <a:p>
            <a:pPr marL="457200" indent="-457200">
              <a:buAutoNum type="arabicPeriod"/>
            </a:pPr>
            <a:endParaRPr lang="en-GB" sz="2200" dirty="0" smtClean="0"/>
          </a:p>
          <a:p>
            <a:pPr marL="457200" indent="-457200">
              <a:buAutoNum type="alphaLcPeriod"/>
            </a:pPr>
            <a:r>
              <a:rPr lang="en-GB" sz="2200" dirty="0" smtClean="0"/>
              <a:t>…</a:t>
            </a:r>
            <a:r>
              <a:rPr lang="en-GB" sz="2200" dirty="0" err="1" smtClean="0"/>
              <a:t>demasiado</a:t>
            </a:r>
            <a:r>
              <a:rPr lang="en-GB" sz="2200" dirty="0" smtClean="0"/>
              <a:t> </a:t>
            </a:r>
            <a:r>
              <a:rPr lang="en-GB" sz="2200" dirty="0" err="1" smtClean="0"/>
              <a:t>azúcar</a:t>
            </a:r>
            <a:endParaRPr lang="en-GB" sz="2200" dirty="0" smtClean="0"/>
          </a:p>
          <a:p>
            <a:pPr marL="457200" indent="-457200">
              <a:buAutoNum type="alphaLcPeriod"/>
            </a:pPr>
            <a:r>
              <a:rPr lang="en-GB" sz="2200" dirty="0" smtClean="0"/>
              <a:t>…</a:t>
            </a:r>
            <a:r>
              <a:rPr lang="en-GB" sz="2200" dirty="0" err="1" smtClean="0"/>
              <a:t>cinco</a:t>
            </a:r>
            <a:r>
              <a:rPr lang="en-GB" sz="2200" dirty="0" smtClean="0"/>
              <a:t> </a:t>
            </a:r>
            <a:r>
              <a:rPr lang="en-GB" sz="2200" dirty="0" err="1" smtClean="0"/>
              <a:t>porciones</a:t>
            </a:r>
            <a:r>
              <a:rPr lang="en-GB" sz="2200" dirty="0" smtClean="0"/>
              <a:t> de </a:t>
            </a:r>
            <a:r>
              <a:rPr lang="en-GB" sz="2200" dirty="0" err="1" smtClean="0"/>
              <a:t>fruta</a:t>
            </a:r>
            <a:r>
              <a:rPr lang="en-GB" sz="2200" dirty="0" smtClean="0"/>
              <a:t> y </a:t>
            </a:r>
            <a:r>
              <a:rPr lang="en-GB" sz="2200" dirty="0" err="1" smtClean="0"/>
              <a:t>verduras</a:t>
            </a:r>
            <a:endParaRPr lang="en-GB" sz="2200" dirty="0" smtClean="0"/>
          </a:p>
          <a:p>
            <a:pPr marL="457200" indent="-457200">
              <a:buAutoNum type="alphaLcPeriod"/>
            </a:pPr>
            <a:r>
              <a:rPr lang="en-GB" sz="2200" dirty="0" smtClean="0"/>
              <a:t>… </a:t>
            </a:r>
            <a:r>
              <a:rPr lang="en-GB" sz="2200" dirty="0" err="1" smtClean="0"/>
              <a:t>bebidas</a:t>
            </a:r>
            <a:r>
              <a:rPr lang="en-GB" sz="2200" dirty="0" smtClean="0"/>
              <a:t> </a:t>
            </a:r>
            <a:r>
              <a:rPr lang="en-GB" sz="2200" dirty="0" err="1" smtClean="0"/>
              <a:t>gaseosas</a:t>
            </a:r>
            <a:endParaRPr lang="en-GB" sz="2200" dirty="0" smtClean="0"/>
          </a:p>
          <a:p>
            <a:pPr marL="457200" indent="-457200">
              <a:buAutoNum type="alphaLcPeriod"/>
            </a:pPr>
            <a:r>
              <a:rPr lang="en-GB" sz="2200" dirty="0" smtClean="0"/>
              <a:t>… </a:t>
            </a:r>
            <a:r>
              <a:rPr lang="en-GB" sz="2200" dirty="0" err="1" smtClean="0"/>
              <a:t>cereales</a:t>
            </a:r>
            <a:r>
              <a:rPr lang="en-GB" sz="2200" dirty="0" smtClean="0"/>
              <a:t> </a:t>
            </a:r>
            <a:r>
              <a:rPr lang="en-GB" sz="2200" dirty="0" err="1" smtClean="0"/>
              <a:t>por</a:t>
            </a:r>
            <a:r>
              <a:rPr lang="en-GB" sz="2200" dirty="0" smtClean="0"/>
              <a:t> la </a:t>
            </a:r>
            <a:r>
              <a:rPr lang="en-GB" sz="2200" dirty="0" err="1" smtClean="0"/>
              <a:t>mañana</a:t>
            </a:r>
            <a:endParaRPr lang="en-GB" sz="2200" dirty="0" smtClean="0"/>
          </a:p>
          <a:p>
            <a:pPr marL="457200" indent="-457200">
              <a:buAutoNum type="alphaLcPeriod"/>
            </a:pPr>
            <a:r>
              <a:rPr lang="en-GB" sz="2200" dirty="0" smtClean="0"/>
              <a:t>… un </a:t>
            </a:r>
            <a:r>
              <a:rPr lang="en-GB" sz="2200" dirty="0" err="1" smtClean="0"/>
              <a:t>té</a:t>
            </a:r>
            <a:r>
              <a:rPr lang="en-GB" sz="2200" dirty="0" smtClean="0"/>
              <a:t> o un café, </a:t>
            </a:r>
            <a:r>
              <a:rPr lang="en-GB" sz="2200" dirty="0" err="1" smtClean="0"/>
              <a:t>pero</a:t>
            </a:r>
            <a:r>
              <a:rPr lang="en-GB" sz="2200" dirty="0" smtClean="0"/>
              <a:t> sin </a:t>
            </a:r>
            <a:r>
              <a:rPr lang="en-GB" sz="2200" dirty="0" err="1" smtClean="0"/>
              <a:t>leche</a:t>
            </a:r>
            <a:r>
              <a:rPr lang="en-GB" sz="2200" dirty="0" smtClean="0"/>
              <a:t> y </a:t>
            </a:r>
            <a:r>
              <a:rPr lang="en-GB" sz="2200" dirty="0" err="1" smtClean="0"/>
              <a:t>azúcar</a:t>
            </a:r>
            <a:endParaRPr lang="en-GB" sz="2200" dirty="0" smtClean="0"/>
          </a:p>
          <a:p>
            <a:pPr marL="457200" indent="-457200">
              <a:buAutoNum type="alphaLcPeriod"/>
            </a:pPr>
            <a:r>
              <a:rPr lang="en-GB" sz="2200" dirty="0" smtClean="0"/>
              <a:t>… </a:t>
            </a:r>
            <a:r>
              <a:rPr lang="en-GB" sz="2200" dirty="0" err="1" smtClean="0"/>
              <a:t>mucha</a:t>
            </a:r>
            <a:r>
              <a:rPr lang="en-GB" sz="2200" dirty="0" smtClean="0"/>
              <a:t> </a:t>
            </a:r>
            <a:r>
              <a:rPr lang="en-GB" sz="2200" dirty="0" err="1" smtClean="0"/>
              <a:t>agua</a:t>
            </a:r>
            <a:endParaRPr lang="en-GB" sz="2200" dirty="0" smtClean="0"/>
          </a:p>
          <a:p>
            <a:pPr marL="457200" indent="-457200">
              <a:buAutoNum type="alphaLcPeriod"/>
            </a:pPr>
            <a:endParaRPr lang="en-GB" sz="2400" dirty="0" smtClean="0"/>
          </a:p>
          <a:p>
            <a:pPr marL="457200" indent="-457200">
              <a:buAutoNum type="alphaLcPeriod"/>
            </a:pPr>
            <a:endParaRPr lang="en-GB" sz="2400" dirty="0"/>
          </a:p>
        </p:txBody>
      </p:sp>
      <p:pic>
        <p:nvPicPr>
          <p:cNvPr id="14338" name="Picture 2" descr="C:\Users\Rachel\AppData\Local\Microsoft\Windows\Temporary Internet Files\Content.IE5\KENNOVLP\MP900438648[1].jpg"/>
          <p:cNvPicPr>
            <a:picLocks noChangeAspect="1" noChangeArrowheads="1"/>
          </p:cNvPicPr>
          <p:nvPr/>
        </p:nvPicPr>
        <p:blipFill>
          <a:blip r:embed="rId3" cstate="print"/>
          <a:srcRect/>
          <a:stretch>
            <a:fillRect/>
          </a:stretch>
        </p:blipFill>
        <p:spPr bwMode="auto">
          <a:xfrm>
            <a:off x="5899774" y="3212976"/>
            <a:ext cx="1391034" cy="1512168"/>
          </a:xfrm>
          <a:prstGeom prst="rect">
            <a:avLst/>
          </a:prstGeom>
          <a:noFill/>
        </p:spPr>
      </p:pic>
      <p:pic>
        <p:nvPicPr>
          <p:cNvPr id="14339" name="Picture 3" descr="C:\Users\Rachel\AppData\Local\Microsoft\Windows\Temporary Internet Files\Content.IE5\KENNOVLP\MP900403402[1].jpg"/>
          <p:cNvPicPr>
            <a:picLocks noChangeAspect="1" noChangeArrowheads="1"/>
          </p:cNvPicPr>
          <p:nvPr/>
        </p:nvPicPr>
        <p:blipFill>
          <a:blip r:embed="rId4" cstate="print"/>
          <a:srcRect/>
          <a:stretch>
            <a:fillRect/>
          </a:stretch>
        </p:blipFill>
        <p:spPr bwMode="auto">
          <a:xfrm>
            <a:off x="6948264" y="1556792"/>
            <a:ext cx="1710191" cy="1368152"/>
          </a:xfrm>
          <a:prstGeom prst="rect">
            <a:avLst/>
          </a:prstGeom>
          <a:noFill/>
        </p:spPr>
      </p:pic>
      <p:pic>
        <p:nvPicPr>
          <p:cNvPr id="14340" name="Picture 4" descr="C:\Users\Rachel\AppData\Local\Microsoft\Windows\Temporary Internet Files\Content.IE5\PY3I1XE4\MP900314016[1].jpg"/>
          <p:cNvPicPr>
            <a:picLocks noChangeAspect="1" noChangeArrowheads="1"/>
          </p:cNvPicPr>
          <p:nvPr/>
        </p:nvPicPr>
        <p:blipFill>
          <a:blip r:embed="rId5" cstate="print"/>
          <a:srcRect/>
          <a:stretch>
            <a:fillRect/>
          </a:stretch>
        </p:blipFill>
        <p:spPr bwMode="auto">
          <a:xfrm>
            <a:off x="7740352" y="3068960"/>
            <a:ext cx="1241898" cy="1872208"/>
          </a:xfrm>
          <a:prstGeom prst="rect">
            <a:avLst/>
          </a:prstGeom>
          <a:noFill/>
        </p:spPr>
      </p:pic>
      <p:pic>
        <p:nvPicPr>
          <p:cNvPr id="14341" name="Picture 5" descr="C:\Users\Rachel\AppData\Local\Microsoft\Windows\Temporary Internet Files\Content.IE5\ERAER3R2\MP900439272[1].jpg"/>
          <p:cNvPicPr>
            <a:picLocks noChangeAspect="1" noChangeArrowheads="1"/>
          </p:cNvPicPr>
          <p:nvPr/>
        </p:nvPicPr>
        <p:blipFill>
          <a:blip r:embed="rId6" cstate="print"/>
          <a:srcRect/>
          <a:stretch>
            <a:fillRect/>
          </a:stretch>
        </p:blipFill>
        <p:spPr bwMode="auto">
          <a:xfrm>
            <a:off x="5940152" y="5081068"/>
            <a:ext cx="2264296" cy="14664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b="1" u="sng" dirty="0" smtClean="0"/>
              <a:t>ACTIVIDAD 16: ¿QUÉ COMES?</a:t>
            </a:r>
            <a:endParaRPr lang="en-GB" sz="2400" b="1" u="sng" dirty="0"/>
          </a:p>
        </p:txBody>
      </p:sp>
      <p:sp>
        <p:nvSpPr>
          <p:cNvPr id="3" name="Content Placeholder 2"/>
          <p:cNvSpPr>
            <a:spLocks noGrp="1"/>
          </p:cNvSpPr>
          <p:nvPr>
            <p:ph idx="1"/>
          </p:nvPr>
        </p:nvSpPr>
        <p:spPr>
          <a:xfrm>
            <a:off x="0" y="980728"/>
            <a:ext cx="8964488" cy="5616624"/>
          </a:xfrm>
        </p:spPr>
        <p:txBody>
          <a:bodyPr>
            <a:normAutofit lnSpcReduction="10000"/>
          </a:bodyPr>
          <a:lstStyle/>
          <a:p>
            <a:pPr algn="ctr">
              <a:buNone/>
            </a:pPr>
            <a:r>
              <a:rPr lang="en-GB" sz="2000" b="1" dirty="0" smtClean="0"/>
              <a:t>Work with a partner to read and try to understand what these people eat. Note as much about their diets in English as you can. Remember to use a dictionary!</a:t>
            </a:r>
          </a:p>
          <a:p>
            <a:pPr>
              <a:buNone/>
            </a:pPr>
            <a:endParaRPr lang="en-GB" sz="2400" b="1" dirty="0" smtClean="0"/>
          </a:p>
          <a:p>
            <a:pPr>
              <a:buNone/>
            </a:pPr>
            <a:r>
              <a:rPr lang="es-ES_tradnl" sz="2000" dirty="0" smtClean="0"/>
              <a:t>“Cada día desayuno cereales y bebo un café con leche. Al mediodía como un </a:t>
            </a:r>
          </a:p>
          <a:p>
            <a:pPr>
              <a:buNone/>
            </a:pPr>
            <a:r>
              <a:rPr lang="es-ES_tradnl" sz="2000" dirty="0" smtClean="0"/>
              <a:t>bocadillo de queso o jamón, y también como una fruta como una manzana o </a:t>
            </a:r>
          </a:p>
          <a:p>
            <a:pPr>
              <a:buNone/>
            </a:pPr>
            <a:r>
              <a:rPr lang="es-ES_tradnl" sz="2000" dirty="0" smtClean="0"/>
              <a:t>una pera. Normalmente bebo agua, pero de vez en cuando bebo un Coca-Cola. </a:t>
            </a:r>
          </a:p>
          <a:p>
            <a:pPr>
              <a:buNone/>
            </a:pPr>
            <a:r>
              <a:rPr lang="es-ES_tradnl" sz="2000" dirty="0" smtClean="0"/>
              <a:t>Ceno a las seis y a menudo tomo pescado con una ensalada mixta. Creo que mi </a:t>
            </a:r>
          </a:p>
          <a:p>
            <a:pPr>
              <a:buNone/>
            </a:pPr>
            <a:r>
              <a:rPr lang="es-ES_tradnl" sz="2000" dirty="0" smtClean="0"/>
              <a:t>dieta es bastante sana.” </a:t>
            </a:r>
            <a:r>
              <a:rPr lang="es-ES_tradnl" sz="2000" b="1" dirty="0" smtClean="0"/>
              <a:t>(Carmen, 15 años)</a:t>
            </a:r>
            <a:endParaRPr lang="es-ES_tradnl" sz="2000" dirty="0" smtClean="0"/>
          </a:p>
          <a:p>
            <a:pPr>
              <a:buNone/>
            </a:pPr>
            <a:endParaRPr lang="es-ES_tradnl" sz="2000" dirty="0" smtClean="0"/>
          </a:p>
          <a:p>
            <a:pPr>
              <a:buNone/>
            </a:pPr>
            <a:endParaRPr lang="es-ES_tradnl" sz="2000" dirty="0" smtClean="0"/>
          </a:p>
          <a:p>
            <a:pPr>
              <a:buNone/>
            </a:pPr>
            <a:endParaRPr lang="es-ES_tradnl" sz="2000" dirty="0" smtClean="0"/>
          </a:p>
          <a:p>
            <a:pPr>
              <a:buNone/>
            </a:pPr>
            <a:r>
              <a:rPr lang="es-ES_tradnl" sz="2000" dirty="0" smtClean="0"/>
              <a:t>“Normalmente, no desayuno porque no tengo tiempo. Prefiero quedarme en la </a:t>
            </a:r>
          </a:p>
          <a:p>
            <a:pPr>
              <a:buNone/>
            </a:pPr>
            <a:r>
              <a:rPr lang="es-ES_tradnl" sz="2000" dirty="0" smtClean="0"/>
              <a:t>cama. Meriendo a las diez y suelo comer chocolate. Al mediodía como un perrito </a:t>
            </a:r>
          </a:p>
          <a:p>
            <a:pPr>
              <a:buNone/>
            </a:pPr>
            <a:r>
              <a:rPr lang="es-ES_tradnl" sz="2000" dirty="0" smtClean="0"/>
              <a:t>caliente o patatas fritas y suelo beber zumo de naranja. Ceno a las siete con mi </a:t>
            </a:r>
          </a:p>
          <a:p>
            <a:pPr>
              <a:buNone/>
            </a:pPr>
            <a:r>
              <a:rPr lang="es-ES_tradnl" sz="2000" dirty="0" smtClean="0"/>
              <a:t>familia y normalmente tomamos espaguetis o, a veces, una pizza. Es riquísimo, pero </a:t>
            </a:r>
          </a:p>
          <a:p>
            <a:pPr>
              <a:buNone/>
            </a:pPr>
            <a:r>
              <a:rPr lang="es-ES_tradnl" sz="2000" dirty="0" smtClean="0"/>
              <a:t>¡sé que tengo una dieta malsana!” </a:t>
            </a:r>
            <a:r>
              <a:rPr lang="es-ES_tradnl" sz="2000" b="1" dirty="0" smtClean="0"/>
              <a:t>(José, 16 años)</a:t>
            </a:r>
            <a:endParaRPr lang="es-ES_tradnl" sz="2000" dirty="0"/>
          </a:p>
        </p:txBody>
      </p:sp>
      <p:pic>
        <p:nvPicPr>
          <p:cNvPr id="13314" name="Picture 2" descr="C:\Users\Rachel\AppData\Local\Microsoft\Windows\Temporary Internet Files\Content.IE5\GEWYPJ5W\MP900402553[1].jpg"/>
          <p:cNvPicPr>
            <a:picLocks noChangeAspect="1" noChangeArrowheads="1"/>
          </p:cNvPicPr>
          <p:nvPr/>
        </p:nvPicPr>
        <p:blipFill>
          <a:blip r:embed="rId3" cstate="print"/>
          <a:srcRect/>
          <a:stretch>
            <a:fillRect/>
          </a:stretch>
        </p:blipFill>
        <p:spPr bwMode="auto">
          <a:xfrm>
            <a:off x="1043608" y="3861048"/>
            <a:ext cx="1230640" cy="820106"/>
          </a:xfrm>
          <a:prstGeom prst="rect">
            <a:avLst/>
          </a:prstGeom>
          <a:noFill/>
        </p:spPr>
      </p:pic>
      <p:pic>
        <p:nvPicPr>
          <p:cNvPr id="13315" name="Picture 3" descr="C:\Users\Rachel\AppData\Local\Microsoft\Windows\Temporary Internet Files\Content.IE5\ERAER3R2\MP900438709[1].jpg"/>
          <p:cNvPicPr>
            <a:picLocks noChangeAspect="1" noChangeArrowheads="1"/>
          </p:cNvPicPr>
          <p:nvPr/>
        </p:nvPicPr>
        <p:blipFill>
          <a:blip r:embed="rId4" cstate="print"/>
          <a:srcRect/>
          <a:stretch>
            <a:fillRect/>
          </a:stretch>
        </p:blipFill>
        <p:spPr bwMode="auto">
          <a:xfrm>
            <a:off x="2915816" y="3861048"/>
            <a:ext cx="1296144" cy="867954"/>
          </a:xfrm>
          <a:prstGeom prst="rect">
            <a:avLst/>
          </a:prstGeom>
          <a:noFill/>
        </p:spPr>
      </p:pic>
      <p:pic>
        <p:nvPicPr>
          <p:cNvPr id="13316" name="Picture 4" descr="C:\Users\Rachel\AppData\Local\Microsoft\Windows\Temporary Internet Files\Content.IE5\GEWYPJ5W\MP900422096[1].jpg"/>
          <p:cNvPicPr>
            <a:picLocks noChangeAspect="1" noChangeArrowheads="1"/>
          </p:cNvPicPr>
          <p:nvPr/>
        </p:nvPicPr>
        <p:blipFill>
          <a:blip r:embed="rId5" cstate="print"/>
          <a:srcRect/>
          <a:stretch>
            <a:fillRect/>
          </a:stretch>
        </p:blipFill>
        <p:spPr bwMode="auto">
          <a:xfrm>
            <a:off x="4788024" y="3789040"/>
            <a:ext cx="1368152" cy="914952"/>
          </a:xfrm>
          <a:prstGeom prst="rect">
            <a:avLst/>
          </a:prstGeom>
          <a:noFill/>
        </p:spPr>
      </p:pic>
      <p:pic>
        <p:nvPicPr>
          <p:cNvPr id="13317" name="Picture 5" descr="C:\Users\Rachel\AppData\Local\Microsoft\Windows\Temporary Internet Files\Content.IE5\PY3I1XE4\MP900444406[1].jpg"/>
          <p:cNvPicPr>
            <a:picLocks noChangeAspect="1" noChangeArrowheads="1"/>
          </p:cNvPicPr>
          <p:nvPr/>
        </p:nvPicPr>
        <p:blipFill>
          <a:blip r:embed="rId6" cstate="print"/>
          <a:srcRect/>
          <a:stretch>
            <a:fillRect/>
          </a:stretch>
        </p:blipFill>
        <p:spPr bwMode="auto">
          <a:xfrm>
            <a:off x="6876256" y="3717032"/>
            <a:ext cx="1435190" cy="9551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17: LA DROGA, EL TABACO Y EL ALCOHOL</a:t>
            </a:r>
            <a:endParaRPr lang="en-GB" sz="2400" b="1" u="sng" dirty="0"/>
          </a:p>
        </p:txBody>
      </p:sp>
      <p:sp>
        <p:nvSpPr>
          <p:cNvPr id="3" name="Content Placeholder 2"/>
          <p:cNvSpPr>
            <a:spLocks noGrp="1"/>
          </p:cNvSpPr>
          <p:nvPr>
            <p:ph idx="1"/>
          </p:nvPr>
        </p:nvSpPr>
        <p:spPr>
          <a:xfrm>
            <a:off x="457200" y="1124744"/>
            <a:ext cx="8229600" cy="5544616"/>
          </a:xfrm>
        </p:spPr>
        <p:txBody>
          <a:bodyPr>
            <a:normAutofit lnSpcReduction="10000"/>
          </a:bodyPr>
          <a:lstStyle/>
          <a:p>
            <a:pPr marL="0" indent="0" algn="ctr">
              <a:buNone/>
            </a:pPr>
            <a:r>
              <a:rPr lang="en-GB" sz="2000" b="1" dirty="0" smtClean="0"/>
              <a:t>Work with a partner: Read the texts and then find the Spanish for the phrases:</a:t>
            </a:r>
          </a:p>
          <a:p>
            <a:pPr marL="0" indent="0">
              <a:buNone/>
            </a:pPr>
            <a:endParaRPr lang="en-GB" sz="2000" b="1" dirty="0"/>
          </a:p>
          <a:p>
            <a:pPr marL="0" indent="0">
              <a:buNone/>
            </a:pPr>
            <a:r>
              <a:rPr lang="en-GB" sz="2000" dirty="0" smtClean="0"/>
              <a:t>“</a:t>
            </a:r>
            <a:r>
              <a:rPr lang="en-GB" sz="2000" dirty="0" err="1" smtClean="0"/>
              <a:t>Creo</a:t>
            </a:r>
            <a:r>
              <a:rPr lang="en-GB" sz="2000" dirty="0" smtClean="0"/>
              <a:t> </a:t>
            </a:r>
            <a:r>
              <a:rPr lang="en-GB" sz="2000" dirty="0" err="1" smtClean="0"/>
              <a:t>que</a:t>
            </a:r>
            <a:r>
              <a:rPr lang="en-GB" sz="2000" dirty="0" smtClean="0"/>
              <a:t> la </a:t>
            </a:r>
            <a:r>
              <a:rPr lang="en-GB" sz="2000" dirty="0" err="1" smtClean="0"/>
              <a:t>droga</a:t>
            </a:r>
            <a:r>
              <a:rPr lang="en-GB" sz="2000" dirty="0" smtClean="0"/>
              <a:t> </a:t>
            </a:r>
            <a:r>
              <a:rPr lang="en-GB" sz="2000" dirty="0" err="1" smtClean="0"/>
              <a:t>es</a:t>
            </a:r>
            <a:r>
              <a:rPr lang="en-GB" sz="2000" dirty="0" smtClean="0"/>
              <a:t> un </a:t>
            </a:r>
            <a:r>
              <a:rPr lang="en-GB" sz="2000" dirty="0" err="1" smtClean="0"/>
              <a:t>problema</a:t>
            </a:r>
            <a:r>
              <a:rPr lang="en-GB" sz="2000" dirty="0" smtClean="0"/>
              <a:t> </a:t>
            </a:r>
            <a:r>
              <a:rPr lang="en-GB" sz="2000" dirty="0" err="1" smtClean="0"/>
              <a:t>muy</a:t>
            </a:r>
            <a:r>
              <a:rPr lang="en-GB" sz="2000" dirty="0" smtClean="0"/>
              <a:t> </a:t>
            </a:r>
            <a:r>
              <a:rPr lang="en-GB" sz="2000" dirty="0" err="1" smtClean="0"/>
              <a:t>serio</a:t>
            </a:r>
            <a:r>
              <a:rPr lang="en-GB" sz="2000" dirty="0" smtClean="0"/>
              <a:t> en </a:t>
            </a:r>
            <a:r>
              <a:rPr lang="en-GB" sz="2000" dirty="0" err="1" smtClean="0"/>
              <a:t>nuestra</a:t>
            </a:r>
            <a:r>
              <a:rPr lang="en-GB" sz="2000" dirty="0" smtClean="0"/>
              <a:t> </a:t>
            </a:r>
            <a:r>
              <a:rPr lang="en-GB" sz="2000" dirty="0" err="1" smtClean="0"/>
              <a:t>sociedad</a:t>
            </a:r>
            <a:r>
              <a:rPr lang="en-GB" sz="2000" dirty="0" smtClean="0"/>
              <a:t> de hoy. No vale la </a:t>
            </a:r>
            <a:r>
              <a:rPr lang="en-GB" sz="2000" dirty="0" err="1" smtClean="0"/>
              <a:t>pena</a:t>
            </a:r>
            <a:r>
              <a:rPr lang="en-GB" sz="2000" dirty="0" smtClean="0"/>
              <a:t> </a:t>
            </a:r>
            <a:r>
              <a:rPr lang="en-GB" sz="2000" dirty="0" err="1" smtClean="0"/>
              <a:t>tomar</a:t>
            </a:r>
            <a:r>
              <a:rPr lang="en-GB" sz="2000" dirty="0" smtClean="0"/>
              <a:t> </a:t>
            </a:r>
            <a:r>
              <a:rPr lang="en-GB" sz="2000" dirty="0" err="1" smtClean="0"/>
              <a:t>drogas</a:t>
            </a:r>
            <a:r>
              <a:rPr lang="en-GB" sz="2000" dirty="0" smtClean="0"/>
              <a:t> </a:t>
            </a:r>
            <a:r>
              <a:rPr lang="en-GB" sz="2000" dirty="0" err="1" smtClean="0"/>
              <a:t>porque</a:t>
            </a:r>
            <a:r>
              <a:rPr lang="en-GB" sz="2000" dirty="0" smtClean="0"/>
              <a:t> son </a:t>
            </a:r>
            <a:r>
              <a:rPr lang="en-GB" sz="2000" dirty="0" err="1" smtClean="0"/>
              <a:t>perjudiciales</a:t>
            </a:r>
            <a:r>
              <a:rPr lang="en-GB" sz="2000" dirty="0" smtClean="0"/>
              <a:t> </a:t>
            </a:r>
            <a:r>
              <a:rPr lang="en-GB" sz="2000" dirty="0" err="1" smtClean="0"/>
              <a:t>para</a:t>
            </a:r>
            <a:r>
              <a:rPr lang="en-GB" sz="2000" dirty="0" smtClean="0"/>
              <a:t> la </a:t>
            </a:r>
            <a:r>
              <a:rPr lang="en-GB" sz="2000" dirty="0" err="1" smtClean="0"/>
              <a:t>salud</a:t>
            </a:r>
            <a:r>
              <a:rPr lang="en-GB" sz="2000" dirty="0" smtClean="0"/>
              <a:t>.” </a:t>
            </a:r>
          </a:p>
          <a:p>
            <a:pPr marL="0" indent="0">
              <a:buNone/>
            </a:pPr>
            <a:endParaRPr lang="en-GB" sz="2000" dirty="0"/>
          </a:p>
          <a:p>
            <a:pPr marL="0" indent="0">
              <a:buNone/>
            </a:pPr>
            <a:r>
              <a:rPr lang="en-GB" sz="2000" dirty="0" smtClean="0"/>
              <a:t>“No </a:t>
            </a:r>
            <a:r>
              <a:rPr lang="en-GB" sz="2000" dirty="0" err="1" smtClean="0"/>
              <a:t>fumo</a:t>
            </a:r>
            <a:r>
              <a:rPr lang="en-GB" sz="2000" dirty="0" smtClean="0"/>
              <a:t> </a:t>
            </a:r>
            <a:r>
              <a:rPr lang="en-GB" sz="2000" dirty="0" err="1" smtClean="0"/>
              <a:t>nunca</a:t>
            </a:r>
            <a:r>
              <a:rPr lang="en-GB" sz="2000" dirty="0" smtClean="0"/>
              <a:t>, </a:t>
            </a:r>
            <a:r>
              <a:rPr lang="en-GB" sz="2000" dirty="0" err="1" smtClean="0"/>
              <a:t>aunque</a:t>
            </a:r>
            <a:r>
              <a:rPr lang="en-GB" sz="2000" dirty="0" smtClean="0"/>
              <a:t> </a:t>
            </a:r>
            <a:r>
              <a:rPr lang="en-GB" sz="2000" dirty="0" err="1" smtClean="0"/>
              <a:t>mis</a:t>
            </a:r>
            <a:r>
              <a:rPr lang="en-GB" sz="2000" dirty="0" smtClean="0"/>
              <a:t> </a:t>
            </a:r>
            <a:r>
              <a:rPr lang="en-GB" sz="2000" dirty="0" err="1" smtClean="0"/>
              <a:t>abuelos</a:t>
            </a:r>
            <a:r>
              <a:rPr lang="en-GB" sz="2000" dirty="0" smtClean="0"/>
              <a:t> </a:t>
            </a:r>
            <a:r>
              <a:rPr lang="en-GB" sz="2000" dirty="0" err="1" smtClean="0"/>
              <a:t>fuman</a:t>
            </a:r>
            <a:r>
              <a:rPr lang="en-GB" sz="2000" dirty="0" smtClean="0"/>
              <a:t>. </a:t>
            </a:r>
            <a:r>
              <a:rPr lang="en-GB" sz="2000" dirty="0" err="1" smtClean="0"/>
              <a:t>Tengo</a:t>
            </a:r>
            <a:r>
              <a:rPr lang="en-GB" sz="2000" dirty="0" smtClean="0"/>
              <a:t> </a:t>
            </a:r>
            <a:r>
              <a:rPr lang="en-GB" sz="2000" dirty="0" err="1" smtClean="0"/>
              <a:t>miedo</a:t>
            </a:r>
            <a:r>
              <a:rPr lang="en-GB" sz="2000" dirty="0" smtClean="0"/>
              <a:t> de </a:t>
            </a:r>
            <a:r>
              <a:rPr lang="en-GB" sz="2000" dirty="0" err="1" smtClean="0"/>
              <a:t>ser</a:t>
            </a:r>
            <a:r>
              <a:rPr lang="en-GB" sz="2000" dirty="0" smtClean="0"/>
              <a:t> </a:t>
            </a:r>
            <a:r>
              <a:rPr lang="en-GB" sz="2000" dirty="0" err="1" smtClean="0"/>
              <a:t>adicto</a:t>
            </a:r>
            <a:r>
              <a:rPr lang="en-GB" sz="2000" dirty="0" smtClean="0"/>
              <a:t> al </a:t>
            </a:r>
            <a:r>
              <a:rPr lang="en-GB" sz="2000" dirty="0" err="1" smtClean="0"/>
              <a:t>tabaco</a:t>
            </a:r>
            <a:r>
              <a:rPr lang="en-GB" sz="2000" dirty="0" smtClean="0"/>
              <a:t>.”</a:t>
            </a:r>
          </a:p>
          <a:p>
            <a:pPr marL="0" indent="0">
              <a:buNone/>
            </a:pPr>
            <a:endParaRPr lang="en-GB" sz="2000" dirty="0"/>
          </a:p>
          <a:p>
            <a:pPr marL="0" indent="0">
              <a:buNone/>
            </a:pPr>
            <a:r>
              <a:rPr lang="en-GB" sz="2000" dirty="0" smtClean="0"/>
              <a:t>“Me </a:t>
            </a:r>
            <a:r>
              <a:rPr lang="en-GB" sz="2000" dirty="0" err="1" smtClean="0"/>
              <a:t>parece</a:t>
            </a:r>
            <a:r>
              <a:rPr lang="en-GB" sz="2000" dirty="0" smtClean="0"/>
              <a:t> </a:t>
            </a:r>
            <a:r>
              <a:rPr lang="en-GB" sz="2000" dirty="0" err="1" smtClean="0"/>
              <a:t>que</a:t>
            </a:r>
            <a:r>
              <a:rPr lang="en-GB" sz="2000" dirty="0" smtClean="0"/>
              <a:t> </a:t>
            </a:r>
            <a:r>
              <a:rPr lang="en-GB" sz="2000" dirty="0" err="1" smtClean="0"/>
              <a:t>tomar</a:t>
            </a:r>
            <a:r>
              <a:rPr lang="en-GB" sz="2000" dirty="0" smtClean="0"/>
              <a:t> </a:t>
            </a:r>
            <a:r>
              <a:rPr lang="en-GB" sz="2000" dirty="0" err="1" smtClean="0"/>
              <a:t>drogas</a:t>
            </a:r>
            <a:r>
              <a:rPr lang="en-GB" sz="2000" dirty="0" smtClean="0"/>
              <a:t> </a:t>
            </a:r>
            <a:r>
              <a:rPr lang="en-GB" sz="2000" dirty="0" err="1" smtClean="0"/>
              <a:t>duras</a:t>
            </a:r>
            <a:r>
              <a:rPr lang="en-GB" sz="2000" dirty="0" smtClean="0"/>
              <a:t> </a:t>
            </a:r>
            <a:r>
              <a:rPr lang="en-GB" sz="2000" dirty="0" err="1" smtClean="0"/>
              <a:t>es</a:t>
            </a:r>
            <a:r>
              <a:rPr lang="en-GB" sz="2000" dirty="0" smtClean="0"/>
              <a:t> </a:t>
            </a:r>
            <a:r>
              <a:rPr lang="en-GB" sz="2000" dirty="0" err="1" smtClean="0"/>
              <a:t>peligroso</a:t>
            </a:r>
            <a:r>
              <a:rPr lang="en-GB" sz="2000" dirty="0" smtClean="0"/>
              <a:t>, </a:t>
            </a:r>
            <a:r>
              <a:rPr lang="en-GB" sz="2000" dirty="0" err="1" smtClean="0"/>
              <a:t>pero</a:t>
            </a:r>
            <a:r>
              <a:rPr lang="en-GB" sz="2000" dirty="0" smtClean="0"/>
              <a:t> en mi </a:t>
            </a:r>
            <a:r>
              <a:rPr lang="en-GB" sz="2000" dirty="0" err="1" smtClean="0"/>
              <a:t>opinión</a:t>
            </a:r>
            <a:r>
              <a:rPr lang="en-GB" sz="2000" dirty="0" smtClean="0"/>
              <a:t> </a:t>
            </a:r>
            <a:r>
              <a:rPr lang="en-GB" sz="2000" dirty="0" err="1" smtClean="0"/>
              <a:t>beber</a:t>
            </a:r>
            <a:r>
              <a:rPr lang="en-GB" sz="2000" dirty="0" smtClean="0"/>
              <a:t> alcohol no </a:t>
            </a:r>
            <a:r>
              <a:rPr lang="en-GB" sz="2000" dirty="0" err="1" smtClean="0"/>
              <a:t>es</a:t>
            </a:r>
            <a:r>
              <a:rPr lang="en-GB" sz="2000" dirty="0" smtClean="0"/>
              <a:t> </a:t>
            </a:r>
            <a:r>
              <a:rPr lang="en-GB" sz="2000" dirty="0" err="1" smtClean="0"/>
              <a:t>una</a:t>
            </a:r>
            <a:r>
              <a:rPr lang="en-GB" sz="2000" dirty="0" smtClean="0"/>
              <a:t> </a:t>
            </a:r>
            <a:r>
              <a:rPr lang="en-GB" sz="2000" dirty="0" err="1" smtClean="0"/>
              <a:t>cosa</a:t>
            </a:r>
            <a:r>
              <a:rPr lang="en-GB" sz="2000" dirty="0" smtClean="0"/>
              <a:t> </a:t>
            </a:r>
            <a:r>
              <a:rPr lang="en-GB" sz="2000" dirty="0" err="1" smtClean="0"/>
              <a:t>seria</a:t>
            </a:r>
            <a:r>
              <a:rPr lang="en-GB" sz="2000" dirty="0" smtClean="0"/>
              <a:t> – </a:t>
            </a:r>
            <a:r>
              <a:rPr lang="en-GB" sz="2000" dirty="0" err="1" smtClean="0"/>
              <a:t>todo</a:t>
            </a:r>
            <a:r>
              <a:rPr lang="en-GB" sz="2000" dirty="0" smtClean="0"/>
              <a:t> el </a:t>
            </a:r>
            <a:r>
              <a:rPr lang="en-GB" sz="2000" dirty="0" err="1" smtClean="0"/>
              <a:t>mundo</a:t>
            </a:r>
            <a:r>
              <a:rPr lang="en-GB" sz="2000" dirty="0" smtClean="0"/>
              <a:t> lo </a:t>
            </a:r>
            <a:r>
              <a:rPr lang="en-GB" sz="2000" dirty="0" err="1" smtClean="0"/>
              <a:t>hace</a:t>
            </a:r>
            <a:r>
              <a:rPr lang="en-GB" sz="2000" dirty="0" smtClean="0"/>
              <a:t>.”</a:t>
            </a:r>
          </a:p>
          <a:p>
            <a:pPr marL="0" indent="0">
              <a:buNone/>
            </a:pPr>
            <a:endParaRPr lang="en-GB" sz="2000" dirty="0"/>
          </a:p>
          <a:p>
            <a:pPr marL="0" indent="0">
              <a:buNone/>
            </a:pPr>
            <a:r>
              <a:rPr lang="en-GB" sz="2000" u="sng" dirty="0" smtClean="0"/>
              <a:t>Find the Spanish for the following:</a:t>
            </a:r>
          </a:p>
          <a:p>
            <a:pPr marL="0" indent="0">
              <a:buNone/>
            </a:pPr>
            <a:endParaRPr lang="en-GB" sz="2000" u="sng" dirty="0" smtClean="0"/>
          </a:p>
          <a:p>
            <a:pPr marL="0" indent="0">
              <a:buNone/>
            </a:pPr>
            <a:r>
              <a:rPr lang="en-GB" sz="2000" dirty="0" smtClean="0"/>
              <a:t>*Taking drugs isn’t worth it	*They are bad for your health	</a:t>
            </a:r>
          </a:p>
          <a:p>
            <a:pPr marL="0" indent="0">
              <a:buNone/>
            </a:pPr>
            <a:r>
              <a:rPr lang="en-GB" sz="2000" dirty="0" smtClean="0"/>
              <a:t>*I never smoke		*I’m afraid of…		*It seems to me</a:t>
            </a:r>
          </a:p>
          <a:p>
            <a:pPr marL="0" indent="0">
              <a:buNone/>
            </a:pPr>
            <a:r>
              <a:rPr lang="en-GB" sz="2000" dirty="0" smtClean="0"/>
              <a:t>*Hard drugs		*In my opinion		*Everyone does it</a:t>
            </a:r>
          </a:p>
        </p:txBody>
      </p:sp>
      <p:pic>
        <p:nvPicPr>
          <p:cNvPr id="4" name="Picture 5" descr="C:\Users\SA10DochertyR\AppData\Local\Microsoft\Windows\Temporary Internet Files\Content.IE5\KW1ZMYND\MP90034177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1008112" cy="93953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Rachel\AppData\Local\Microsoft\Windows\Temporary Internet Files\Content.IE5\KENNOVLP\MP900443728[1].jpg"/>
          <p:cNvPicPr>
            <a:picLocks noChangeAspect="1" noChangeArrowheads="1"/>
          </p:cNvPicPr>
          <p:nvPr/>
        </p:nvPicPr>
        <p:blipFill>
          <a:blip r:embed="rId3" cstate="print"/>
          <a:srcRect/>
          <a:stretch>
            <a:fillRect/>
          </a:stretch>
        </p:blipFill>
        <p:spPr bwMode="auto">
          <a:xfrm>
            <a:off x="7956376" y="116632"/>
            <a:ext cx="1074655" cy="883025"/>
          </a:xfrm>
          <a:prstGeom prst="rect">
            <a:avLst/>
          </a:prstGeom>
          <a:noFill/>
        </p:spPr>
      </p:pic>
    </p:spTree>
    <p:extLst>
      <p:ext uri="{BB962C8B-B14F-4D97-AF65-F5344CB8AC3E}">
        <p14:creationId xmlns:p14="http://schemas.microsoft.com/office/powerpoint/2010/main" xmlns="" val="113231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b="1" u="sng" dirty="0" smtClean="0"/>
              <a:t>ACTIVIDAD 18: LAS SUSTANCIAS MALSANAS</a:t>
            </a:r>
            <a:endParaRPr lang="en-GB" sz="2400" b="1" u="sng" dirty="0"/>
          </a:p>
        </p:txBody>
      </p:sp>
      <p:sp>
        <p:nvSpPr>
          <p:cNvPr id="3" name="Content Placeholder 2"/>
          <p:cNvSpPr>
            <a:spLocks noGrp="1"/>
          </p:cNvSpPr>
          <p:nvPr>
            <p:ph idx="1"/>
          </p:nvPr>
        </p:nvSpPr>
        <p:spPr>
          <a:xfrm>
            <a:off x="251520" y="1268760"/>
            <a:ext cx="8435280" cy="5328592"/>
          </a:xfrm>
        </p:spPr>
        <p:txBody>
          <a:bodyPr>
            <a:normAutofit lnSpcReduction="10000"/>
          </a:bodyPr>
          <a:lstStyle/>
          <a:p>
            <a:pPr algn="ctr">
              <a:buNone/>
            </a:pPr>
            <a:r>
              <a:rPr lang="en-GB" sz="2000" b="1" dirty="0" smtClean="0"/>
              <a:t>Work with a partner: Read what these people say about their habits and note as much as you can in English. Do you agree with what they say? Explain your ideas to your partner:</a:t>
            </a:r>
          </a:p>
          <a:p>
            <a:pPr algn="ctr">
              <a:buNone/>
            </a:pPr>
            <a:endParaRPr lang="en-GB" sz="2000" b="1" dirty="0" smtClean="0"/>
          </a:p>
          <a:p>
            <a:pPr>
              <a:buNone/>
            </a:pPr>
            <a:r>
              <a:rPr lang="en-GB" sz="2000" dirty="0" smtClean="0"/>
              <a:t>“El fin de </a:t>
            </a:r>
            <a:r>
              <a:rPr lang="en-GB" sz="2000" dirty="0" err="1" smtClean="0"/>
              <a:t>semana</a:t>
            </a:r>
            <a:r>
              <a:rPr lang="en-GB" sz="2000" dirty="0" smtClean="0"/>
              <a:t>, </a:t>
            </a:r>
            <a:r>
              <a:rPr lang="en-GB" sz="2000" dirty="0" err="1" smtClean="0"/>
              <a:t>suelo</a:t>
            </a:r>
            <a:r>
              <a:rPr lang="en-GB" sz="2000" dirty="0" smtClean="0"/>
              <a:t> </a:t>
            </a:r>
            <a:r>
              <a:rPr lang="en-GB" sz="2000" dirty="0" err="1" smtClean="0"/>
              <a:t>salir</a:t>
            </a:r>
            <a:r>
              <a:rPr lang="en-GB" sz="2000" dirty="0" smtClean="0"/>
              <a:t> con </a:t>
            </a:r>
            <a:r>
              <a:rPr lang="en-GB" sz="2000" dirty="0" err="1" smtClean="0"/>
              <a:t>mis</a:t>
            </a:r>
            <a:r>
              <a:rPr lang="en-GB" sz="2000" dirty="0" smtClean="0"/>
              <a:t> amigos y a </a:t>
            </a:r>
            <a:r>
              <a:rPr lang="en-GB" sz="2000" dirty="0" err="1" smtClean="0"/>
              <a:t>veces</a:t>
            </a:r>
            <a:r>
              <a:rPr lang="en-GB" sz="2000" dirty="0" smtClean="0"/>
              <a:t> </a:t>
            </a:r>
            <a:r>
              <a:rPr lang="en-GB" sz="2000" dirty="0" err="1" smtClean="0"/>
              <a:t>tomo</a:t>
            </a:r>
            <a:r>
              <a:rPr lang="en-GB" sz="2000" dirty="0" smtClean="0"/>
              <a:t> </a:t>
            </a:r>
            <a:r>
              <a:rPr lang="en-GB" sz="2000" dirty="0" err="1" smtClean="0"/>
              <a:t>drogas</a:t>
            </a:r>
            <a:r>
              <a:rPr lang="en-GB" sz="2000" dirty="0" smtClean="0"/>
              <a:t> </a:t>
            </a:r>
            <a:r>
              <a:rPr lang="en-GB" sz="2000" dirty="0" err="1" smtClean="0"/>
              <a:t>blandas</a:t>
            </a:r>
            <a:r>
              <a:rPr lang="en-GB" sz="2000" dirty="0" smtClean="0"/>
              <a:t>. </a:t>
            </a:r>
          </a:p>
          <a:p>
            <a:pPr>
              <a:buNone/>
            </a:pPr>
            <a:r>
              <a:rPr lang="en-GB" sz="2000" dirty="0" smtClean="0"/>
              <a:t>No </a:t>
            </a:r>
            <a:r>
              <a:rPr lang="en-GB" sz="2000" dirty="0" err="1" smtClean="0"/>
              <a:t>es</a:t>
            </a:r>
            <a:r>
              <a:rPr lang="en-GB" sz="2000" dirty="0" smtClean="0"/>
              <a:t> un </a:t>
            </a:r>
            <a:r>
              <a:rPr lang="en-GB" sz="2000" dirty="0" err="1" smtClean="0"/>
              <a:t>problema</a:t>
            </a:r>
            <a:r>
              <a:rPr lang="en-GB" sz="2000" dirty="0" smtClean="0"/>
              <a:t> </a:t>
            </a:r>
            <a:r>
              <a:rPr lang="en-GB" sz="2000" dirty="0" err="1" smtClean="0"/>
              <a:t>porque</a:t>
            </a:r>
            <a:r>
              <a:rPr lang="en-GB" sz="2000" dirty="0" smtClean="0"/>
              <a:t> </a:t>
            </a:r>
            <a:r>
              <a:rPr lang="en-GB" sz="2000" dirty="0" err="1" smtClean="0"/>
              <a:t>es</a:t>
            </a:r>
            <a:r>
              <a:rPr lang="en-GB" sz="2000" dirty="0" smtClean="0"/>
              <a:t> legal, y </a:t>
            </a:r>
            <a:r>
              <a:rPr lang="en-GB" sz="2000" dirty="0" err="1" smtClean="0"/>
              <a:t>eso</a:t>
            </a:r>
            <a:r>
              <a:rPr lang="en-GB" sz="2000" dirty="0" smtClean="0"/>
              <a:t> </a:t>
            </a:r>
            <a:r>
              <a:rPr lang="en-GB" sz="2000" dirty="0" err="1" smtClean="0"/>
              <a:t>significa</a:t>
            </a:r>
            <a:r>
              <a:rPr lang="en-GB" sz="2000" dirty="0" smtClean="0"/>
              <a:t> </a:t>
            </a:r>
            <a:r>
              <a:rPr lang="en-GB" sz="2000" dirty="0" err="1" smtClean="0"/>
              <a:t>que</a:t>
            </a:r>
            <a:r>
              <a:rPr lang="en-GB" sz="2000" dirty="0" smtClean="0"/>
              <a:t> no son </a:t>
            </a:r>
            <a:r>
              <a:rPr lang="en-GB" sz="2000" dirty="0" err="1" smtClean="0"/>
              <a:t>malos</a:t>
            </a:r>
            <a:r>
              <a:rPr lang="en-GB" sz="2000" dirty="0" smtClean="0"/>
              <a:t> </a:t>
            </a:r>
            <a:r>
              <a:rPr lang="en-GB" sz="2000" dirty="0" err="1" smtClean="0"/>
              <a:t>para</a:t>
            </a:r>
            <a:r>
              <a:rPr lang="en-GB" sz="2000" dirty="0" smtClean="0"/>
              <a:t> la </a:t>
            </a:r>
          </a:p>
          <a:p>
            <a:pPr>
              <a:buNone/>
            </a:pPr>
            <a:r>
              <a:rPr lang="en-GB" sz="2000" dirty="0" err="1" smtClean="0"/>
              <a:t>salud</a:t>
            </a:r>
            <a:r>
              <a:rPr lang="en-GB" sz="2000" dirty="0" smtClean="0"/>
              <a:t>. Es </a:t>
            </a:r>
            <a:r>
              <a:rPr lang="en-GB" sz="2000" dirty="0" err="1" smtClean="0"/>
              <a:t>una</a:t>
            </a:r>
            <a:r>
              <a:rPr lang="en-GB" sz="2000" dirty="0" smtClean="0"/>
              <a:t> </a:t>
            </a:r>
            <a:r>
              <a:rPr lang="en-GB" sz="2000" dirty="0" err="1" smtClean="0"/>
              <a:t>manera</a:t>
            </a:r>
            <a:r>
              <a:rPr lang="en-GB" sz="2000" dirty="0" smtClean="0"/>
              <a:t> en </a:t>
            </a:r>
            <a:r>
              <a:rPr lang="en-GB" sz="2000" dirty="0" err="1" smtClean="0"/>
              <a:t>que</a:t>
            </a:r>
            <a:r>
              <a:rPr lang="en-GB" sz="2000" dirty="0" smtClean="0"/>
              <a:t> </a:t>
            </a:r>
            <a:r>
              <a:rPr lang="en-GB" sz="2000" dirty="0" err="1" smtClean="0"/>
              <a:t>puedo</a:t>
            </a:r>
            <a:r>
              <a:rPr lang="en-GB" sz="2000" dirty="0" smtClean="0"/>
              <a:t> </a:t>
            </a:r>
            <a:r>
              <a:rPr lang="en-GB" sz="2000" dirty="0" err="1" smtClean="0"/>
              <a:t>relajarme</a:t>
            </a:r>
            <a:r>
              <a:rPr lang="en-GB" sz="2000" dirty="0" smtClean="0"/>
              <a:t>.” </a:t>
            </a:r>
            <a:r>
              <a:rPr lang="en-GB" sz="2000" b="1" dirty="0" smtClean="0"/>
              <a:t>(Pedro, 16)</a:t>
            </a:r>
          </a:p>
          <a:p>
            <a:pPr>
              <a:buNone/>
            </a:pPr>
            <a:endParaRPr lang="en-GB" sz="2000" b="1" dirty="0" smtClean="0"/>
          </a:p>
          <a:p>
            <a:pPr>
              <a:buNone/>
            </a:pPr>
            <a:r>
              <a:rPr lang="en-GB" sz="2000" dirty="0" smtClean="0"/>
              <a:t>“</a:t>
            </a:r>
            <a:r>
              <a:rPr lang="en-GB" sz="2000" dirty="0" err="1" smtClean="0"/>
              <a:t>Todos</a:t>
            </a:r>
            <a:r>
              <a:rPr lang="en-GB" sz="2000" dirty="0" smtClean="0"/>
              <a:t> los </a:t>
            </a:r>
            <a:r>
              <a:rPr lang="en-GB" sz="2000" dirty="0" err="1" smtClean="0"/>
              <a:t>días</a:t>
            </a:r>
            <a:r>
              <a:rPr lang="en-GB" sz="2000" dirty="0" smtClean="0"/>
              <a:t>, </a:t>
            </a:r>
            <a:r>
              <a:rPr lang="en-GB" sz="2000" dirty="0" err="1" smtClean="0"/>
              <a:t>mis</a:t>
            </a:r>
            <a:r>
              <a:rPr lang="en-GB" sz="2000" dirty="0" smtClean="0"/>
              <a:t> amigos y </a:t>
            </a:r>
            <a:r>
              <a:rPr lang="en-GB" sz="2000" dirty="0" err="1" smtClean="0"/>
              <a:t>yo</a:t>
            </a:r>
            <a:r>
              <a:rPr lang="en-GB" sz="2000" dirty="0" smtClean="0"/>
              <a:t> </a:t>
            </a:r>
            <a:r>
              <a:rPr lang="en-GB" sz="2000" dirty="0" err="1" smtClean="0"/>
              <a:t>fumamos</a:t>
            </a:r>
            <a:r>
              <a:rPr lang="en-GB" sz="2000" dirty="0" smtClean="0"/>
              <a:t>. </a:t>
            </a:r>
            <a:r>
              <a:rPr lang="en-GB" sz="2000" dirty="0" err="1" smtClean="0"/>
              <a:t>Sabemos</a:t>
            </a:r>
            <a:r>
              <a:rPr lang="en-GB" sz="2000" dirty="0" smtClean="0"/>
              <a:t> </a:t>
            </a:r>
            <a:r>
              <a:rPr lang="en-GB" sz="2000" dirty="0" err="1" smtClean="0"/>
              <a:t>que</a:t>
            </a:r>
            <a:r>
              <a:rPr lang="en-GB" sz="2000" dirty="0" smtClean="0"/>
              <a:t> </a:t>
            </a:r>
            <a:r>
              <a:rPr lang="en-GB" sz="2000" dirty="0" err="1" smtClean="0"/>
              <a:t>es</a:t>
            </a:r>
            <a:r>
              <a:rPr lang="en-GB" sz="2000" dirty="0" smtClean="0"/>
              <a:t> un </a:t>
            </a:r>
            <a:r>
              <a:rPr lang="en-GB" sz="2000" dirty="0" err="1" smtClean="0"/>
              <a:t>vicio</a:t>
            </a:r>
            <a:r>
              <a:rPr lang="en-GB" sz="2000" dirty="0" smtClean="0"/>
              <a:t> </a:t>
            </a:r>
            <a:r>
              <a:rPr lang="en-GB" sz="2000" dirty="0" err="1" smtClean="0"/>
              <a:t>que</a:t>
            </a:r>
            <a:r>
              <a:rPr lang="en-GB" sz="2000" dirty="0" smtClean="0"/>
              <a:t> </a:t>
            </a:r>
            <a:r>
              <a:rPr lang="en-GB" sz="2000" dirty="0" err="1" smtClean="0"/>
              <a:t>es</a:t>
            </a:r>
            <a:r>
              <a:rPr lang="en-GB" sz="2000" dirty="0" smtClean="0"/>
              <a:t> </a:t>
            </a:r>
          </a:p>
          <a:p>
            <a:pPr>
              <a:buNone/>
            </a:pPr>
            <a:r>
              <a:rPr lang="en-GB" sz="2000" dirty="0" err="1" smtClean="0"/>
              <a:t>peligroso</a:t>
            </a:r>
            <a:r>
              <a:rPr lang="en-GB" sz="2000" dirty="0" smtClean="0"/>
              <a:t> </a:t>
            </a:r>
            <a:r>
              <a:rPr lang="en-GB" sz="2000" dirty="0" err="1" smtClean="0"/>
              <a:t>para</a:t>
            </a:r>
            <a:r>
              <a:rPr lang="en-GB" sz="2000" dirty="0" smtClean="0"/>
              <a:t> la </a:t>
            </a:r>
            <a:r>
              <a:rPr lang="en-GB" sz="2000" dirty="0" err="1" smtClean="0"/>
              <a:t>salud</a:t>
            </a:r>
            <a:r>
              <a:rPr lang="en-GB" sz="2000" dirty="0" smtClean="0"/>
              <a:t>, </a:t>
            </a:r>
            <a:r>
              <a:rPr lang="en-GB" sz="2000" dirty="0" err="1" smtClean="0"/>
              <a:t>pero</a:t>
            </a:r>
            <a:r>
              <a:rPr lang="en-GB" sz="2000" dirty="0" smtClean="0"/>
              <a:t> no </a:t>
            </a:r>
            <a:r>
              <a:rPr lang="en-GB" sz="2000" dirty="0" err="1" smtClean="0"/>
              <a:t>queremos</a:t>
            </a:r>
            <a:r>
              <a:rPr lang="en-GB" sz="2000" dirty="0" smtClean="0"/>
              <a:t> </a:t>
            </a:r>
            <a:r>
              <a:rPr lang="en-GB" sz="2000" dirty="0" err="1" smtClean="0"/>
              <a:t>dejar</a:t>
            </a:r>
            <a:r>
              <a:rPr lang="en-GB" sz="2000" dirty="0" smtClean="0"/>
              <a:t> de </a:t>
            </a:r>
            <a:r>
              <a:rPr lang="en-GB" sz="2000" dirty="0" err="1" smtClean="0"/>
              <a:t>hacerlo</a:t>
            </a:r>
            <a:r>
              <a:rPr lang="en-GB" sz="2000" dirty="0" smtClean="0"/>
              <a:t>, </a:t>
            </a:r>
            <a:r>
              <a:rPr lang="en-GB" sz="2000" dirty="0" err="1" smtClean="0"/>
              <a:t>porque</a:t>
            </a:r>
            <a:r>
              <a:rPr lang="en-GB" sz="2000" dirty="0" smtClean="0"/>
              <a:t> </a:t>
            </a:r>
            <a:r>
              <a:rPr lang="en-GB" sz="2000" dirty="0" err="1" smtClean="0"/>
              <a:t>nos</a:t>
            </a:r>
            <a:r>
              <a:rPr lang="en-GB" sz="2000" dirty="0" smtClean="0"/>
              <a:t> </a:t>
            </a:r>
            <a:r>
              <a:rPr lang="en-GB" sz="2000" dirty="0" err="1" smtClean="0"/>
              <a:t>hace</a:t>
            </a:r>
            <a:r>
              <a:rPr lang="en-GB" sz="2000" dirty="0" smtClean="0"/>
              <a:t> </a:t>
            </a:r>
          </a:p>
          <a:p>
            <a:pPr>
              <a:buNone/>
            </a:pPr>
            <a:r>
              <a:rPr lang="en-GB" sz="2000" dirty="0" err="1" smtClean="0"/>
              <a:t>parecer</a:t>
            </a:r>
            <a:r>
              <a:rPr lang="en-GB" sz="2000" dirty="0" smtClean="0"/>
              <a:t> </a:t>
            </a:r>
            <a:r>
              <a:rPr lang="en-GB" sz="2000" dirty="0" err="1" smtClean="0"/>
              <a:t>más</a:t>
            </a:r>
            <a:r>
              <a:rPr lang="en-GB" sz="2000" dirty="0" smtClean="0"/>
              <a:t> “</a:t>
            </a:r>
            <a:r>
              <a:rPr lang="en-GB" sz="2000" dirty="0" err="1" smtClean="0"/>
              <a:t>adulto</a:t>
            </a:r>
            <a:r>
              <a:rPr lang="en-GB" sz="2000" dirty="0" smtClean="0"/>
              <a:t>” y </a:t>
            </a:r>
            <a:r>
              <a:rPr lang="en-GB" sz="2000" dirty="0" err="1" smtClean="0"/>
              <a:t>además</a:t>
            </a:r>
            <a:r>
              <a:rPr lang="en-GB" sz="2000" dirty="0" smtClean="0"/>
              <a:t>, </a:t>
            </a:r>
            <a:r>
              <a:rPr lang="en-GB" sz="2000" dirty="0" err="1" smtClean="0"/>
              <a:t>todo</a:t>
            </a:r>
            <a:r>
              <a:rPr lang="en-GB" sz="2000" dirty="0" smtClean="0"/>
              <a:t> el </a:t>
            </a:r>
            <a:r>
              <a:rPr lang="en-GB" sz="2000" dirty="0" err="1" smtClean="0"/>
              <a:t>mundo</a:t>
            </a:r>
            <a:r>
              <a:rPr lang="en-GB" sz="2000" dirty="0" smtClean="0"/>
              <a:t> lo </a:t>
            </a:r>
            <a:r>
              <a:rPr lang="en-GB" sz="2000" dirty="0" err="1" smtClean="0"/>
              <a:t>hace</a:t>
            </a:r>
            <a:r>
              <a:rPr lang="en-GB" sz="2000" dirty="0" smtClean="0"/>
              <a:t>.” </a:t>
            </a:r>
            <a:r>
              <a:rPr lang="en-GB" sz="2000" b="1" dirty="0" smtClean="0"/>
              <a:t>(Ana, 15)</a:t>
            </a:r>
          </a:p>
          <a:p>
            <a:pPr>
              <a:buNone/>
            </a:pPr>
            <a:endParaRPr lang="en-GB" sz="2000" b="1" dirty="0" smtClean="0"/>
          </a:p>
          <a:p>
            <a:pPr>
              <a:buNone/>
            </a:pPr>
            <a:r>
              <a:rPr lang="en-GB" sz="2000" dirty="0" smtClean="0"/>
              <a:t>“De </a:t>
            </a:r>
            <a:r>
              <a:rPr lang="en-GB" sz="2000" dirty="0" err="1" smtClean="0"/>
              <a:t>vez</a:t>
            </a:r>
            <a:r>
              <a:rPr lang="en-GB" sz="2000" dirty="0" smtClean="0"/>
              <a:t> en </a:t>
            </a:r>
            <a:r>
              <a:rPr lang="en-GB" sz="2000" dirty="0" err="1" smtClean="0"/>
              <a:t>cuando</a:t>
            </a:r>
            <a:r>
              <a:rPr lang="en-GB" sz="2000" dirty="0" smtClean="0"/>
              <a:t>, </a:t>
            </a:r>
            <a:r>
              <a:rPr lang="en-GB" sz="2000" dirty="0" err="1" smtClean="0"/>
              <a:t>mis</a:t>
            </a:r>
            <a:r>
              <a:rPr lang="en-GB" sz="2000" dirty="0" smtClean="0"/>
              <a:t> amigos y </a:t>
            </a:r>
            <a:r>
              <a:rPr lang="en-GB" sz="2000" dirty="0" err="1" smtClean="0"/>
              <a:t>yo</a:t>
            </a:r>
            <a:r>
              <a:rPr lang="en-GB" sz="2000" dirty="0" smtClean="0"/>
              <a:t> </a:t>
            </a:r>
            <a:r>
              <a:rPr lang="en-GB" sz="2000" dirty="0" err="1" smtClean="0"/>
              <a:t>vamos</a:t>
            </a:r>
            <a:r>
              <a:rPr lang="en-GB" sz="2000" dirty="0" smtClean="0"/>
              <a:t> a la playa </a:t>
            </a:r>
            <a:r>
              <a:rPr lang="en-GB" sz="2000" dirty="0" err="1" smtClean="0"/>
              <a:t>para</a:t>
            </a:r>
            <a:r>
              <a:rPr lang="en-GB" sz="2000" dirty="0" smtClean="0"/>
              <a:t> </a:t>
            </a:r>
            <a:r>
              <a:rPr lang="en-GB" sz="2000" dirty="0" err="1" smtClean="0"/>
              <a:t>beber</a:t>
            </a:r>
            <a:r>
              <a:rPr lang="en-GB" sz="2000" dirty="0" smtClean="0"/>
              <a:t> alcohol. </a:t>
            </a:r>
          </a:p>
          <a:p>
            <a:pPr>
              <a:buNone/>
            </a:pPr>
            <a:r>
              <a:rPr lang="en-GB" sz="2000" dirty="0" err="1" smtClean="0"/>
              <a:t>Nuestros</a:t>
            </a:r>
            <a:r>
              <a:rPr lang="en-GB" sz="2000" dirty="0" smtClean="0"/>
              <a:t> padres no </a:t>
            </a:r>
            <a:r>
              <a:rPr lang="en-GB" sz="2000" dirty="0" err="1" smtClean="0"/>
              <a:t>saben</a:t>
            </a:r>
            <a:r>
              <a:rPr lang="en-GB" sz="2000" dirty="0" smtClean="0"/>
              <a:t> </a:t>
            </a:r>
            <a:r>
              <a:rPr lang="en-GB" sz="2000" dirty="0" err="1" smtClean="0"/>
              <a:t>que</a:t>
            </a:r>
            <a:r>
              <a:rPr lang="en-GB" sz="2000" dirty="0" smtClean="0"/>
              <a:t> lo </a:t>
            </a:r>
            <a:r>
              <a:rPr lang="en-GB" sz="2000" dirty="0" err="1" smtClean="0"/>
              <a:t>hacemos</a:t>
            </a:r>
            <a:r>
              <a:rPr lang="en-GB" sz="2000" dirty="0" smtClean="0"/>
              <a:t>, </a:t>
            </a:r>
            <a:r>
              <a:rPr lang="en-GB" sz="2000" dirty="0" err="1" smtClean="0"/>
              <a:t>pero</a:t>
            </a:r>
            <a:r>
              <a:rPr lang="en-GB" sz="2000" dirty="0" smtClean="0"/>
              <a:t> </a:t>
            </a:r>
            <a:r>
              <a:rPr lang="en-GB" sz="2000" dirty="0" err="1" smtClean="0"/>
              <a:t>es</a:t>
            </a:r>
            <a:r>
              <a:rPr lang="en-GB" sz="2000" dirty="0" smtClean="0"/>
              <a:t> </a:t>
            </a:r>
            <a:r>
              <a:rPr lang="en-GB" sz="2000" dirty="0" err="1" smtClean="0"/>
              <a:t>divertido</a:t>
            </a:r>
            <a:r>
              <a:rPr lang="en-GB" sz="2000" dirty="0" smtClean="0"/>
              <a:t> y no se </a:t>
            </a:r>
            <a:r>
              <a:rPr lang="en-GB" sz="2000" dirty="0" err="1" smtClean="0"/>
              <a:t>puede</a:t>
            </a:r>
            <a:endParaRPr lang="en-GB" sz="2000" dirty="0" smtClean="0"/>
          </a:p>
          <a:p>
            <a:pPr>
              <a:buNone/>
            </a:pPr>
            <a:r>
              <a:rPr lang="en-GB" sz="2000" dirty="0" err="1" smtClean="0"/>
              <a:t>hacer</a:t>
            </a:r>
            <a:r>
              <a:rPr lang="en-GB" sz="2000" smtClean="0"/>
              <a:t> fiesta </a:t>
            </a:r>
            <a:r>
              <a:rPr lang="en-GB" sz="2000" dirty="0" smtClean="0"/>
              <a:t>sin </a:t>
            </a:r>
            <a:r>
              <a:rPr lang="en-GB" sz="2000" dirty="0" err="1" smtClean="0"/>
              <a:t>beber</a:t>
            </a:r>
            <a:r>
              <a:rPr lang="en-GB" sz="2000" dirty="0" smtClean="0"/>
              <a:t> </a:t>
            </a:r>
            <a:r>
              <a:rPr lang="en-GB" sz="2000" dirty="0" err="1" smtClean="0"/>
              <a:t>algo</a:t>
            </a:r>
            <a:r>
              <a:rPr lang="en-GB" sz="2000" dirty="0" smtClean="0"/>
              <a:t>.” </a:t>
            </a:r>
            <a:r>
              <a:rPr lang="en-GB" sz="2000" b="1" dirty="0" smtClean="0"/>
              <a:t>(Ignacio, 16)</a:t>
            </a:r>
            <a:endParaRPr lang="en-GB" sz="2000" dirty="0"/>
          </a:p>
        </p:txBody>
      </p:sp>
      <p:pic>
        <p:nvPicPr>
          <p:cNvPr id="4" name="Picture 2" descr="C:\Users\Rachel\AppData\Local\Microsoft\Windows\Temporary Internet Files\Content.IE5\GEWYPJ5W\MP900289084[1].jpg"/>
          <p:cNvPicPr>
            <a:picLocks noChangeAspect="1" noChangeArrowheads="1"/>
          </p:cNvPicPr>
          <p:nvPr/>
        </p:nvPicPr>
        <p:blipFill>
          <a:blip r:embed="rId3" cstate="print"/>
          <a:srcRect/>
          <a:stretch>
            <a:fillRect/>
          </a:stretch>
        </p:blipFill>
        <p:spPr bwMode="auto">
          <a:xfrm>
            <a:off x="251520" y="260648"/>
            <a:ext cx="1440160" cy="950506"/>
          </a:xfrm>
          <a:prstGeom prst="rect">
            <a:avLst/>
          </a:prstGeom>
          <a:noFill/>
        </p:spPr>
      </p:pic>
      <p:pic>
        <p:nvPicPr>
          <p:cNvPr id="5" name="Picture 3" descr="C:\Users\Rachel\AppData\Local\Microsoft\Windows\Temporary Internet Files\Content.IE5\KENNOVLP\MP900443728[1].jpg"/>
          <p:cNvPicPr>
            <a:picLocks noChangeAspect="1" noChangeArrowheads="1"/>
          </p:cNvPicPr>
          <p:nvPr/>
        </p:nvPicPr>
        <p:blipFill>
          <a:blip r:embed="rId4" cstate="print"/>
          <a:srcRect/>
          <a:stretch>
            <a:fillRect/>
          </a:stretch>
        </p:blipFill>
        <p:spPr bwMode="auto">
          <a:xfrm>
            <a:off x="7452320" y="188640"/>
            <a:ext cx="1473696" cy="98072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2400" b="1" u="sng" dirty="0" smtClean="0"/>
              <a:t>TOPIC 5: LA SALUD</a:t>
            </a:r>
            <a:endParaRPr lang="en-GB" sz="2400" b="1" u="sng" dirty="0"/>
          </a:p>
        </p:txBody>
      </p:sp>
      <p:pic>
        <p:nvPicPr>
          <p:cNvPr id="4" name="Picture 2" descr="C:\Users\Rachel\AppData\Local\Microsoft\Windows\Temporary Internet Files\Content.IE5\ERAER3R2\MP900443614[1].jpg"/>
          <p:cNvPicPr>
            <a:picLocks noGrp="1" noChangeAspect="1" noChangeArrowheads="1"/>
          </p:cNvPicPr>
          <p:nvPr>
            <p:ph idx="1"/>
          </p:nvPr>
        </p:nvPicPr>
        <p:blipFill>
          <a:blip r:embed="rId2" cstate="print"/>
          <a:srcRect/>
          <a:stretch>
            <a:fillRect/>
          </a:stretch>
        </p:blipFill>
        <p:spPr bwMode="auto">
          <a:xfrm>
            <a:off x="648539" y="1155362"/>
            <a:ext cx="1654233" cy="2489662"/>
          </a:xfrm>
          <a:prstGeom prst="rect">
            <a:avLst/>
          </a:prstGeom>
          <a:noFill/>
        </p:spPr>
      </p:pic>
      <p:pic>
        <p:nvPicPr>
          <p:cNvPr id="5" name="Picture 5" descr="C:\Users\SA10DochertyR\AppData\Local\Microsoft\Windows\Temporary Internet Files\Content.IE5\KW1ZMYND\MP90034177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4045104"/>
            <a:ext cx="2520280" cy="23488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C:\Users\SA10DochertyR\AppData\Local\Microsoft\Windows\Temporary Internet Files\Content.IE5\VVNHM59J\MP90042764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1277546"/>
            <a:ext cx="2512835"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Rachel\AppData\Local\Microsoft\Windows\Temporary Internet Files\Content.IE5\KENNOVLP\MP900443728[1].jpg"/>
          <p:cNvPicPr>
            <a:picLocks noChangeAspect="1" noChangeArrowheads="1"/>
          </p:cNvPicPr>
          <p:nvPr/>
        </p:nvPicPr>
        <p:blipFill>
          <a:blip r:embed="rId5" cstate="print"/>
          <a:srcRect/>
          <a:stretch>
            <a:fillRect/>
          </a:stretch>
        </p:blipFill>
        <p:spPr bwMode="auto">
          <a:xfrm>
            <a:off x="5292080" y="4045104"/>
            <a:ext cx="3238444" cy="2307300"/>
          </a:xfrm>
          <a:prstGeom prst="rect">
            <a:avLst/>
          </a:prstGeom>
          <a:noFill/>
        </p:spPr>
      </p:pic>
      <p:pic>
        <p:nvPicPr>
          <p:cNvPr id="8" name="Picture 8" descr="C:\Users\Rachel\AppData\Local\Microsoft\Windows\Temporary Internet Files\Content.IE5\GEWYPJ5W\MP900448355[1].jpg"/>
          <p:cNvPicPr>
            <a:picLocks noChangeAspect="1" noChangeArrowheads="1"/>
          </p:cNvPicPr>
          <p:nvPr/>
        </p:nvPicPr>
        <p:blipFill>
          <a:blip r:embed="rId6" cstate="print"/>
          <a:srcRect/>
          <a:stretch>
            <a:fillRect/>
          </a:stretch>
        </p:blipFill>
        <p:spPr bwMode="auto">
          <a:xfrm>
            <a:off x="6300191" y="1493570"/>
            <a:ext cx="2547251" cy="1944216"/>
          </a:xfrm>
          <a:prstGeom prst="rect">
            <a:avLst/>
          </a:prstGeom>
          <a:noFill/>
        </p:spPr>
      </p:pic>
    </p:spTree>
    <p:extLst>
      <p:ext uri="{BB962C8B-B14F-4D97-AF65-F5344CB8AC3E}">
        <p14:creationId xmlns:p14="http://schemas.microsoft.com/office/powerpoint/2010/main" xmlns="" val="1766461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en-GB" sz="2400" b="1" u="sng" dirty="0" smtClean="0"/>
              <a:t>ACTIVIDAD 19: EL CUERPO</a:t>
            </a:r>
            <a:endParaRPr lang="en-GB" sz="2400" b="1" u="sng" dirty="0"/>
          </a:p>
        </p:txBody>
      </p:sp>
      <p:sp>
        <p:nvSpPr>
          <p:cNvPr id="3" name="Content Placeholder 2"/>
          <p:cNvSpPr>
            <a:spLocks noGrp="1"/>
          </p:cNvSpPr>
          <p:nvPr>
            <p:ph idx="1"/>
          </p:nvPr>
        </p:nvSpPr>
        <p:spPr>
          <a:xfrm>
            <a:off x="457200" y="1124744"/>
            <a:ext cx="8229600" cy="5001419"/>
          </a:xfrm>
        </p:spPr>
        <p:txBody>
          <a:bodyPr>
            <a:normAutofit/>
          </a:bodyPr>
          <a:lstStyle/>
          <a:p>
            <a:pPr marL="0" indent="0" algn="ctr">
              <a:buNone/>
            </a:pPr>
            <a:r>
              <a:rPr lang="en-GB" sz="2000" b="1" dirty="0" smtClean="0"/>
              <a:t>Work with a partner! Which phrase would you use with each part of the body: “Me </a:t>
            </a:r>
            <a:r>
              <a:rPr lang="en-GB" sz="2000" b="1" dirty="0" err="1" smtClean="0"/>
              <a:t>duele</a:t>
            </a:r>
            <a:r>
              <a:rPr lang="en-GB" sz="2000" b="1" dirty="0" smtClean="0"/>
              <a:t>” or “Me </a:t>
            </a:r>
            <a:r>
              <a:rPr lang="en-GB" sz="2000" b="1" dirty="0" err="1" smtClean="0"/>
              <a:t>duelen</a:t>
            </a:r>
            <a:r>
              <a:rPr lang="en-GB" sz="2000" b="1" dirty="0" smtClean="0"/>
              <a:t>”? Why? Explain the rules to your partner!</a:t>
            </a:r>
          </a:p>
          <a:p>
            <a:pPr marL="0" indent="0" algn="ctr">
              <a:buNone/>
            </a:pPr>
            <a:endParaRPr lang="en-GB" sz="2000" b="1" dirty="0"/>
          </a:p>
          <a:p>
            <a:pPr marL="0" indent="0">
              <a:buNone/>
            </a:pPr>
            <a:r>
              <a:rPr lang="en-GB" sz="2000" u="sng" dirty="0" smtClean="0"/>
              <a:t>ME DUELE</a:t>
            </a:r>
            <a:r>
              <a:rPr lang="en-GB" sz="2000" dirty="0" smtClean="0"/>
              <a:t>			La </a:t>
            </a:r>
            <a:r>
              <a:rPr lang="en-GB" sz="2000" dirty="0" err="1" smtClean="0"/>
              <a:t>cabeza</a:t>
            </a:r>
            <a:r>
              <a:rPr lang="en-GB" sz="2000" dirty="0" smtClean="0"/>
              <a:t>		</a:t>
            </a:r>
            <a:r>
              <a:rPr lang="en-GB" sz="2000" u="sng" dirty="0" smtClean="0"/>
              <a:t>ME DUELEN</a:t>
            </a:r>
          </a:p>
          <a:p>
            <a:pPr marL="0" indent="0">
              <a:buNone/>
            </a:pPr>
            <a:r>
              <a:rPr lang="en-GB" sz="2000" dirty="0" smtClean="0"/>
              <a:t>				El </a:t>
            </a:r>
            <a:r>
              <a:rPr lang="en-GB" sz="2000" dirty="0" err="1" smtClean="0"/>
              <a:t>estómago</a:t>
            </a:r>
            <a:endParaRPr lang="en-GB" sz="2000" dirty="0" smtClean="0"/>
          </a:p>
          <a:p>
            <a:pPr marL="0" indent="0">
              <a:buNone/>
            </a:pPr>
            <a:r>
              <a:rPr lang="en-GB" sz="2000" dirty="0"/>
              <a:t>	</a:t>
            </a:r>
            <a:r>
              <a:rPr lang="en-GB" sz="2000" dirty="0" smtClean="0"/>
              <a:t>			Los </a:t>
            </a:r>
            <a:r>
              <a:rPr lang="en-GB" sz="2000" dirty="0" err="1" smtClean="0"/>
              <a:t>dientes</a:t>
            </a:r>
            <a:endParaRPr lang="en-GB" sz="2000" dirty="0" smtClean="0"/>
          </a:p>
          <a:p>
            <a:pPr marL="0" indent="0">
              <a:buNone/>
            </a:pPr>
            <a:r>
              <a:rPr lang="en-GB" sz="2000" dirty="0"/>
              <a:t>	</a:t>
            </a:r>
            <a:r>
              <a:rPr lang="en-GB" sz="2000" dirty="0" smtClean="0"/>
              <a:t>			La </a:t>
            </a:r>
            <a:r>
              <a:rPr lang="en-GB" sz="2000" dirty="0" err="1" smtClean="0"/>
              <a:t>espalda</a:t>
            </a:r>
            <a:endParaRPr lang="en-GB" sz="2000" dirty="0" smtClean="0"/>
          </a:p>
          <a:p>
            <a:pPr marL="0" indent="0">
              <a:buNone/>
            </a:pPr>
            <a:r>
              <a:rPr lang="en-GB" sz="2000" dirty="0"/>
              <a:t>	</a:t>
            </a:r>
            <a:r>
              <a:rPr lang="en-GB" sz="2000" dirty="0" smtClean="0"/>
              <a:t>			Los pies</a:t>
            </a:r>
          </a:p>
          <a:p>
            <a:pPr marL="0" indent="0">
              <a:buNone/>
            </a:pPr>
            <a:r>
              <a:rPr lang="en-GB" sz="2400" dirty="0"/>
              <a:t>	</a:t>
            </a:r>
            <a:r>
              <a:rPr lang="en-GB" sz="2400" dirty="0" smtClean="0"/>
              <a:t>			</a:t>
            </a:r>
            <a:r>
              <a:rPr lang="en-GB" sz="2000" dirty="0" smtClean="0"/>
              <a:t>Los </a:t>
            </a:r>
            <a:r>
              <a:rPr lang="en-GB" sz="2000" dirty="0" err="1" smtClean="0"/>
              <a:t>ojos</a:t>
            </a:r>
            <a:endParaRPr lang="en-GB" sz="2000" dirty="0" smtClean="0"/>
          </a:p>
          <a:p>
            <a:pPr marL="0" indent="0">
              <a:buNone/>
            </a:pPr>
            <a:r>
              <a:rPr lang="en-GB" sz="2000" dirty="0"/>
              <a:t>	</a:t>
            </a:r>
            <a:r>
              <a:rPr lang="en-GB" sz="2000" dirty="0" smtClean="0"/>
              <a:t>			El </a:t>
            </a:r>
            <a:r>
              <a:rPr lang="en-GB" sz="2000" dirty="0" err="1" smtClean="0"/>
              <a:t>brazo</a:t>
            </a:r>
            <a:endParaRPr lang="en-GB" sz="2000" dirty="0" smtClean="0"/>
          </a:p>
          <a:p>
            <a:pPr marL="0" indent="0">
              <a:buNone/>
            </a:pPr>
            <a:r>
              <a:rPr lang="en-GB" sz="2000" dirty="0"/>
              <a:t>	</a:t>
            </a:r>
            <a:r>
              <a:rPr lang="en-GB" sz="2000" dirty="0" smtClean="0"/>
              <a:t>			La </a:t>
            </a:r>
            <a:r>
              <a:rPr lang="en-GB" sz="2000" dirty="0" err="1" smtClean="0"/>
              <a:t>pierna</a:t>
            </a:r>
            <a:endParaRPr lang="en-GB" sz="2000" dirty="0" smtClean="0"/>
          </a:p>
          <a:p>
            <a:pPr marL="0" indent="0">
              <a:buNone/>
            </a:pPr>
            <a:r>
              <a:rPr lang="en-GB" sz="2000" dirty="0"/>
              <a:t>	</a:t>
            </a:r>
            <a:r>
              <a:rPr lang="en-GB" sz="2000" dirty="0" smtClean="0"/>
              <a:t>			La </a:t>
            </a:r>
            <a:r>
              <a:rPr lang="en-GB" sz="2000" dirty="0" err="1" smtClean="0"/>
              <a:t>nariz</a:t>
            </a:r>
            <a:endParaRPr lang="en-GB" sz="2000" dirty="0" smtClean="0"/>
          </a:p>
          <a:p>
            <a:pPr marL="0" indent="0">
              <a:buNone/>
            </a:pPr>
            <a:r>
              <a:rPr lang="en-GB" sz="2000" dirty="0"/>
              <a:t>	</a:t>
            </a:r>
            <a:r>
              <a:rPr lang="en-GB" sz="2000" dirty="0" smtClean="0"/>
              <a:t>			Los </a:t>
            </a:r>
            <a:r>
              <a:rPr lang="en-GB" sz="2000" dirty="0" err="1" smtClean="0"/>
              <a:t>oídos</a:t>
            </a:r>
            <a:endParaRPr lang="en-GB" sz="2000" dirty="0"/>
          </a:p>
        </p:txBody>
      </p:sp>
      <p:pic>
        <p:nvPicPr>
          <p:cNvPr id="1026" name="Picture 2" descr="C:\Users\SA10DochertyR\AppData\Local\Microsoft\Windows\Temporary Internet Files\Content.IE5\0DRTB9T5\MP90040910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420888"/>
            <a:ext cx="1979712" cy="13177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SA10DochertyR\AppData\Local\Microsoft\Windows\Temporary Internet Files\Content.IE5\UG0GJV9J\MP90043079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2948974"/>
            <a:ext cx="1452441" cy="10836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SA10DochertyR\AppData\Local\Microsoft\Windows\Temporary Internet Files\Content.IE5\0DRTB9T5\MP90042437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5168" y="4016939"/>
            <a:ext cx="1484784" cy="168609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SA10DochertyR\AppData\Local\Microsoft\Windows\Temporary Internet Files\Content.IE5\M30A0HBH\MP90044229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91405" y="4277890"/>
            <a:ext cx="1258275" cy="18874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SA10DochertyR\AppData\Local\Microsoft\Windows\Temporary Internet Files\Content.IE5\M30A0HBH\MP900430466[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35133" y="4515208"/>
            <a:ext cx="1412776" cy="14127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SA10DochertyR\AppData\Local\Microsoft\Windows\Temporary Internet Files\Content.IE5\0DRTB9T5\MP900409781[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528" y="3356992"/>
            <a:ext cx="1274768" cy="2376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575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20: DESDE HACE…</a:t>
            </a:r>
            <a:endParaRPr lang="en-GB" sz="2400" b="1" u="sng" dirty="0"/>
          </a:p>
        </p:txBody>
      </p:sp>
      <p:sp>
        <p:nvSpPr>
          <p:cNvPr id="3" name="Content Placeholder 2"/>
          <p:cNvSpPr>
            <a:spLocks noGrp="1"/>
          </p:cNvSpPr>
          <p:nvPr>
            <p:ph idx="1"/>
          </p:nvPr>
        </p:nvSpPr>
        <p:spPr>
          <a:xfrm>
            <a:off x="457200" y="1052736"/>
            <a:ext cx="8229600" cy="5073427"/>
          </a:xfrm>
        </p:spPr>
        <p:txBody>
          <a:bodyPr>
            <a:normAutofit/>
          </a:bodyPr>
          <a:lstStyle/>
          <a:p>
            <a:pPr marL="0" indent="0" algn="ctr">
              <a:buNone/>
            </a:pPr>
            <a:r>
              <a:rPr lang="en-GB" sz="2000" b="1" dirty="0" smtClean="0"/>
              <a:t>Work with a partner:  what’s wrong with each of these people? How long have they been feeling ill for? Make notes in English and compare with someone else in your class!</a:t>
            </a:r>
          </a:p>
          <a:p>
            <a:pPr marL="0" indent="0" algn="ctr">
              <a:buNone/>
            </a:pPr>
            <a:endParaRPr lang="en-GB" sz="2000" dirty="0"/>
          </a:p>
          <a:p>
            <a:pPr marL="457200" indent="-457200">
              <a:buAutoNum type="arabicPeriod"/>
            </a:pPr>
            <a:r>
              <a:rPr lang="en-GB" sz="2000" dirty="0" err="1" smtClean="0"/>
              <a:t>Estoy</a:t>
            </a:r>
            <a:r>
              <a:rPr lang="en-GB" sz="2000" dirty="0" smtClean="0"/>
              <a:t> </a:t>
            </a:r>
            <a:r>
              <a:rPr lang="en-GB" sz="2000" dirty="0" err="1" smtClean="0"/>
              <a:t>enfermo</a:t>
            </a:r>
            <a:r>
              <a:rPr lang="en-GB" sz="2000" dirty="0" smtClean="0"/>
              <a:t>. </a:t>
            </a:r>
            <a:r>
              <a:rPr lang="en-GB" sz="2000" dirty="0" err="1" smtClean="0"/>
              <a:t>Tengo</a:t>
            </a:r>
            <a:r>
              <a:rPr lang="en-GB" sz="2000" dirty="0" smtClean="0"/>
              <a:t> un </a:t>
            </a:r>
            <a:r>
              <a:rPr lang="en-GB" sz="2000" dirty="0" err="1" smtClean="0"/>
              <a:t>resfriado</a:t>
            </a:r>
            <a:r>
              <a:rPr lang="en-GB" sz="2000" dirty="0" smtClean="0"/>
              <a:t> </a:t>
            </a:r>
            <a:r>
              <a:rPr lang="en-GB" sz="2000" dirty="0" err="1" smtClean="0"/>
              <a:t>desde</a:t>
            </a:r>
            <a:r>
              <a:rPr lang="en-GB" sz="2000" dirty="0" smtClean="0"/>
              <a:t> </a:t>
            </a:r>
            <a:r>
              <a:rPr lang="en-GB" sz="2000" dirty="0" err="1" smtClean="0"/>
              <a:t>hace</a:t>
            </a:r>
            <a:r>
              <a:rPr lang="en-GB" sz="2000" dirty="0" smtClean="0"/>
              <a:t> </a:t>
            </a:r>
            <a:r>
              <a:rPr lang="en-GB" sz="2000" dirty="0" err="1" smtClean="0"/>
              <a:t>una</a:t>
            </a:r>
            <a:r>
              <a:rPr lang="en-GB" sz="2000" dirty="0" smtClean="0"/>
              <a:t> </a:t>
            </a:r>
            <a:r>
              <a:rPr lang="en-GB" sz="2000" dirty="0" err="1" smtClean="0"/>
              <a:t>semana</a:t>
            </a:r>
            <a:r>
              <a:rPr lang="en-GB" sz="2000" dirty="0" smtClean="0"/>
              <a:t> y </a:t>
            </a:r>
            <a:r>
              <a:rPr lang="en-GB" sz="2000" dirty="0" err="1" smtClean="0"/>
              <a:t>estoy</a:t>
            </a:r>
            <a:r>
              <a:rPr lang="en-GB" sz="2000" dirty="0" smtClean="0"/>
              <a:t> </a:t>
            </a:r>
            <a:r>
              <a:rPr lang="en-GB" sz="2000" dirty="0" err="1" smtClean="0"/>
              <a:t>cansado</a:t>
            </a:r>
            <a:r>
              <a:rPr lang="en-GB" sz="2000" dirty="0" smtClean="0"/>
              <a:t>.</a:t>
            </a:r>
          </a:p>
          <a:p>
            <a:pPr marL="457200" indent="-457200">
              <a:buAutoNum type="arabicPeriod"/>
            </a:pPr>
            <a:r>
              <a:rPr lang="en-GB" sz="2000" dirty="0" smtClean="0"/>
              <a:t>No me </a:t>
            </a:r>
            <a:r>
              <a:rPr lang="en-GB" sz="2000" dirty="0" err="1" smtClean="0"/>
              <a:t>encuentro</a:t>
            </a:r>
            <a:r>
              <a:rPr lang="en-GB" sz="2000" dirty="0" smtClean="0"/>
              <a:t> </a:t>
            </a:r>
            <a:r>
              <a:rPr lang="en-GB" sz="2000" dirty="0" err="1" smtClean="0"/>
              <a:t>bien</a:t>
            </a:r>
            <a:r>
              <a:rPr lang="en-GB" sz="2000" dirty="0" smtClean="0"/>
              <a:t>. </a:t>
            </a:r>
            <a:r>
              <a:rPr lang="en-GB" sz="2000" dirty="0" err="1" smtClean="0"/>
              <a:t>Tengo</a:t>
            </a:r>
            <a:r>
              <a:rPr lang="en-GB" sz="2000" dirty="0" smtClean="0"/>
              <a:t> mucho </a:t>
            </a:r>
            <a:r>
              <a:rPr lang="en-GB" sz="2000" dirty="0" err="1" smtClean="0"/>
              <a:t>sueño</a:t>
            </a:r>
            <a:r>
              <a:rPr lang="en-GB" sz="2000" dirty="0" smtClean="0"/>
              <a:t> y </a:t>
            </a:r>
            <a:r>
              <a:rPr lang="en-GB" sz="2000" dirty="0" err="1" smtClean="0"/>
              <a:t>tengo</a:t>
            </a:r>
            <a:r>
              <a:rPr lang="en-GB" sz="2000" dirty="0" smtClean="0"/>
              <a:t> </a:t>
            </a:r>
            <a:r>
              <a:rPr lang="en-GB" sz="2000" dirty="0" err="1" smtClean="0"/>
              <a:t>fiebre</a:t>
            </a:r>
            <a:r>
              <a:rPr lang="en-GB" sz="2000" dirty="0"/>
              <a:t> </a:t>
            </a:r>
            <a:r>
              <a:rPr lang="en-GB" sz="2000" dirty="0" err="1" smtClean="0"/>
              <a:t>desde</a:t>
            </a:r>
            <a:r>
              <a:rPr lang="en-GB" sz="2000" dirty="0" smtClean="0"/>
              <a:t> </a:t>
            </a:r>
            <a:r>
              <a:rPr lang="en-GB" sz="2000" dirty="0" err="1" smtClean="0"/>
              <a:t>hace</a:t>
            </a:r>
            <a:r>
              <a:rPr lang="en-GB" sz="2000" dirty="0" smtClean="0"/>
              <a:t> </a:t>
            </a:r>
            <a:r>
              <a:rPr lang="en-GB" sz="2000" dirty="0" err="1" smtClean="0"/>
              <a:t>tres</a:t>
            </a:r>
            <a:r>
              <a:rPr lang="en-GB" sz="2000" dirty="0" smtClean="0"/>
              <a:t> </a:t>
            </a:r>
            <a:r>
              <a:rPr lang="en-GB" sz="2000" dirty="0" err="1" smtClean="0"/>
              <a:t>días</a:t>
            </a:r>
            <a:r>
              <a:rPr lang="en-GB" sz="2000" dirty="0" smtClean="0"/>
              <a:t>.</a:t>
            </a:r>
          </a:p>
          <a:p>
            <a:pPr marL="457200" indent="-457200">
              <a:buAutoNum type="arabicPeriod"/>
            </a:pPr>
            <a:r>
              <a:rPr lang="en-GB" sz="2000" dirty="0" smtClean="0"/>
              <a:t>Me </a:t>
            </a:r>
            <a:r>
              <a:rPr lang="en-GB" sz="2000" dirty="0" err="1" smtClean="0"/>
              <a:t>siento</a:t>
            </a:r>
            <a:r>
              <a:rPr lang="en-GB" sz="2000" dirty="0" smtClean="0"/>
              <a:t> mal. Me </a:t>
            </a:r>
            <a:r>
              <a:rPr lang="en-GB" sz="2000" dirty="0" err="1" smtClean="0"/>
              <a:t>duele</a:t>
            </a:r>
            <a:r>
              <a:rPr lang="en-GB" sz="2000" dirty="0"/>
              <a:t> </a:t>
            </a:r>
            <a:r>
              <a:rPr lang="en-GB" sz="2000" dirty="0" smtClean="0"/>
              <a:t>el </a:t>
            </a:r>
            <a:r>
              <a:rPr lang="en-GB" sz="2000" dirty="0" err="1" smtClean="0"/>
              <a:t>estómago</a:t>
            </a:r>
            <a:r>
              <a:rPr lang="en-GB" sz="2000" dirty="0" smtClean="0"/>
              <a:t> y no </a:t>
            </a:r>
            <a:r>
              <a:rPr lang="en-GB" sz="2000" dirty="0" err="1" smtClean="0"/>
              <a:t>quiero</a:t>
            </a:r>
            <a:r>
              <a:rPr lang="en-GB" sz="2000" dirty="0" smtClean="0"/>
              <a:t> comer nada. No me </a:t>
            </a:r>
            <a:r>
              <a:rPr lang="en-GB" sz="2000" dirty="0" err="1" smtClean="0"/>
              <a:t>encuentro</a:t>
            </a:r>
            <a:r>
              <a:rPr lang="en-GB" sz="2000" dirty="0" smtClean="0"/>
              <a:t> </a:t>
            </a:r>
            <a:r>
              <a:rPr lang="en-GB" sz="2000" dirty="0" err="1" smtClean="0"/>
              <a:t>bien</a:t>
            </a:r>
            <a:r>
              <a:rPr lang="en-GB" sz="2000" dirty="0" smtClean="0"/>
              <a:t> </a:t>
            </a:r>
            <a:r>
              <a:rPr lang="en-GB" sz="2000" dirty="0" err="1" smtClean="0"/>
              <a:t>desde</a:t>
            </a:r>
            <a:r>
              <a:rPr lang="en-GB" sz="2000" dirty="0" smtClean="0"/>
              <a:t> </a:t>
            </a:r>
            <a:r>
              <a:rPr lang="en-GB" sz="2000" dirty="0" err="1" smtClean="0"/>
              <a:t>hace</a:t>
            </a:r>
            <a:r>
              <a:rPr lang="en-GB" sz="2000" dirty="0" smtClean="0"/>
              <a:t> dos </a:t>
            </a:r>
            <a:r>
              <a:rPr lang="en-GB" sz="2000" dirty="0" err="1" smtClean="0"/>
              <a:t>días</a:t>
            </a:r>
            <a:r>
              <a:rPr lang="en-GB" sz="2000" dirty="0" smtClean="0"/>
              <a:t>.</a:t>
            </a:r>
          </a:p>
          <a:p>
            <a:pPr marL="457200" indent="-457200">
              <a:buAutoNum type="arabicPeriod"/>
            </a:pPr>
            <a:r>
              <a:rPr lang="en-GB" sz="2000" dirty="0" err="1" smtClean="0"/>
              <a:t>Tengo</a:t>
            </a:r>
            <a:r>
              <a:rPr lang="en-GB" sz="2000" dirty="0" smtClean="0"/>
              <a:t> </a:t>
            </a:r>
            <a:r>
              <a:rPr lang="en-GB" sz="2000" dirty="0" err="1" smtClean="0"/>
              <a:t>tos</a:t>
            </a:r>
            <a:r>
              <a:rPr lang="en-GB" sz="2000" dirty="0" smtClean="0"/>
              <a:t> y </a:t>
            </a:r>
            <a:r>
              <a:rPr lang="en-GB" sz="2000" dirty="0" err="1" smtClean="0"/>
              <a:t>tengo</a:t>
            </a:r>
            <a:r>
              <a:rPr lang="en-GB" sz="2000" dirty="0" smtClean="0"/>
              <a:t> gripe </a:t>
            </a:r>
            <a:r>
              <a:rPr lang="en-GB" sz="2000" dirty="0" err="1" smtClean="0"/>
              <a:t>desde</a:t>
            </a:r>
            <a:r>
              <a:rPr lang="en-GB" sz="2000" dirty="0" smtClean="0"/>
              <a:t> </a:t>
            </a:r>
            <a:r>
              <a:rPr lang="en-GB" sz="2000" dirty="0" err="1" smtClean="0"/>
              <a:t>hace</a:t>
            </a:r>
            <a:r>
              <a:rPr lang="en-GB" sz="2000" dirty="0" smtClean="0"/>
              <a:t> </a:t>
            </a:r>
            <a:r>
              <a:rPr lang="en-GB" sz="2000" dirty="0" err="1" smtClean="0"/>
              <a:t>una</a:t>
            </a:r>
            <a:r>
              <a:rPr lang="en-GB" sz="2000" dirty="0" smtClean="0"/>
              <a:t> </a:t>
            </a:r>
            <a:r>
              <a:rPr lang="en-GB" sz="2000" dirty="0" err="1" smtClean="0"/>
              <a:t>semana</a:t>
            </a:r>
            <a:r>
              <a:rPr lang="en-GB" sz="2000" dirty="0" smtClean="0"/>
              <a:t> y media. No </a:t>
            </a:r>
            <a:r>
              <a:rPr lang="en-GB" sz="2000" dirty="0" err="1" smtClean="0"/>
              <a:t>sé</a:t>
            </a:r>
            <a:r>
              <a:rPr lang="en-GB" sz="2000" dirty="0" smtClean="0"/>
              <a:t> </a:t>
            </a:r>
            <a:r>
              <a:rPr lang="en-GB" sz="2000" dirty="0" err="1" smtClean="0"/>
              <a:t>qué</a:t>
            </a:r>
            <a:r>
              <a:rPr lang="en-GB" sz="2000" dirty="0" smtClean="0"/>
              <a:t> </a:t>
            </a:r>
            <a:r>
              <a:rPr lang="en-GB" sz="2000" dirty="0" err="1" smtClean="0"/>
              <a:t>hacer</a:t>
            </a:r>
            <a:r>
              <a:rPr lang="en-GB" sz="2000" dirty="0" smtClean="0"/>
              <a:t> - ¡No me </a:t>
            </a:r>
            <a:r>
              <a:rPr lang="en-GB" sz="2000" dirty="0" err="1" smtClean="0"/>
              <a:t>encuentro</a:t>
            </a:r>
            <a:r>
              <a:rPr lang="en-GB" sz="2000" dirty="0" smtClean="0"/>
              <a:t> </a:t>
            </a:r>
            <a:r>
              <a:rPr lang="en-GB" sz="2000" dirty="0" err="1" smtClean="0"/>
              <a:t>bien</a:t>
            </a:r>
            <a:r>
              <a:rPr lang="en-GB" sz="2000" dirty="0" smtClean="0"/>
              <a:t>!</a:t>
            </a:r>
          </a:p>
          <a:p>
            <a:pPr marL="457200" indent="-457200">
              <a:buAutoNum type="arabicPeriod"/>
            </a:pPr>
            <a:r>
              <a:rPr lang="en-GB" sz="2000" dirty="0" smtClean="0"/>
              <a:t>Me </a:t>
            </a:r>
            <a:r>
              <a:rPr lang="en-GB" sz="2000" dirty="0" err="1" smtClean="0"/>
              <a:t>duele</a:t>
            </a:r>
            <a:r>
              <a:rPr lang="en-GB" sz="2000" dirty="0" smtClean="0"/>
              <a:t> la </a:t>
            </a:r>
            <a:r>
              <a:rPr lang="en-GB" sz="2000" dirty="0" err="1" smtClean="0"/>
              <a:t>cabeza</a:t>
            </a:r>
            <a:r>
              <a:rPr lang="en-GB" sz="2000" dirty="0" smtClean="0"/>
              <a:t> y me </a:t>
            </a:r>
            <a:r>
              <a:rPr lang="en-GB" sz="2000" dirty="0" err="1" smtClean="0"/>
              <a:t>duelen</a:t>
            </a:r>
            <a:r>
              <a:rPr lang="en-GB" sz="2000" dirty="0" smtClean="0"/>
              <a:t> los </a:t>
            </a:r>
            <a:r>
              <a:rPr lang="en-GB" sz="2000" dirty="0" err="1" smtClean="0"/>
              <a:t>dientes</a:t>
            </a:r>
            <a:r>
              <a:rPr lang="en-GB" sz="2000" dirty="0" smtClean="0"/>
              <a:t> </a:t>
            </a:r>
            <a:r>
              <a:rPr lang="en-GB" sz="2000" dirty="0" err="1" smtClean="0"/>
              <a:t>desde</a:t>
            </a:r>
            <a:r>
              <a:rPr lang="en-GB" sz="2000" dirty="0" smtClean="0"/>
              <a:t> </a:t>
            </a:r>
            <a:r>
              <a:rPr lang="en-GB" sz="2000" dirty="0" err="1" smtClean="0"/>
              <a:t>hace</a:t>
            </a:r>
            <a:r>
              <a:rPr lang="en-GB" sz="2000" dirty="0" smtClean="0"/>
              <a:t> </a:t>
            </a:r>
            <a:r>
              <a:rPr lang="en-GB" sz="2000" dirty="0" err="1" smtClean="0"/>
              <a:t>cinco</a:t>
            </a:r>
            <a:r>
              <a:rPr lang="en-GB" sz="2000" dirty="0" smtClean="0"/>
              <a:t> </a:t>
            </a:r>
            <a:r>
              <a:rPr lang="en-GB" sz="2000" dirty="0" err="1" smtClean="0"/>
              <a:t>días</a:t>
            </a:r>
            <a:r>
              <a:rPr lang="en-GB" sz="2000" dirty="0" smtClean="0"/>
              <a:t>. No me </a:t>
            </a:r>
            <a:r>
              <a:rPr lang="en-GB" sz="2000" dirty="0" err="1" smtClean="0"/>
              <a:t>gusta</a:t>
            </a:r>
            <a:r>
              <a:rPr lang="en-GB" sz="2000" dirty="0" smtClean="0"/>
              <a:t> </a:t>
            </a:r>
            <a:r>
              <a:rPr lang="en-GB" sz="2000" dirty="0" err="1" smtClean="0"/>
              <a:t>tomar</a:t>
            </a:r>
            <a:r>
              <a:rPr lang="en-GB" sz="2000" dirty="0" smtClean="0"/>
              <a:t> </a:t>
            </a:r>
            <a:r>
              <a:rPr lang="en-GB" sz="2000" dirty="0" err="1" smtClean="0"/>
              <a:t>aspirina</a:t>
            </a:r>
            <a:r>
              <a:rPr lang="en-GB" sz="2000" dirty="0" smtClean="0"/>
              <a:t>, </a:t>
            </a:r>
            <a:r>
              <a:rPr lang="en-GB" sz="2000" dirty="0" err="1" smtClean="0"/>
              <a:t>pero</a:t>
            </a:r>
            <a:r>
              <a:rPr lang="en-GB" sz="2000" dirty="0" smtClean="0"/>
              <a:t> me </a:t>
            </a:r>
            <a:r>
              <a:rPr lang="en-GB" sz="2000" dirty="0" err="1" smtClean="0"/>
              <a:t>siento</a:t>
            </a:r>
            <a:r>
              <a:rPr lang="en-GB" sz="2000" dirty="0" smtClean="0"/>
              <a:t> mal.</a:t>
            </a:r>
          </a:p>
          <a:p>
            <a:pPr marL="457200" indent="-457200">
              <a:buAutoNum type="arabicPeriod"/>
            </a:pPr>
            <a:endParaRPr lang="en-GB" sz="2000" dirty="0" smtClean="0"/>
          </a:p>
          <a:p>
            <a:pPr marL="457200" indent="-457200">
              <a:buAutoNum type="arabicPeriod"/>
            </a:pPr>
            <a:endParaRPr lang="en-GB" sz="2000" dirty="0"/>
          </a:p>
        </p:txBody>
      </p:sp>
      <p:pic>
        <p:nvPicPr>
          <p:cNvPr id="2050" name="Picture 2" descr="C:\Users\SA10DochertyR\AppData\Local\Microsoft\Windows\Temporary Internet Files\Content.IE5\0DRTB9T5\MP91021804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962" y="5921064"/>
            <a:ext cx="1222514" cy="87322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SA10DochertyR\AppData\Local\Microsoft\Windows\Temporary Internet Files\Content.IE5\0DRTB9T5\MP90033723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1" y="5921065"/>
            <a:ext cx="1274471" cy="90912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SA10DochertyR\AppData\Local\Microsoft\Windows\Temporary Internet Files\Content.IE5\M30A0HBH\MP90044219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5884741"/>
            <a:ext cx="1331640" cy="8877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Program Files\Microsoft Office\MEDIA\CAGCAT10\j031544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4328" y="5493658"/>
            <a:ext cx="936104" cy="13122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SA10DochertyR\AppData\Local\Microsoft\Windows\Temporary Internet Files\Content.IE5\M30A0HBH\MP90042220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40152" y="5850853"/>
            <a:ext cx="1336025" cy="921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3669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21: ¿LLEVAS UNA VIDA SANA?</a:t>
            </a:r>
            <a:endParaRPr lang="en-GB" sz="2400" b="1" u="sng" dirty="0"/>
          </a:p>
        </p:txBody>
      </p:sp>
      <p:sp>
        <p:nvSpPr>
          <p:cNvPr id="3" name="Content Placeholder 2"/>
          <p:cNvSpPr>
            <a:spLocks noGrp="1"/>
          </p:cNvSpPr>
          <p:nvPr>
            <p:ph idx="1"/>
          </p:nvPr>
        </p:nvSpPr>
        <p:spPr>
          <a:xfrm>
            <a:off x="457200" y="1052736"/>
            <a:ext cx="8229600" cy="5073427"/>
          </a:xfrm>
        </p:spPr>
        <p:txBody>
          <a:bodyPr>
            <a:normAutofit/>
          </a:bodyPr>
          <a:lstStyle/>
          <a:p>
            <a:pPr>
              <a:buNone/>
            </a:pPr>
            <a:r>
              <a:rPr lang="en-GB" sz="2000" b="1" dirty="0" smtClean="0"/>
              <a:t>Work with a partner: Match up the problems to the solutions:</a:t>
            </a:r>
          </a:p>
          <a:p>
            <a:pPr>
              <a:buNone/>
            </a:pPr>
            <a:endParaRPr lang="en-GB" sz="2400" b="1" dirty="0" smtClean="0"/>
          </a:p>
          <a:p>
            <a:pPr marL="457200" indent="-457200">
              <a:buAutoNum type="arabicPeriod"/>
            </a:pPr>
            <a:r>
              <a:rPr lang="en-GB" sz="2000" dirty="0" err="1" smtClean="0"/>
              <a:t>Estoy</a:t>
            </a:r>
            <a:r>
              <a:rPr lang="en-GB" sz="2000" dirty="0" smtClean="0"/>
              <a:t> un </a:t>
            </a:r>
            <a:r>
              <a:rPr lang="en-GB" sz="2000" dirty="0" err="1" smtClean="0"/>
              <a:t>poco</a:t>
            </a:r>
            <a:r>
              <a:rPr lang="en-GB" sz="2000" dirty="0" smtClean="0"/>
              <a:t> </a:t>
            </a:r>
            <a:r>
              <a:rPr lang="en-GB" sz="2000" dirty="0" err="1" smtClean="0"/>
              <a:t>gordo</a:t>
            </a:r>
            <a:r>
              <a:rPr lang="en-GB" sz="2000" dirty="0" smtClean="0"/>
              <a:t>.</a:t>
            </a:r>
          </a:p>
          <a:p>
            <a:pPr marL="457200" indent="-457200">
              <a:buAutoNum type="arabicPeriod"/>
            </a:pPr>
            <a:r>
              <a:rPr lang="en-GB" sz="2000" dirty="0" err="1" smtClean="0"/>
              <a:t>Tengo</a:t>
            </a:r>
            <a:r>
              <a:rPr lang="en-GB" sz="2000" dirty="0" smtClean="0"/>
              <a:t> </a:t>
            </a:r>
            <a:r>
              <a:rPr lang="en-GB" sz="2000" dirty="0" err="1" smtClean="0"/>
              <a:t>muchos</a:t>
            </a:r>
            <a:r>
              <a:rPr lang="en-GB" sz="2000" dirty="0" smtClean="0"/>
              <a:t> </a:t>
            </a:r>
            <a:r>
              <a:rPr lang="en-GB" sz="2000" dirty="0" err="1" smtClean="0"/>
              <a:t>granos</a:t>
            </a:r>
            <a:r>
              <a:rPr lang="en-GB" sz="2000" dirty="0" smtClean="0"/>
              <a:t> y </a:t>
            </a:r>
            <a:r>
              <a:rPr lang="en-GB" sz="2000" dirty="0" err="1" smtClean="0"/>
              <a:t>como</a:t>
            </a:r>
            <a:r>
              <a:rPr lang="en-GB" sz="2000" dirty="0" smtClean="0"/>
              <a:t> </a:t>
            </a:r>
            <a:r>
              <a:rPr lang="en-GB" sz="2000" dirty="0" err="1" smtClean="0"/>
              <a:t>demasiado</a:t>
            </a:r>
            <a:r>
              <a:rPr lang="en-GB" sz="2000" dirty="0" smtClean="0"/>
              <a:t> comida </a:t>
            </a:r>
            <a:r>
              <a:rPr lang="en-GB" sz="2000" dirty="0" err="1" smtClean="0"/>
              <a:t>basura</a:t>
            </a:r>
            <a:r>
              <a:rPr lang="en-GB" sz="2000" dirty="0" smtClean="0"/>
              <a:t>.</a:t>
            </a:r>
          </a:p>
          <a:p>
            <a:pPr marL="457200" indent="-457200">
              <a:buAutoNum type="arabicPeriod"/>
            </a:pPr>
            <a:r>
              <a:rPr lang="en-GB" sz="2000" dirty="0" err="1" smtClean="0"/>
              <a:t>Fumo</a:t>
            </a:r>
            <a:r>
              <a:rPr lang="en-GB" sz="2000" dirty="0" smtClean="0"/>
              <a:t> mucho y </a:t>
            </a:r>
            <a:r>
              <a:rPr lang="en-GB" sz="2000" dirty="0" err="1" smtClean="0"/>
              <a:t>todo</a:t>
            </a:r>
            <a:r>
              <a:rPr lang="en-GB" sz="2000" dirty="0" smtClean="0"/>
              <a:t> el </a:t>
            </a:r>
            <a:r>
              <a:rPr lang="en-GB" sz="2000" dirty="0" err="1" smtClean="0"/>
              <a:t>mundo</a:t>
            </a:r>
            <a:r>
              <a:rPr lang="en-GB" sz="2000" dirty="0" smtClean="0"/>
              <a:t> me dice </a:t>
            </a:r>
            <a:r>
              <a:rPr lang="en-GB" sz="2000" dirty="0" err="1" smtClean="0"/>
              <a:t>que</a:t>
            </a:r>
            <a:r>
              <a:rPr lang="en-GB" sz="2000" dirty="0" smtClean="0"/>
              <a:t> no </a:t>
            </a:r>
            <a:r>
              <a:rPr lang="en-GB" sz="2000" dirty="0" err="1" smtClean="0"/>
              <a:t>huelo</a:t>
            </a:r>
            <a:r>
              <a:rPr lang="en-GB" sz="2000" dirty="0" smtClean="0"/>
              <a:t> </a:t>
            </a:r>
            <a:r>
              <a:rPr lang="en-GB" sz="2000" dirty="0" err="1" smtClean="0"/>
              <a:t>bien</a:t>
            </a:r>
            <a:r>
              <a:rPr lang="en-GB" sz="2000" dirty="0" smtClean="0"/>
              <a:t>.</a:t>
            </a:r>
          </a:p>
          <a:p>
            <a:pPr marL="457200" indent="-457200">
              <a:buAutoNum type="arabicPeriod"/>
            </a:pPr>
            <a:r>
              <a:rPr lang="en-GB" sz="2000" dirty="0" smtClean="0"/>
              <a:t>No </a:t>
            </a:r>
            <a:r>
              <a:rPr lang="en-GB" sz="2000" dirty="0" err="1" smtClean="0"/>
              <a:t>estoy</a:t>
            </a:r>
            <a:r>
              <a:rPr lang="en-GB" sz="2000" dirty="0" smtClean="0"/>
              <a:t> en forma y </a:t>
            </a:r>
            <a:r>
              <a:rPr lang="en-GB" sz="2000" dirty="0" err="1" smtClean="0"/>
              <a:t>estoy</a:t>
            </a:r>
            <a:r>
              <a:rPr lang="en-GB" sz="2000" dirty="0" smtClean="0"/>
              <a:t> </a:t>
            </a:r>
            <a:r>
              <a:rPr lang="en-GB" sz="2000" dirty="0" err="1" smtClean="0"/>
              <a:t>cansado</a:t>
            </a:r>
            <a:r>
              <a:rPr lang="en-GB" sz="2000" dirty="0" smtClean="0"/>
              <a:t> </a:t>
            </a:r>
            <a:r>
              <a:rPr lang="en-GB" sz="2000" dirty="0" err="1" smtClean="0"/>
              <a:t>todo</a:t>
            </a:r>
            <a:r>
              <a:rPr lang="en-GB" sz="2000" dirty="0" smtClean="0"/>
              <a:t> el </a:t>
            </a:r>
            <a:r>
              <a:rPr lang="en-GB" sz="2000" dirty="0" err="1" smtClean="0"/>
              <a:t>tiempo</a:t>
            </a:r>
            <a:r>
              <a:rPr lang="en-GB" sz="2000" dirty="0" smtClean="0"/>
              <a:t>.</a:t>
            </a:r>
          </a:p>
          <a:p>
            <a:pPr marL="457200" indent="-457200">
              <a:buAutoNum type="arabicPeriod"/>
            </a:pPr>
            <a:r>
              <a:rPr lang="en-GB" sz="2000" dirty="0" err="1" smtClean="0"/>
              <a:t>Bebo</a:t>
            </a:r>
            <a:r>
              <a:rPr lang="en-GB" sz="2000" dirty="0" smtClean="0"/>
              <a:t> </a:t>
            </a:r>
            <a:r>
              <a:rPr lang="en-GB" sz="2000" dirty="0" err="1" smtClean="0"/>
              <a:t>muchas</a:t>
            </a:r>
            <a:r>
              <a:rPr lang="en-GB" sz="2000" dirty="0" smtClean="0"/>
              <a:t> </a:t>
            </a:r>
            <a:r>
              <a:rPr lang="en-GB" sz="2000" dirty="0" err="1" smtClean="0"/>
              <a:t>bebidas</a:t>
            </a:r>
            <a:r>
              <a:rPr lang="en-GB" sz="2000" dirty="0" smtClean="0"/>
              <a:t> </a:t>
            </a:r>
            <a:r>
              <a:rPr lang="en-GB" sz="2000" dirty="0" err="1" smtClean="0"/>
              <a:t>gaseosas</a:t>
            </a:r>
            <a:r>
              <a:rPr lang="en-GB" sz="2000" dirty="0" smtClean="0"/>
              <a:t> y </a:t>
            </a:r>
            <a:r>
              <a:rPr lang="en-GB" sz="2000" dirty="0" err="1" smtClean="0"/>
              <a:t>tengo</a:t>
            </a:r>
            <a:r>
              <a:rPr lang="en-GB" sz="2000" dirty="0" smtClean="0"/>
              <a:t> </a:t>
            </a:r>
            <a:r>
              <a:rPr lang="en-GB" sz="2000" dirty="0" err="1" smtClean="0"/>
              <a:t>problemas</a:t>
            </a:r>
            <a:r>
              <a:rPr lang="en-GB" sz="2000" dirty="0" smtClean="0"/>
              <a:t> con los </a:t>
            </a:r>
            <a:r>
              <a:rPr lang="en-GB" sz="2000" dirty="0" err="1" smtClean="0"/>
              <a:t>dientes</a:t>
            </a:r>
            <a:r>
              <a:rPr lang="en-GB" sz="2000" dirty="0" smtClean="0"/>
              <a:t>.</a:t>
            </a:r>
          </a:p>
          <a:p>
            <a:pPr marL="457200" indent="-457200">
              <a:buAutoNum type="arabicPeriod"/>
            </a:pPr>
            <a:endParaRPr lang="en-GB" sz="2000" dirty="0" smtClean="0"/>
          </a:p>
          <a:p>
            <a:pPr marL="457200" indent="-457200">
              <a:buAutoNum type="alphaLcPeriod"/>
            </a:pPr>
            <a:r>
              <a:rPr lang="en-GB" sz="2000" dirty="0" err="1" smtClean="0"/>
              <a:t>Deberías</a:t>
            </a:r>
            <a:r>
              <a:rPr lang="en-GB" sz="2000" dirty="0" smtClean="0"/>
              <a:t> comer </a:t>
            </a:r>
            <a:r>
              <a:rPr lang="en-GB" sz="2000" dirty="0" err="1" smtClean="0"/>
              <a:t>más</a:t>
            </a:r>
            <a:r>
              <a:rPr lang="en-GB" sz="2000" dirty="0" smtClean="0"/>
              <a:t> </a:t>
            </a:r>
            <a:r>
              <a:rPr lang="en-GB" sz="2000" dirty="0" err="1" smtClean="0"/>
              <a:t>fruta</a:t>
            </a:r>
            <a:r>
              <a:rPr lang="en-GB" sz="2000" dirty="0" smtClean="0"/>
              <a:t> y </a:t>
            </a:r>
            <a:r>
              <a:rPr lang="en-GB" sz="2000" dirty="0" err="1" smtClean="0"/>
              <a:t>verduras</a:t>
            </a:r>
            <a:r>
              <a:rPr lang="en-GB" sz="2000" dirty="0" smtClean="0"/>
              <a:t> y </a:t>
            </a:r>
            <a:r>
              <a:rPr lang="en-GB" sz="2000" dirty="0" err="1" smtClean="0"/>
              <a:t>beber</a:t>
            </a:r>
            <a:r>
              <a:rPr lang="en-GB" sz="2000" dirty="0" smtClean="0"/>
              <a:t> </a:t>
            </a:r>
            <a:r>
              <a:rPr lang="en-GB" sz="2000" dirty="0" err="1" smtClean="0"/>
              <a:t>más</a:t>
            </a:r>
            <a:r>
              <a:rPr lang="en-GB" sz="2000" dirty="0" smtClean="0"/>
              <a:t> </a:t>
            </a:r>
            <a:r>
              <a:rPr lang="en-GB" sz="2000" dirty="0" err="1" smtClean="0"/>
              <a:t>agua</a:t>
            </a:r>
            <a:r>
              <a:rPr lang="en-GB" sz="2000" dirty="0" smtClean="0"/>
              <a:t>.</a:t>
            </a:r>
          </a:p>
          <a:p>
            <a:pPr marL="457200" indent="-457200">
              <a:buAutoNum type="alphaLcPeriod"/>
            </a:pPr>
            <a:r>
              <a:rPr lang="en-GB" sz="2000" dirty="0" err="1" smtClean="0"/>
              <a:t>Deberías</a:t>
            </a:r>
            <a:r>
              <a:rPr lang="en-GB" sz="2000" dirty="0" smtClean="0"/>
              <a:t> </a:t>
            </a:r>
            <a:r>
              <a:rPr lang="en-GB" sz="2000" dirty="0" err="1" smtClean="0"/>
              <a:t>hacer</a:t>
            </a:r>
            <a:r>
              <a:rPr lang="en-GB" sz="2000" dirty="0" smtClean="0"/>
              <a:t> </a:t>
            </a:r>
            <a:r>
              <a:rPr lang="en-GB" sz="2000" dirty="0" err="1" smtClean="0"/>
              <a:t>más</a:t>
            </a:r>
            <a:r>
              <a:rPr lang="en-GB" sz="2000" dirty="0" smtClean="0"/>
              <a:t> </a:t>
            </a:r>
            <a:r>
              <a:rPr lang="en-GB" sz="2000" dirty="0" err="1" smtClean="0"/>
              <a:t>ejercicio</a:t>
            </a:r>
            <a:r>
              <a:rPr lang="en-GB" sz="2000" dirty="0" smtClean="0"/>
              <a:t> y </a:t>
            </a:r>
            <a:r>
              <a:rPr lang="en-GB" sz="2000" dirty="0" err="1" smtClean="0"/>
              <a:t>acostarse</a:t>
            </a:r>
            <a:r>
              <a:rPr lang="en-GB" sz="2000" dirty="0" smtClean="0"/>
              <a:t> </a:t>
            </a:r>
            <a:r>
              <a:rPr lang="en-GB" sz="2000" dirty="0" err="1" smtClean="0"/>
              <a:t>más</a:t>
            </a:r>
            <a:r>
              <a:rPr lang="en-GB" sz="2000" dirty="0" smtClean="0"/>
              <a:t> </a:t>
            </a:r>
            <a:r>
              <a:rPr lang="en-GB" sz="2000" dirty="0" err="1" smtClean="0"/>
              <a:t>temprano</a:t>
            </a:r>
            <a:r>
              <a:rPr lang="en-GB" sz="2000" dirty="0" smtClean="0"/>
              <a:t>.</a:t>
            </a:r>
          </a:p>
          <a:p>
            <a:pPr marL="457200" indent="-457200">
              <a:buAutoNum type="alphaLcPeriod"/>
            </a:pPr>
            <a:r>
              <a:rPr lang="en-GB" sz="2000" dirty="0" err="1" smtClean="0"/>
              <a:t>Deberías</a:t>
            </a:r>
            <a:r>
              <a:rPr lang="en-GB" sz="2000" dirty="0" smtClean="0"/>
              <a:t> </a:t>
            </a:r>
            <a:r>
              <a:rPr lang="en-GB" sz="2000" dirty="0" err="1" smtClean="0"/>
              <a:t>practicar</a:t>
            </a:r>
            <a:r>
              <a:rPr lang="en-GB" sz="2000" dirty="0" smtClean="0"/>
              <a:t> </a:t>
            </a:r>
            <a:r>
              <a:rPr lang="en-GB" sz="2000" dirty="0" err="1" smtClean="0"/>
              <a:t>más</a:t>
            </a:r>
            <a:r>
              <a:rPr lang="en-GB" sz="2000" dirty="0" smtClean="0"/>
              <a:t> </a:t>
            </a:r>
            <a:r>
              <a:rPr lang="en-GB" sz="2000" dirty="0" err="1" smtClean="0"/>
              <a:t>deporte</a:t>
            </a:r>
            <a:r>
              <a:rPr lang="en-GB" sz="2000" dirty="0" smtClean="0"/>
              <a:t>.</a:t>
            </a:r>
          </a:p>
          <a:p>
            <a:pPr marL="457200" indent="-457200">
              <a:buAutoNum type="alphaLcPeriod"/>
            </a:pPr>
            <a:r>
              <a:rPr lang="en-GB" sz="2000" dirty="0" err="1" smtClean="0"/>
              <a:t>Deberías</a:t>
            </a:r>
            <a:r>
              <a:rPr lang="en-GB" sz="2000" dirty="0" smtClean="0"/>
              <a:t> </a:t>
            </a:r>
            <a:r>
              <a:rPr lang="en-GB" sz="2000" dirty="0" err="1" smtClean="0"/>
              <a:t>dejar</a:t>
            </a:r>
            <a:r>
              <a:rPr lang="en-GB" sz="2000" dirty="0" smtClean="0"/>
              <a:t> de </a:t>
            </a:r>
            <a:r>
              <a:rPr lang="en-GB" sz="2000" dirty="0" err="1" smtClean="0"/>
              <a:t>fumar</a:t>
            </a:r>
            <a:r>
              <a:rPr lang="en-GB" sz="2000" dirty="0" smtClean="0"/>
              <a:t> </a:t>
            </a:r>
            <a:r>
              <a:rPr lang="en-GB" sz="2000" dirty="0" err="1" smtClean="0"/>
              <a:t>porque</a:t>
            </a:r>
            <a:r>
              <a:rPr lang="en-GB" sz="2000" dirty="0" smtClean="0"/>
              <a:t> </a:t>
            </a:r>
            <a:r>
              <a:rPr lang="en-GB" sz="2000" dirty="0" err="1" smtClean="0"/>
              <a:t>es</a:t>
            </a:r>
            <a:r>
              <a:rPr lang="en-GB" sz="2000" dirty="0" smtClean="0"/>
              <a:t> </a:t>
            </a:r>
            <a:r>
              <a:rPr lang="en-GB" sz="2000" dirty="0" err="1" smtClean="0"/>
              <a:t>malo</a:t>
            </a:r>
            <a:r>
              <a:rPr lang="en-GB" sz="2000" dirty="0" smtClean="0"/>
              <a:t> </a:t>
            </a:r>
            <a:r>
              <a:rPr lang="en-GB" sz="2000" dirty="0" err="1" smtClean="0"/>
              <a:t>para</a:t>
            </a:r>
            <a:r>
              <a:rPr lang="en-GB" sz="2000" dirty="0" smtClean="0"/>
              <a:t> la </a:t>
            </a:r>
            <a:r>
              <a:rPr lang="en-GB" sz="2000" dirty="0" err="1" smtClean="0"/>
              <a:t>salud</a:t>
            </a:r>
            <a:r>
              <a:rPr lang="en-GB" sz="2000" dirty="0" smtClean="0"/>
              <a:t>.</a:t>
            </a:r>
          </a:p>
          <a:p>
            <a:pPr marL="457200" indent="-457200">
              <a:buAutoNum type="alphaLcPeriod"/>
            </a:pPr>
            <a:r>
              <a:rPr lang="en-GB" sz="2000" dirty="0" err="1" smtClean="0"/>
              <a:t>Deberías</a:t>
            </a:r>
            <a:r>
              <a:rPr lang="en-GB" sz="2000" dirty="0" smtClean="0"/>
              <a:t> </a:t>
            </a:r>
            <a:r>
              <a:rPr lang="en-GB" sz="2000" dirty="0" err="1" smtClean="0"/>
              <a:t>beber</a:t>
            </a:r>
            <a:r>
              <a:rPr lang="en-GB" sz="2000" dirty="0" smtClean="0"/>
              <a:t> </a:t>
            </a:r>
            <a:r>
              <a:rPr lang="en-GB" sz="2000" dirty="0" err="1" smtClean="0"/>
              <a:t>otras</a:t>
            </a:r>
            <a:r>
              <a:rPr lang="en-GB" sz="2000" dirty="0" smtClean="0"/>
              <a:t> </a:t>
            </a:r>
            <a:r>
              <a:rPr lang="en-GB" sz="2000" dirty="0" err="1" smtClean="0"/>
              <a:t>cosas</a:t>
            </a:r>
            <a:r>
              <a:rPr lang="en-GB" sz="2000" dirty="0" smtClean="0"/>
              <a:t> – </a:t>
            </a:r>
            <a:r>
              <a:rPr lang="en-GB" sz="2000" dirty="0" err="1" smtClean="0"/>
              <a:t>por</a:t>
            </a:r>
            <a:r>
              <a:rPr lang="en-GB" sz="2000" dirty="0" smtClean="0"/>
              <a:t> </a:t>
            </a:r>
            <a:r>
              <a:rPr lang="en-GB" sz="2000" dirty="0" err="1" smtClean="0"/>
              <a:t>ejemplo</a:t>
            </a:r>
            <a:r>
              <a:rPr lang="en-GB" sz="2000" dirty="0" smtClean="0"/>
              <a:t> </a:t>
            </a:r>
            <a:r>
              <a:rPr lang="en-GB" sz="2000" dirty="0" err="1" smtClean="0"/>
              <a:t>más</a:t>
            </a:r>
            <a:r>
              <a:rPr lang="en-GB" sz="2000" dirty="0" smtClean="0"/>
              <a:t> </a:t>
            </a:r>
            <a:r>
              <a:rPr lang="en-GB" sz="2000" dirty="0" err="1" smtClean="0"/>
              <a:t>agua</a:t>
            </a:r>
            <a:r>
              <a:rPr lang="en-GB" sz="2000" dirty="0" smtClean="0"/>
              <a:t>.</a:t>
            </a:r>
          </a:p>
        </p:txBody>
      </p:sp>
      <p:pic>
        <p:nvPicPr>
          <p:cNvPr id="15362" name="Picture 2" descr="C:\Users\Rachel\AppData\Local\Microsoft\Windows\Temporary Internet Files\Content.IE5\ERAER3R2\MP900443614[1].jpg"/>
          <p:cNvPicPr>
            <a:picLocks noChangeAspect="1" noChangeArrowheads="1"/>
          </p:cNvPicPr>
          <p:nvPr/>
        </p:nvPicPr>
        <p:blipFill>
          <a:blip r:embed="rId3" cstate="print"/>
          <a:srcRect/>
          <a:stretch>
            <a:fillRect/>
          </a:stretch>
        </p:blipFill>
        <p:spPr bwMode="auto">
          <a:xfrm>
            <a:off x="7092280" y="4077072"/>
            <a:ext cx="1656184" cy="2491603"/>
          </a:xfrm>
          <a:prstGeom prst="rect">
            <a:avLst/>
          </a:prstGeom>
          <a:noFill/>
        </p:spPr>
      </p:pic>
      <p:pic>
        <p:nvPicPr>
          <p:cNvPr id="15363" name="Picture 3" descr="C:\Users\Rachel\AppData\Local\Microsoft\Windows\Temporary Internet Files\Content.IE5\GEWYPJ5W\MP900442468[1].jpg"/>
          <p:cNvPicPr>
            <a:picLocks noChangeAspect="1" noChangeArrowheads="1"/>
          </p:cNvPicPr>
          <p:nvPr/>
        </p:nvPicPr>
        <p:blipFill>
          <a:blip r:embed="rId4" cstate="print"/>
          <a:srcRect/>
          <a:stretch>
            <a:fillRect/>
          </a:stretch>
        </p:blipFill>
        <p:spPr bwMode="auto">
          <a:xfrm>
            <a:off x="7308304" y="764704"/>
            <a:ext cx="1657043" cy="24928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18662" cy="648072"/>
          </a:xfrm>
        </p:spPr>
        <p:txBody>
          <a:bodyPr>
            <a:normAutofit fontScale="90000"/>
          </a:bodyPr>
          <a:lstStyle/>
          <a:p>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en-GB" b="1" u="sng" dirty="0" smtClean="0">
                <a:latin typeface="Calibri" pitchFamily="34" charset="0"/>
                <a:cs typeface="Calibri" pitchFamily="34" charset="0"/>
              </a:rPr>
              <a:t>UNIT 1: LA VIDA SANA</a:t>
            </a:r>
            <a:r>
              <a:rPr lang="en-GB" b="1" u="sng" dirty="0" smtClean="0">
                <a:latin typeface="Comic Sans MS" pitchFamily="66" charset="0"/>
              </a:rPr>
              <a:t/>
            </a:r>
            <a:br>
              <a:rPr lang="en-GB" b="1" u="sng" dirty="0" smtClean="0">
                <a:latin typeface="Comic Sans MS" pitchFamily="66" charset="0"/>
              </a:rPr>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0" y="4214818"/>
            <a:ext cx="8929718" cy="2643182"/>
          </a:xfrm>
        </p:spPr>
        <p:txBody>
          <a:bodyPr>
            <a:normAutofit fontScale="70000" lnSpcReduction="20000"/>
          </a:bodyPr>
          <a:lstStyle/>
          <a:p>
            <a:pPr algn="ctr">
              <a:buNone/>
            </a:pPr>
            <a:endParaRPr lang="en-GB" sz="2400" b="1" dirty="0" smtClean="0">
              <a:latin typeface="Comic Sans MS" pitchFamily="66" charset="0"/>
            </a:endParaRPr>
          </a:p>
          <a:p>
            <a:pPr>
              <a:buNone/>
            </a:pPr>
            <a:r>
              <a:rPr lang="en-GB" sz="2800" b="1" dirty="0" smtClean="0">
                <a:latin typeface="Calibri" pitchFamily="34" charset="0"/>
                <a:cs typeface="Calibri" pitchFamily="34" charset="0"/>
              </a:rPr>
              <a:t>TOPICS:</a:t>
            </a:r>
          </a:p>
          <a:p>
            <a:pPr>
              <a:buNone/>
            </a:pPr>
            <a:endParaRPr lang="en-GB" sz="2800" b="1" dirty="0">
              <a:latin typeface="Calibri" pitchFamily="34" charset="0"/>
              <a:cs typeface="Calibri" pitchFamily="34" charset="0"/>
            </a:endParaRPr>
          </a:p>
          <a:p>
            <a:pPr marL="514350" indent="-514350">
              <a:buAutoNum type="arabicPeriod"/>
            </a:pPr>
            <a:r>
              <a:rPr lang="en-GB" sz="2800" b="1" dirty="0" smtClean="0">
                <a:latin typeface="Calibri" pitchFamily="34" charset="0"/>
                <a:cs typeface="Calibri" pitchFamily="34" charset="0"/>
              </a:rPr>
              <a:t>Mi </a:t>
            </a:r>
            <a:r>
              <a:rPr lang="en-GB" sz="2800" b="1" dirty="0" err="1" smtClean="0">
                <a:latin typeface="Calibri" pitchFamily="34" charset="0"/>
                <a:cs typeface="Calibri" pitchFamily="34" charset="0"/>
              </a:rPr>
              <a:t>familia</a:t>
            </a:r>
            <a:r>
              <a:rPr lang="en-GB" sz="2800" b="1" dirty="0" smtClean="0">
                <a:latin typeface="Calibri" pitchFamily="34" charset="0"/>
                <a:cs typeface="Calibri" pitchFamily="34" charset="0"/>
              </a:rPr>
              <a:t> y </a:t>
            </a:r>
            <a:r>
              <a:rPr lang="en-GB" sz="2800" b="1" dirty="0" err="1" smtClean="0">
                <a:latin typeface="Calibri" pitchFamily="34" charset="0"/>
                <a:cs typeface="Calibri" pitchFamily="34" charset="0"/>
              </a:rPr>
              <a:t>yo</a:t>
            </a:r>
            <a:endParaRPr lang="en-GB" sz="2800" b="1" dirty="0" smtClean="0">
              <a:latin typeface="Calibri" pitchFamily="34" charset="0"/>
              <a:cs typeface="Calibri" pitchFamily="34" charset="0"/>
            </a:endParaRPr>
          </a:p>
          <a:p>
            <a:pPr marL="514350" indent="-514350">
              <a:buAutoNum type="arabicPeriod"/>
            </a:pPr>
            <a:r>
              <a:rPr lang="en-GB" sz="2800" b="1" dirty="0" smtClean="0">
                <a:latin typeface="Calibri" pitchFamily="34" charset="0"/>
                <a:cs typeface="Calibri" pitchFamily="34" charset="0"/>
              </a:rPr>
              <a:t>Los amigos</a:t>
            </a:r>
          </a:p>
          <a:p>
            <a:pPr marL="514350" indent="-514350">
              <a:buAutoNum type="arabicPeriod"/>
            </a:pPr>
            <a:r>
              <a:rPr lang="en-GB" sz="2800" b="1" dirty="0" smtClean="0">
                <a:latin typeface="Calibri" pitchFamily="34" charset="0"/>
                <a:cs typeface="Calibri" pitchFamily="34" charset="0"/>
              </a:rPr>
              <a:t>Mi </a:t>
            </a:r>
            <a:r>
              <a:rPr lang="en-GB" sz="2800" b="1" dirty="0" err="1" smtClean="0">
                <a:latin typeface="Calibri" pitchFamily="34" charset="0"/>
                <a:cs typeface="Calibri" pitchFamily="34" charset="0"/>
              </a:rPr>
              <a:t>tiempo</a:t>
            </a:r>
            <a:r>
              <a:rPr lang="en-GB" sz="2800" b="1" dirty="0" smtClean="0">
                <a:latin typeface="Calibri" pitchFamily="34" charset="0"/>
                <a:cs typeface="Calibri" pitchFamily="34" charset="0"/>
              </a:rPr>
              <a:t> </a:t>
            </a:r>
            <a:r>
              <a:rPr lang="en-GB" sz="2800" b="1" dirty="0" err="1" smtClean="0">
                <a:latin typeface="Calibri" pitchFamily="34" charset="0"/>
                <a:cs typeface="Calibri" pitchFamily="34" charset="0"/>
              </a:rPr>
              <a:t>libre</a:t>
            </a:r>
            <a:endParaRPr lang="en-GB" sz="2800" b="1" dirty="0" smtClean="0">
              <a:latin typeface="Calibri" pitchFamily="34" charset="0"/>
              <a:cs typeface="Calibri" pitchFamily="34" charset="0"/>
            </a:endParaRPr>
          </a:p>
          <a:p>
            <a:pPr marL="514350" indent="-514350">
              <a:buAutoNum type="arabicPeriod"/>
            </a:pPr>
            <a:r>
              <a:rPr lang="en-GB" sz="2800" b="1" dirty="0" err="1" smtClean="0">
                <a:latin typeface="Calibri" pitchFamily="34" charset="0"/>
                <a:cs typeface="Calibri" pitchFamily="34" charset="0"/>
              </a:rPr>
              <a:t>Estar</a:t>
            </a:r>
            <a:r>
              <a:rPr lang="en-GB" sz="2800" b="1" dirty="0" smtClean="0">
                <a:latin typeface="Calibri" pitchFamily="34" charset="0"/>
                <a:cs typeface="Calibri" pitchFamily="34" charset="0"/>
              </a:rPr>
              <a:t> en forma</a:t>
            </a:r>
          </a:p>
          <a:p>
            <a:pPr marL="514350" indent="-514350">
              <a:buAutoNum type="arabicPeriod"/>
            </a:pPr>
            <a:r>
              <a:rPr lang="en-GB" sz="2800" b="1" dirty="0" smtClean="0">
                <a:latin typeface="Calibri" pitchFamily="34" charset="0"/>
                <a:cs typeface="Calibri" pitchFamily="34" charset="0"/>
              </a:rPr>
              <a:t>La </a:t>
            </a:r>
            <a:r>
              <a:rPr lang="en-GB" sz="2800" b="1" dirty="0" err="1" smtClean="0">
                <a:latin typeface="Calibri" pitchFamily="34" charset="0"/>
                <a:cs typeface="Calibri" pitchFamily="34" charset="0"/>
              </a:rPr>
              <a:t>salud</a:t>
            </a:r>
            <a:endParaRPr lang="en-GB" sz="2800" b="1" dirty="0" smtClean="0">
              <a:latin typeface="Calibri" pitchFamily="34" charset="0"/>
              <a:cs typeface="Calibri" pitchFamily="34" charset="0"/>
            </a:endParaRPr>
          </a:p>
        </p:txBody>
      </p:sp>
      <p:pic>
        <p:nvPicPr>
          <p:cNvPr id="4" name="Picture 2" descr="C:\Users\SA10DochertyR\AppData\Local\Microsoft\Windows\Temporary Internet Files\Content.IE5\M0TWJ8H0\MP90044648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980729"/>
            <a:ext cx="3168352" cy="211223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SA10DochertyR\AppData\Local\Microsoft\Windows\Temporary Internet Files\Content.IE5\IRTTTC16\MP90043099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215" y="980729"/>
            <a:ext cx="2420887" cy="30243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C:\Users\SA10DochertyR\AppData\Local\Microsoft\Windows\Temporary Internet Files\Content.IE5\Z1K8RY2C\MP90043086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4288" y="4437112"/>
            <a:ext cx="1484982" cy="19481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SA10DochertyR\AppData\Local\Microsoft\Windows\Temporary Internet Files\Content.IE5\KW1ZMYND\MP900341771[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1048139"/>
            <a:ext cx="1891530" cy="23488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C:\Users\SA10DochertyR\AppData\Local\Microsoft\Windows\Temporary Internet Files\Content.IE5\KW1ZMYND\MP900438787[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29127" y="3933056"/>
            <a:ext cx="2513180"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SA10DochertyR\AppData\Local\Microsoft\Windows\Temporary Internet Files\Content.IE5\VVNHM59J\MP900427640[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14792" y="3396979"/>
            <a:ext cx="1556792" cy="14721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2400" b="1" u="sng" dirty="0" smtClean="0"/>
              <a:t>ACTIVIDAD 22: LAS ENFERMEDADES Y EL ESTILO DE VIDA</a:t>
            </a:r>
            <a:endParaRPr lang="en-GB" sz="2400" b="1" u="sng" dirty="0"/>
          </a:p>
        </p:txBody>
      </p:sp>
      <p:sp>
        <p:nvSpPr>
          <p:cNvPr id="3" name="Content Placeholder 2"/>
          <p:cNvSpPr>
            <a:spLocks noGrp="1"/>
          </p:cNvSpPr>
          <p:nvPr>
            <p:ph idx="1"/>
          </p:nvPr>
        </p:nvSpPr>
        <p:spPr>
          <a:xfrm>
            <a:off x="457200" y="980728"/>
            <a:ext cx="8229600" cy="5544616"/>
          </a:xfrm>
        </p:spPr>
        <p:txBody>
          <a:bodyPr>
            <a:normAutofit fontScale="92500" lnSpcReduction="10000"/>
          </a:bodyPr>
          <a:lstStyle/>
          <a:p>
            <a:pPr marL="0" indent="0" algn="ctr">
              <a:buNone/>
            </a:pPr>
            <a:r>
              <a:rPr lang="en-GB" sz="2000" b="1" dirty="0" smtClean="0"/>
              <a:t>Work with a partner: Read what Alejandro says about his lifestyle and how it affects him. Make notes on what you understand in English (use a dictionary) and then use the vocabulary you have learned recently to give him advice.</a:t>
            </a:r>
          </a:p>
          <a:p>
            <a:pPr marL="0" indent="0" algn="ctr">
              <a:lnSpc>
                <a:spcPct val="110000"/>
              </a:lnSpc>
              <a:buNone/>
            </a:pPr>
            <a:endParaRPr lang="en-GB" sz="2000" b="1" dirty="0"/>
          </a:p>
          <a:p>
            <a:pPr marL="0" indent="0">
              <a:lnSpc>
                <a:spcPct val="110000"/>
              </a:lnSpc>
              <a:buNone/>
            </a:pPr>
            <a:r>
              <a:rPr lang="en-GB" sz="2000" dirty="0" smtClean="0"/>
              <a:t>“</a:t>
            </a:r>
            <a:r>
              <a:rPr lang="es-ES_tradnl" sz="2000" dirty="0" smtClean="0"/>
              <a:t>Tengo quince años, y no estoy contento. Tengo granos y estoy un poco gordo. Me gustaría perder peso, pero no sé dónde empezar</a:t>
            </a:r>
            <a:r>
              <a:rPr lang="en-GB" sz="2000" dirty="0" smtClean="0"/>
              <a:t>. </a:t>
            </a:r>
            <a:r>
              <a:rPr lang="es-ES_tradnl" sz="2000" dirty="0" smtClean="0"/>
              <a:t>Como mucha comida basura porque mi madre trabaja y no tiene el tiempo para cocinar. Además, tengo que cuidar a mi hermano menor porque mis padres son divorciados y no veo a mi padre, entonces normalmente yo tengo que preparar la cena. Estoy muy cansado todo el tiempo y me resulta difícil subir las escaleras. A menudo me quedo sin aliento porque no estoy en forma. Por eso, lo encuentro difícil hacer deporte. Es más, lo odio porque en el colegio mis compañeros de clase se rían de mí, entonces no tengo ganas de hacer nada. Prefiero jugar en el </a:t>
            </a:r>
          </a:p>
          <a:p>
            <a:pPr marL="0" indent="0">
              <a:lnSpc>
                <a:spcPct val="110000"/>
              </a:lnSpc>
              <a:buNone/>
            </a:pPr>
            <a:r>
              <a:rPr lang="es-ES_tradnl" sz="2000" dirty="0" smtClean="0"/>
              <a:t>ordenador o ver la televisión en mi dormitorio y nunca salgo con </a:t>
            </a:r>
          </a:p>
          <a:p>
            <a:pPr marL="0" indent="0">
              <a:lnSpc>
                <a:spcPct val="110000"/>
              </a:lnSpc>
              <a:buNone/>
            </a:pPr>
            <a:r>
              <a:rPr lang="es-ES_tradnl" sz="2000" dirty="0" smtClean="0"/>
              <a:t>mis amigos.</a:t>
            </a:r>
          </a:p>
          <a:p>
            <a:pPr marL="0" indent="0">
              <a:buNone/>
            </a:pPr>
            <a:endParaRPr lang="es-ES_tradnl" sz="2000" dirty="0"/>
          </a:p>
          <a:p>
            <a:pPr marL="0" indent="0">
              <a:buNone/>
            </a:pPr>
            <a:r>
              <a:rPr lang="es-ES_tradnl" sz="2000" dirty="0" smtClean="0"/>
              <a:t>Sé que mi estilo de vida podría llevar problemas en el futuro, </a:t>
            </a:r>
          </a:p>
          <a:p>
            <a:pPr marL="0" indent="0">
              <a:buNone/>
            </a:pPr>
            <a:r>
              <a:rPr lang="es-ES_tradnl" sz="2000" dirty="0" smtClean="0"/>
              <a:t>pero no sé cómo cambiarlo. ¡Ayúdame!”</a:t>
            </a:r>
            <a:endParaRPr lang="es-ES_tradnl" sz="2000" dirty="0"/>
          </a:p>
        </p:txBody>
      </p:sp>
      <p:pic>
        <p:nvPicPr>
          <p:cNvPr id="3074" name="Picture 2" descr="C:\Users\SA10DochertyR\AppData\Local\Microsoft\Windows\Temporary Internet Files\Content.IE5\0DRTB9T5\MP90028991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4290428"/>
            <a:ext cx="1599881" cy="2370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79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latin typeface="Calibri" pitchFamily="34" charset="0"/>
                <a:cs typeface="Calibri" pitchFamily="34" charset="0"/>
              </a:rPr>
              <a:t>TOPIC 1: MI FAMILIA Y YO</a:t>
            </a:r>
          </a:p>
          <a:p>
            <a:pPr algn="ctr">
              <a:buNone/>
            </a:pPr>
            <a:endParaRPr lang="en-GB" sz="2400" b="1" u="sng"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051" name="Picture 3" descr="C:\Users\SA10DochertyR\AppData\Local\Microsoft\Windows\Temporary Internet Files\Content.IE5\3FDDAXTU\MP90044644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954" y="692696"/>
            <a:ext cx="2115755" cy="31683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SA10DochertyR\AppData\Local\Microsoft\Windows\Temporary Internet Files\Content.IE5\3FDDAXTU\MP90044222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954" y="4365104"/>
            <a:ext cx="3059832" cy="20398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SA10DochertyR\AppData\Local\Microsoft\Windows\Temporary Internet Files\Content.IE5\KW1ZMYND\MP900386132[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18764" y="707504"/>
            <a:ext cx="2229531" cy="33695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SA10DochertyR\AppData\Local\Microsoft\Windows\Temporary Internet Files\Content.IE5\IRTTTC16\MP900400243[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43808" y="1081033"/>
            <a:ext cx="3278138" cy="26225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SA10DochertyR\AppData\Local\Microsoft\Windows\Temporary Internet Files\Content.IE5\Z1K8RY2C\MP900448492[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10298" y="4353071"/>
            <a:ext cx="3016932" cy="20112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latin typeface="Calibri" pitchFamily="34" charset="0"/>
                <a:cs typeface="Calibri" pitchFamily="34" charset="0"/>
              </a:rPr>
              <a:t>ACTIVIDAD 1: MI FAMILIA</a:t>
            </a:r>
            <a:endParaRPr lang="en-GB" sz="2400" dirty="0" smtClean="0">
              <a:latin typeface="Calibri" pitchFamily="34" charset="0"/>
              <a:cs typeface="Calibri" pitchFamily="34" charset="0"/>
            </a:endParaRPr>
          </a:p>
          <a:p>
            <a:pPr algn="ctr">
              <a:buNone/>
            </a:pPr>
            <a:endParaRPr lang="en-GB" sz="2400" b="1" dirty="0" smtClean="0">
              <a:latin typeface="Calibri" pitchFamily="34" charset="0"/>
              <a:cs typeface="Calibri" pitchFamily="34" charset="0"/>
            </a:endParaRPr>
          </a:p>
          <a:p>
            <a:pPr algn="ctr">
              <a:buNone/>
            </a:pPr>
            <a:r>
              <a:rPr lang="en-GB" sz="2400" b="1" dirty="0" smtClean="0">
                <a:latin typeface="Calibri" pitchFamily="34" charset="0"/>
                <a:cs typeface="Calibri" pitchFamily="34" charset="0"/>
              </a:rPr>
              <a:t>Work with a partner: match up these family members. Then work together to see how many other family members you know in Spanish! </a:t>
            </a:r>
          </a:p>
          <a:p>
            <a:pPr algn="ctr">
              <a:buNone/>
            </a:pPr>
            <a:endParaRPr lang="en-GB" sz="2400" b="1" dirty="0">
              <a:latin typeface="Calibri" pitchFamily="34" charset="0"/>
              <a:cs typeface="Calibri" pitchFamily="34" charset="0"/>
            </a:endParaRPr>
          </a:p>
          <a:p>
            <a:pPr>
              <a:buNone/>
            </a:pPr>
            <a:r>
              <a:rPr lang="en-GB" sz="2400" dirty="0" smtClean="0">
                <a:latin typeface="Calibri" pitchFamily="34" charset="0"/>
                <a:cs typeface="Calibri" pitchFamily="34" charset="0"/>
              </a:rPr>
              <a:t>1. </a:t>
            </a:r>
            <a:r>
              <a:rPr lang="en-GB" sz="2400" dirty="0" err="1" smtClean="0">
                <a:latin typeface="Calibri" pitchFamily="34" charset="0"/>
                <a:cs typeface="Calibri" pitchFamily="34" charset="0"/>
              </a:rPr>
              <a:t>Mis</a:t>
            </a:r>
            <a:r>
              <a:rPr lang="en-GB" sz="2400" dirty="0" smtClean="0">
                <a:latin typeface="Calibri" pitchFamily="34" charset="0"/>
                <a:cs typeface="Calibri" pitchFamily="34" charset="0"/>
              </a:rPr>
              <a:t> padres					A. My wife</a:t>
            </a:r>
          </a:p>
          <a:p>
            <a:pPr>
              <a:buNone/>
            </a:pPr>
            <a:r>
              <a:rPr lang="en-GB" sz="2400" dirty="0" smtClean="0">
                <a:latin typeface="Calibri" pitchFamily="34" charset="0"/>
                <a:cs typeface="Calibri" pitchFamily="34" charset="0"/>
              </a:rPr>
              <a:t>2.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hermano</a:t>
            </a:r>
            <a:r>
              <a:rPr lang="en-GB" sz="2400" dirty="0" smtClean="0">
                <a:latin typeface="Calibri" pitchFamily="34" charset="0"/>
                <a:cs typeface="Calibri" pitchFamily="34" charset="0"/>
              </a:rPr>
              <a:t> mayor				B. My stepmother</a:t>
            </a:r>
          </a:p>
          <a:p>
            <a:pPr>
              <a:buNone/>
            </a:pPr>
            <a:r>
              <a:rPr lang="en-GB" sz="2400" dirty="0" smtClean="0">
                <a:latin typeface="Calibri" pitchFamily="34" charset="0"/>
                <a:cs typeface="Calibri" pitchFamily="34" charset="0"/>
              </a:rPr>
              <a:t>3.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abuela</a:t>
            </a:r>
            <a:r>
              <a:rPr lang="en-GB" sz="2400" dirty="0" smtClean="0">
                <a:latin typeface="Calibri" pitchFamily="34" charset="0"/>
                <a:cs typeface="Calibri" pitchFamily="34" charset="0"/>
              </a:rPr>
              <a:t>					C. My parents</a:t>
            </a:r>
          </a:p>
          <a:p>
            <a:pPr>
              <a:buNone/>
            </a:pPr>
            <a:r>
              <a:rPr lang="en-GB" sz="2400" dirty="0" smtClean="0">
                <a:latin typeface="Calibri" pitchFamily="34" charset="0"/>
                <a:cs typeface="Calibri" pitchFamily="34" charset="0"/>
              </a:rPr>
              <a:t>4.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madrastra</a:t>
            </a:r>
            <a:r>
              <a:rPr lang="en-GB" sz="2400" dirty="0" smtClean="0">
                <a:latin typeface="Calibri" pitchFamily="34" charset="0"/>
                <a:cs typeface="Calibri" pitchFamily="34" charset="0"/>
              </a:rPr>
              <a:t>				D. My younger brother</a:t>
            </a:r>
          </a:p>
          <a:p>
            <a:pPr>
              <a:buNone/>
            </a:pPr>
            <a:r>
              <a:rPr lang="en-GB" sz="2400" dirty="0" smtClean="0">
                <a:latin typeface="Calibri" pitchFamily="34" charset="0"/>
                <a:cs typeface="Calibri" pitchFamily="34" charset="0"/>
              </a:rPr>
              <a:t>5.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marido</a:t>
            </a:r>
            <a:r>
              <a:rPr lang="en-GB" sz="2400" dirty="0" smtClean="0">
                <a:latin typeface="Calibri" pitchFamily="34" charset="0"/>
                <a:cs typeface="Calibri" pitchFamily="34" charset="0"/>
              </a:rPr>
              <a:t>					E. My older brother</a:t>
            </a:r>
          </a:p>
          <a:p>
            <a:pPr>
              <a:buNone/>
            </a:pPr>
            <a:r>
              <a:rPr lang="en-GB" sz="2400" dirty="0" smtClean="0">
                <a:latin typeface="Calibri" pitchFamily="34" charset="0"/>
                <a:cs typeface="Calibri" pitchFamily="34" charset="0"/>
              </a:rPr>
              <a:t>6. </a:t>
            </a:r>
            <a:r>
              <a:rPr lang="en-GB" sz="2400" dirty="0" err="1" smtClean="0">
                <a:latin typeface="Calibri" pitchFamily="34" charset="0"/>
                <a:cs typeface="Calibri" pitchFamily="34" charset="0"/>
              </a:rPr>
              <a:t>Mis</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primos</a:t>
            </a:r>
            <a:r>
              <a:rPr lang="en-GB" sz="2400" dirty="0" smtClean="0">
                <a:latin typeface="Calibri" pitchFamily="34" charset="0"/>
                <a:cs typeface="Calibri" pitchFamily="34" charset="0"/>
              </a:rPr>
              <a:t>					F. My grandmother</a:t>
            </a:r>
          </a:p>
          <a:p>
            <a:pPr>
              <a:buNone/>
            </a:pPr>
            <a:r>
              <a:rPr lang="en-GB" sz="2400" dirty="0" smtClean="0">
                <a:latin typeface="Calibri" pitchFamily="34" charset="0"/>
                <a:cs typeface="Calibri" pitchFamily="34" charset="0"/>
              </a:rPr>
              <a:t>7.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mujer</a:t>
            </a:r>
            <a:r>
              <a:rPr lang="en-GB" sz="2400" dirty="0" smtClean="0">
                <a:latin typeface="Calibri" pitchFamily="34" charset="0"/>
                <a:cs typeface="Calibri" pitchFamily="34" charset="0"/>
              </a:rPr>
              <a:t>				</a:t>
            </a:r>
            <a:r>
              <a:rPr lang="en-GB" sz="2400" dirty="0">
                <a:latin typeface="Calibri" pitchFamily="34" charset="0"/>
                <a:cs typeface="Calibri" pitchFamily="34" charset="0"/>
              </a:rPr>
              <a:t>	</a:t>
            </a:r>
            <a:r>
              <a:rPr lang="en-GB" sz="2400" dirty="0" smtClean="0">
                <a:latin typeface="Calibri" pitchFamily="34" charset="0"/>
                <a:cs typeface="Calibri" pitchFamily="34" charset="0"/>
              </a:rPr>
              <a:t>G. My husband</a:t>
            </a:r>
          </a:p>
          <a:p>
            <a:pPr>
              <a:buNone/>
            </a:pPr>
            <a:r>
              <a:rPr lang="en-GB" sz="2400" dirty="0" smtClean="0">
                <a:latin typeface="Calibri" pitchFamily="34" charset="0"/>
                <a:cs typeface="Calibri" pitchFamily="34" charset="0"/>
              </a:rPr>
              <a:t>8. </a:t>
            </a:r>
            <a:r>
              <a:rPr lang="en-GB" sz="2400" dirty="0" err="1" smtClean="0">
                <a:latin typeface="Calibri" pitchFamily="34" charset="0"/>
                <a:cs typeface="Calibri" pitchFamily="34" charset="0"/>
              </a:rPr>
              <a:t>Mi</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hermano</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menor</a:t>
            </a:r>
            <a:r>
              <a:rPr lang="en-GB" sz="2400" dirty="0" smtClean="0">
                <a:latin typeface="Calibri" pitchFamily="34" charset="0"/>
                <a:cs typeface="Calibri" pitchFamily="34" charset="0"/>
              </a:rPr>
              <a:t>				H. My cousins</a:t>
            </a:r>
            <a:endParaRPr lang="en-GB" sz="2400" dirty="0" smtClean="0">
              <a:latin typeface="Comic Sans MS" pitchFamily="66" charset="0"/>
            </a:endParaRPr>
          </a:p>
          <a:p>
            <a:pPr>
              <a:buNone/>
            </a:pPr>
            <a:r>
              <a:rPr lang="en-GB" sz="2400" dirty="0" smtClean="0">
                <a:latin typeface="Comic Sans MS" pitchFamily="66" charset="0"/>
              </a:rPr>
              <a:t> </a:t>
            </a:r>
          </a:p>
          <a:p>
            <a:pPr lvl="0">
              <a:buNone/>
            </a:pPr>
            <a:r>
              <a:rPr lang="fr-FR" sz="2400" dirty="0" smtClean="0">
                <a:latin typeface="Comic Sans MS" pitchFamily="66" charset="0"/>
              </a:rPr>
              <a:t> </a:t>
            </a:r>
            <a:endParaRPr lang="en-GB" sz="2400" dirty="0" smtClean="0">
              <a:latin typeface="Comic Sans MS" pitchFamily="66" charset="0"/>
            </a:endParaRPr>
          </a:p>
          <a:p>
            <a:pPr lvl="0">
              <a:buNone/>
            </a:pPr>
            <a:r>
              <a:rPr lang="fr-FR" sz="2400" dirty="0" smtClean="0">
                <a:latin typeface="Comic Sans MS" pitchFamily="66" charset="0"/>
              </a:rPr>
              <a:t> </a:t>
            </a:r>
            <a:endParaRPr lang="en-GB" sz="2400" dirty="0" smtClean="0">
              <a:latin typeface="Comic Sans MS" pitchFamily="66" charset="0"/>
            </a:endParaRPr>
          </a:p>
          <a:p>
            <a:pPr lvl="0">
              <a:buNone/>
            </a:pPr>
            <a:r>
              <a:rPr lang="fr-FR" sz="2400" dirty="0" smtClean="0">
                <a:latin typeface="Comic Sans MS" pitchFamily="66" charset="0"/>
              </a:rPr>
              <a:t> </a:t>
            </a:r>
            <a:endParaRPr lang="en-GB" sz="2400" dirty="0" smtClean="0">
              <a:latin typeface="Comic Sans MS" pitchFamily="66" charset="0"/>
            </a:endParaRPr>
          </a:p>
          <a:p>
            <a:pPr lvl="0">
              <a:buNone/>
            </a:pPr>
            <a:r>
              <a:rPr lang="fr-FR" sz="2400"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3075" name="Picture 3" descr="C:\Users\SA10DochertyR\AppData\Local\Microsoft\Windows\Temporary Internet Files\Content.IE5\RPKRVAE9\MP90044648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8758" y="2348880"/>
            <a:ext cx="1836203" cy="122413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SA10DochertyR\AppData\Local\Microsoft\Windows\Temporary Internet Files\Content.IE5\VVNHM59J\MP90044648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0388" y="3861048"/>
            <a:ext cx="1854573" cy="1236382"/>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SA10DochertyR\AppData\Local\Microsoft\Windows\Temporary Internet Files\Content.IE5\L1JDAD0Q\MP90042264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40387" y="5301208"/>
            <a:ext cx="1854573" cy="12373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400" b="1" u="sng" dirty="0" smtClean="0">
                <a:latin typeface="+mj-lt"/>
                <a:cs typeface="Calibri" pitchFamily="34" charset="0"/>
              </a:rPr>
              <a:t>ACTIVIDAD 2: LAS TAREAS DE CASA</a:t>
            </a:r>
            <a:endParaRPr lang="en-GB" sz="2400" dirty="0" smtClean="0">
              <a:latin typeface="+mj-lt"/>
              <a:cs typeface="Calibri" pitchFamily="34" charset="0"/>
            </a:endParaRPr>
          </a:p>
          <a:p>
            <a:pPr algn="ctr">
              <a:buNone/>
            </a:pPr>
            <a:r>
              <a:rPr lang="en-GB" sz="2200" b="1" dirty="0" smtClean="0">
                <a:latin typeface="+mj-lt"/>
                <a:cs typeface="Calibri" pitchFamily="34" charset="0"/>
              </a:rPr>
              <a:t> </a:t>
            </a:r>
            <a:endParaRPr lang="en-GB" sz="2200" dirty="0" smtClean="0">
              <a:latin typeface="+mj-lt"/>
              <a:cs typeface="Calibri" pitchFamily="34" charset="0"/>
            </a:endParaRPr>
          </a:p>
          <a:p>
            <a:pPr algn="ctr">
              <a:buNone/>
            </a:pPr>
            <a:r>
              <a:rPr lang="en-GB" sz="2200" b="1" dirty="0" smtClean="0">
                <a:latin typeface="+mj-lt"/>
                <a:cs typeface="Calibri" pitchFamily="34" charset="0"/>
              </a:rPr>
              <a:t>Work with a partner. Can you work out what the household chores are? On your own, think about who does them in your house – are tasks equally shared? Why do you think this is? Compare and discuss your ideas with your partner.</a:t>
            </a:r>
          </a:p>
          <a:p>
            <a:pPr>
              <a:buNone/>
            </a:pPr>
            <a:endParaRPr lang="en-GB" sz="2200" b="1" u="sng" dirty="0">
              <a:latin typeface="+mj-lt"/>
              <a:cs typeface="Calibri" pitchFamily="34" charset="0"/>
            </a:endParaRPr>
          </a:p>
          <a:p>
            <a:pPr marL="457200" indent="-457200">
              <a:buAutoNum type="arabicPeriod"/>
            </a:pPr>
            <a:r>
              <a:rPr lang="es-ES_tradnl" sz="2200" dirty="0" smtClean="0">
                <a:latin typeface="+mj-lt"/>
                <a:cs typeface="Calibri" pitchFamily="34" charset="0"/>
              </a:rPr>
              <a:t>Lavar los platos</a:t>
            </a:r>
          </a:p>
          <a:p>
            <a:pPr marL="457200" indent="-457200">
              <a:buAutoNum type="arabicPeriod"/>
            </a:pPr>
            <a:r>
              <a:rPr lang="es-ES_tradnl" sz="2200" dirty="0" smtClean="0">
                <a:latin typeface="+mj-lt"/>
                <a:cs typeface="Calibri" pitchFamily="34" charset="0"/>
              </a:rPr>
              <a:t>Hacer la cama</a:t>
            </a:r>
          </a:p>
          <a:p>
            <a:pPr marL="457200" indent="-457200">
              <a:buAutoNum type="arabicPeriod"/>
            </a:pPr>
            <a:r>
              <a:rPr lang="es-ES_tradnl" sz="2200" dirty="0" smtClean="0">
                <a:latin typeface="+mj-lt"/>
                <a:cs typeface="Calibri" pitchFamily="34" charset="0"/>
              </a:rPr>
              <a:t>Limpiar el cuarto de baño</a:t>
            </a:r>
          </a:p>
          <a:p>
            <a:pPr marL="457200" indent="-457200">
              <a:buAutoNum type="arabicPeriod"/>
            </a:pPr>
            <a:r>
              <a:rPr lang="es-ES_tradnl" sz="2200" dirty="0" smtClean="0">
                <a:latin typeface="+mj-lt"/>
                <a:cs typeface="Calibri" pitchFamily="34" charset="0"/>
              </a:rPr>
              <a:t>Arreglar mi dormitorio</a:t>
            </a:r>
          </a:p>
          <a:p>
            <a:pPr marL="457200" indent="-457200">
              <a:buAutoNum type="arabicPeriod"/>
            </a:pPr>
            <a:r>
              <a:rPr lang="es-ES_tradnl" sz="2200" dirty="0" smtClean="0">
                <a:latin typeface="+mj-lt"/>
                <a:cs typeface="Calibri" pitchFamily="34" charset="0"/>
              </a:rPr>
              <a:t>Cocinar</a:t>
            </a:r>
          </a:p>
          <a:p>
            <a:pPr marL="457200" indent="-457200">
              <a:buAutoNum type="arabicPeriod"/>
            </a:pPr>
            <a:r>
              <a:rPr lang="es-ES_tradnl" sz="2200" dirty="0" smtClean="0">
                <a:latin typeface="+mj-lt"/>
                <a:cs typeface="Calibri" pitchFamily="34" charset="0"/>
              </a:rPr>
              <a:t>Poner la mesa</a:t>
            </a:r>
          </a:p>
          <a:p>
            <a:pPr marL="457200" indent="-457200">
              <a:buAutoNum type="arabicPeriod"/>
            </a:pPr>
            <a:r>
              <a:rPr lang="es-ES_tradnl" sz="2200" dirty="0" smtClean="0">
                <a:latin typeface="+mj-lt"/>
                <a:cs typeface="Calibri" pitchFamily="34" charset="0"/>
              </a:rPr>
              <a:t>Quitar la mesa</a:t>
            </a:r>
          </a:p>
          <a:p>
            <a:pPr marL="457200" indent="-457200">
              <a:buAutoNum type="arabicPeriod"/>
            </a:pPr>
            <a:r>
              <a:rPr lang="es-ES_tradnl" sz="2200" dirty="0" smtClean="0">
                <a:latin typeface="+mj-lt"/>
                <a:cs typeface="Calibri" pitchFamily="34" charset="0"/>
              </a:rPr>
              <a:t>Trabajar en el jardín</a:t>
            </a:r>
          </a:p>
          <a:p>
            <a:pPr marL="457200" indent="-457200">
              <a:buAutoNum type="arabicPeriod"/>
            </a:pPr>
            <a:r>
              <a:rPr lang="es-ES_tradnl" sz="2200" dirty="0" smtClean="0">
                <a:latin typeface="+mj-lt"/>
                <a:cs typeface="Calibri" pitchFamily="34" charset="0"/>
              </a:rPr>
              <a:t>Pasear al perro</a:t>
            </a:r>
          </a:p>
          <a:p>
            <a:pPr marL="457200" indent="-457200">
              <a:buAutoNum type="arabicPeriod"/>
            </a:pPr>
            <a:r>
              <a:rPr lang="es-ES_tradnl" sz="2200" dirty="0" smtClean="0">
                <a:latin typeface="+mj-lt"/>
                <a:cs typeface="Calibri" pitchFamily="34" charset="0"/>
              </a:rPr>
              <a:t>Pasar la aspiradora</a:t>
            </a:r>
          </a:p>
          <a:p>
            <a:pPr marL="457200" indent="-457200">
              <a:buAutoNum type="arabicPeriod"/>
            </a:pPr>
            <a:r>
              <a:rPr lang="es-ES_tradnl" sz="2200" dirty="0" smtClean="0">
                <a:latin typeface="+mj-lt"/>
                <a:cs typeface="Calibri" pitchFamily="34" charset="0"/>
              </a:rPr>
              <a:t>Planchar la ropa</a:t>
            </a:r>
          </a:p>
          <a:p>
            <a:pPr marL="457200" indent="-457200">
              <a:buAutoNum type="arabicPeriod"/>
            </a:pPr>
            <a:r>
              <a:rPr lang="es-ES_tradnl" sz="2200" dirty="0" smtClean="0">
                <a:latin typeface="+mj-lt"/>
                <a:cs typeface="Calibri" pitchFamily="34" charset="0"/>
              </a:rPr>
              <a:t>Sacar la basura</a:t>
            </a:r>
            <a:endParaRPr lang="es-ES_tradnl" sz="2400" dirty="0" smtClean="0">
              <a:latin typeface="Comic Sans MS" pitchFamily="66" charset="0"/>
            </a:endParaRPr>
          </a:p>
          <a:p>
            <a:pPr>
              <a:buNone/>
            </a:pPr>
            <a:endParaRPr lang="es-ES_tradnl"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4098" name="Picture 2" descr="C:\Users\SA10DochertyR\AppData\Local\Microsoft\Windows\Temporary Internet Files\Content.IE5\I3GWY1EA\MP90039979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9274" y="1903412"/>
            <a:ext cx="1497844" cy="2245668"/>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SA10DochertyR\AppData\Local\Microsoft\Windows\Temporary Internet Files\Content.IE5\RPKRVAE9\MP90044858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4437112"/>
            <a:ext cx="2151403" cy="213285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SA10DochertyR\AppData\Local\Microsoft\Windows\Temporary Internet Files\Content.IE5\RPKRVAE9\MP90042258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9272" y="4221088"/>
            <a:ext cx="1562097" cy="23488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SA10DochertyR\AppData\Local\Microsoft\Windows\Temporary Internet Files\Content.IE5\2JTRGV4X\MP900448722[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09271" y="2132856"/>
            <a:ext cx="1562097" cy="19440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400" b="1" u="sng" dirty="0" smtClean="0">
                <a:latin typeface="+mj-lt"/>
                <a:cs typeface="Calibri" pitchFamily="34" charset="0"/>
              </a:rPr>
              <a:t>ACTIVIDAD 3: LAS RELACIONES FAMILIARES</a:t>
            </a:r>
            <a:endParaRPr lang="en-GB" sz="2400" dirty="0" smtClean="0">
              <a:latin typeface="+mj-lt"/>
              <a:cs typeface="Calibri" pitchFamily="34" charset="0"/>
            </a:endParaRPr>
          </a:p>
          <a:p>
            <a:pPr algn="ctr">
              <a:buNone/>
            </a:pPr>
            <a:r>
              <a:rPr lang="en-GB" sz="1800" b="1" dirty="0" smtClean="0">
                <a:latin typeface="+mj-lt"/>
                <a:cs typeface="Calibri" pitchFamily="34" charset="0"/>
              </a:rPr>
              <a:t> </a:t>
            </a:r>
            <a:endParaRPr lang="en-GB" sz="1800" dirty="0" smtClean="0">
              <a:latin typeface="+mj-lt"/>
              <a:cs typeface="Calibri" pitchFamily="34" charset="0"/>
            </a:endParaRPr>
          </a:p>
          <a:p>
            <a:pPr marL="514350" indent="-514350" algn="ctr">
              <a:buNone/>
            </a:pPr>
            <a:r>
              <a:rPr lang="en-GB" sz="2000" b="1" dirty="0" smtClean="0">
                <a:latin typeface="+mj-lt"/>
              </a:rPr>
              <a:t>Work with a partner to try and work out what these phrases mean – use a dictionary if you need to! Sort the phrases into two columns – positive and negative. Then, compare your ideas with another pair nearby. Do you agree with their answers? Why / why not?</a:t>
            </a:r>
          </a:p>
          <a:p>
            <a:pPr marL="514350" indent="-514350">
              <a:buNone/>
            </a:pPr>
            <a:endParaRPr lang="en-GB" sz="2400" b="1" dirty="0">
              <a:latin typeface="+mj-lt"/>
            </a:endParaRPr>
          </a:p>
          <a:p>
            <a:pPr marL="514350" indent="-514350">
              <a:buNone/>
            </a:pPr>
            <a:r>
              <a:rPr lang="en-GB" sz="2400" b="1" u="sng" dirty="0" smtClean="0">
                <a:latin typeface="+mj-lt"/>
              </a:rPr>
              <a:t>POSITIVO</a:t>
            </a:r>
            <a:r>
              <a:rPr lang="en-GB" sz="2400" dirty="0" smtClean="0">
                <a:latin typeface="+mj-lt"/>
              </a:rPr>
              <a:t>						</a:t>
            </a:r>
            <a:r>
              <a:rPr lang="en-GB" sz="2400" b="1" u="sng" dirty="0" smtClean="0">
                <a:latin typeface="+mj-lt"/>
              </a:rPr>
              <a:t>NEGATIVO</a:t>
            </a: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p>
          <a:p>
            <a:pPr marL="514350" indent="-514350">
              <a:buNone/>
            </a:pPr>
            <a:endParaRPr lang="en-GB" sz="2400" dirty="0" smtClean="0"/>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sp>
        <p:nvSpPr>
          <p:cNvPr id="2" name="TextBox 1"/>
          <p:cNvSpPr txBox="1"/>
          <p:nvPr/>
        </p:nvSpPr>
        <p:spPr>
          <a:xfrm>
            <a:off x="4298117" y="3137576"/>
            <a:ext cx="2669642" cy="400110"/>
          </a:xfrm>
          <a:prstGeom prst="rect">
            <a:avLst/>
          </a:prstGeom>
          <a:noFill/>
        </p:spPr>
        <p:txBody>
          <a:bodyPr wrap="none" rtlCol="0">
            <a:spAutoFit/>
          </a:bodyPr>
          <a:lstStyle/>
          <a:p>
            <a:r>
              <a:rPr lang="en-GB" sz="2000" dirty="0" smtClean="0"/>
              <a:t>Me </a:t>
            </a:r>
            <a:r>
              <a:rPr lang="en-GB" sz="2000" dirty="0" err="1" smtClean="0"/>
              <a:t>entiendo</a:t>
            </a:r>
            <a:r>
              <a:rPr lang="en-GB" sz="2000" dirty="0" smtClean="0"/>
              <a:t> </a:t>
            </a:r>
            <a:r>
              <a:rPr lang="en-GB" sz="2000" dirty="0" err="1" smtClean="0"/>
              <a:t>bien</a:t>
            </a:r>
            <a:r>
              <a:rPr lang="en-GB" sz="2000" dirty="0" smtClean="0"/>
              <a:t> con…</a:t>
            </a:r>
            <a:endParaRPr lang="en-GB" sz="2000" dirty="0"/>
          </a:p>
        </p:txBody>
      </p:sp>
      <p:sp>
        <p:nvSpPr>
          <p:cNvPr id="10" name="TextBox 9"/>
          <p:cNvSpPr txBox="1"/>
          <p:nvPr/>
        </p:nvSpPr>
        <p:spPr>
          <a:xfrm rot="20218644">
            <a:off x="2210384" y="4780996"/>
            <a:ext cx="2208297" cy="400110"/>
          </a:xfrm>
          <a:prstGeom prst="rect">
            <a:avLst/>
          </a:prstGeom>
          <a:noFill/>
        </p:spPr>
        <p:txBody>
          <a:bodyPr wrap="none" rtlCol="0">
            <a:spAutoFit/>
          </a:bodyPr>
          <a:lstStyle/>
          <a:p>
            <a:r>
              <a:rPr lang="en-GB" sz="2000" dirty="0" smtClean="0"/>
              <a:t>Me </a:t>
            </a:r>
            <a:r>
              <a:rPr lang="en-GB" sz="2000" dirty="0" err="1" smtClean="0"/>
              <a:t>llevo</a:t>
            </a:r>
            <a:r>
              <a:rPr lang="en-GB" sz="2000" dirty="0" smtClean="0"/>
              <a:t> </a:t>
            </a:r>
            <a:r>
              <a:rPr lang="en-GB" sz="2000" dirty="0" err="1" smtClean="0"/>
              <a:t>bien</a:t>
            </a:r>
            <a:r>
              <a:rPr lang="en-GB" sz="2000" dirty="0" smtClean="0"/>
              <a:t> con…</a:t>
            </a:r>
            <a:endParaRPr lang="en-GB" sz="2000" dirty="0"/>
          </a:p>
        </p:txBody>
      </p:sp>
      <p:sp>
        <p:nvSpPr>
          <p:cNvPr id="11" name="TextBox 10"/>
          <p:cNvSpPr txBox="1"/>
          <p:nvPr/>
        </p:nvSpPr>
        <p:spPr>
          <a:xfrm rot="888284">
            <a:off x="3781291" y="5677427"/>
            <a:ext cx="2996654" cy="400110"/>
          </a:xfrm>
          <a:prstGeom prst="rect">
            <a:avLst/>
          </a:prstGeom>
          <a:noFill/>
        </p:spPr>
        <p:txBody>
          <a:bodyPr wrap="none" rtlCol="0">
            <a:spAutoFit/>
          </a:bodyPr>
          <a:lstStyle/>
          <a:p>
            <a:r>
              <a:rPr lang="en-GB" sz="2000" dirty="0" smtClean="0"/>
              <a:t>No me </a:t>
            </a:r>
            <a:r>
              <a:rPr lang="en-GB" sz="2000" dirty="0" err="1" smtClean="0"/>
              <a:t>entiendo</a:t>
            </a:r>
            <a:r>
              <a:rPr lang="en-GB" sz="2000" dirty="0" smtClean="0"/>
              <a:t> </a:t>
            </a:r>
            <a:r>
              <a:rPr lang="en-GB" sz="2000" dirty="0" err="1" smtClean="0"/>
              <a:t>bien</a:t>
            </a:r>
            <a:r>
              <a:rPr lang="en-GB" sz="2000" dirty="0" smtClean="0"/>
              <a:t> con…</a:t>
            </a:r>
            <a:endParaRPr lang="en-GB" sz="2000" dirty="0"/>
          </a:p>
        </p:txBody>
      </p:sp>
      <p:sp>
        <p:nvSpPr>
          <p:cNvPr id="12" name="TextBox 11"/>
          <p:cNvSpPr txBox="1"/>
          <p:nvPr/>
        </p:nvSpPr>
        <p:spPr>
          <a:xfrm rot="21143176">
            <a:off x="5053381" y="4957675"/>
            <a:ext cx="2551339" cy="400110"/>
          </a:xfrm>
          <a:prstGeom prst="rect">
            <a:avLst/>
          </a:prstGeom>
          <a:noFill/>
        </p:spPr>
        <p:txBody>
          <a:bodyPr wrap="none" rtlCol="0">
            <a:spAutoFit/>
          </a:bodyPr>
          <a:lstStyle/>
          <a:p>
            <a:r>
              <a:rPr lang="en-GB" sz="2000" dirty="0" smtClean="0"/>
              <a:t>No me </a:t>
            </a:r>
            <a:r>
              <a:rPr lang="en-GB" sz="2000" dirty="0" err="1" smtClean="0"/>
              <a:t>llevo</a:t>
            </a:r>
            <a:r>
              <a:rPr lang="en-GB" sz="2000" dirty="0" smtClean="0"/>
              <a:t> </a:t>
            </a:r>
            <a:r>
              <a:rPr lang="en-GB" sz="2000" dirty="0" err="1" smtClean="0"/>
              <a:t>bien</a:t>
            </a:r>
            <a:r>
              <a:rPr lang="en-GB" sz="2000" dirty="0" smtClean="0"/>
              <a:t> con…</a:t>
            </a:r>
            <a:endParaRPr lang="en-GB" sz="2000" dirty="0"/>
          </a:p>
        </p:txBody>
      </p:sp>
      <p:sp>
        <p:nvSpPr>
          <p:cNvPr id="13" name="TextBox 12"/>
          <p:cNvSpPr txBox="1"/>
          <p:nvPr/>
        </p:nvSpPr>
        <p:spPr>
          <a:xfrm rot="1570371">
            <a:off x="899592" y="5517232"/>
            <a:ext cx="1723100" cy="400110"/>
          </a:xfrm>
          <a:prstGeom prst="rect">
            <a:avLst/>
          </a:prstGeom>
          <a:noFill/>
        </p:spPr>
        <p:txBody>
          <a:bodyPr wrap="none" rtlCol="0">
            <a:spAutoFit/>
          </a:bodyPr>
          <a:lstStyle/>
          <a:p>
            <a:r>
              <a:rPr lang="en-GB" sz="2000" dirty="0" smtClean="0"/>
              <a:t>Me da(n) </a:t>
            </a:r>
            <a:r>
              <a:rPr lang="en-GB" sz="2000" dirty="0" err="1" smtClean="0"/>
              <a:t>rabia</a:t>
            </a:r>
            <a:endParaRPr lang="en-GB" sz="2000" dirty="0"/>
          </a:p>
        </p:txBody>
      </p:sp>
      <p:sp>
        <p:nvSpPr>
          <p:cNvPr id="14" name="TextBox 13"/>
          <p:cNvSpPr txBox="1"/>
          <p:nvPr/>
        </p:nvSpPr>
        <p:spPr>
          <a:xfrm rot="699547">
            <a:off x="1101020" y="3375818"/>
            <a:ext cx="2650790" cy="400110"/>
          </a:xfrm>
          <a:prstGeom prst="rect">
            <a:avLst/>
          </a:prstGeom>
          <a:noFill/>
        </p:spPr>
        <p:txBody>
          <a:bodyPr wrap="none" rtlCol="0">
            <a:spAutoFit/>
          </a:bodyPr>
          <a:lstStyle/>
          <a:p>
            <a:r>
              <a:rPr lang="en-GB" sz="2000" dirty="0" smtClean="0"/>
              <a:t>Me da(n) mucho </a:t>
            </a:r>
            <a:r>
              <a:rPr lang="en-GB" sz="2000" dirty="0" err="1" smtClean="0"/>
              <a:t>dinero</a:t>
            </a:r>
            <a:endParaRPr lang="en-GB" sz="2000" dirty="0"/>
          </a:p>
        </p:txBody>
      </p:sp>
      <p:sp>
        <p:nvSpPr>
          <p:cNvPr id="15" name="TextBox 14"/>
          <p:cNvSpPr txBox="1"/>
          <p:nvPr/>
        </p:nvSpPr>
        <p:spPr>
          <a:xfrm>
            <a:off x="179512" y="4201891"/>
            <a:ext cx="3191899" cy="400110"/>
          </a:xfrm>
          <a:prstGeom prst="rect">
            <a:avLst/>
          </a:prstGeom>
          <a:noFill/>
        </p:spPr>
        <p:txBody>
          <a:bodyPr wrap="none" rtlCol="0">
            <a:spAutoFit/>
          </a:bodyPr>
          <a:lstStyle/>
          <a:p>
            <a:r>
              <a:rPr lang="en-GB" sz="2000" dirty="0" smtClean="0"/>
              <a:t>No me </a:t>
            </a:r>
            <a:r>
              <a:rPr lang="en-GB" sz="2000" dirty="0" err="1" smtClean="0"/>
              <a:t>deja</a:t>
            </a:r>
            <a:r>
              <a:rPr lang="en-GB" sz="2000" dirty="0" smtClean="0"/>
              <a:t>(n) </a:t>
            </a:r>
            <a:r>
              <a:rPr lang="en-GB" sz="2000" dirty="0" err="1" smtClean="0"/>
              <a:t>fumar</a:t>
            </a:r>
            <a:r>
              <a:rPr lang="en-GB" sz="2000" dirty="0" smtClean="0"/>
              <a:t> / </a:t>
            </a:r>
            <a:r>
              <a:rPr lang="en-GB" sz="2000" dirty="0" err="1" smtClean="0"/>
              <a:t>beber</a:t>
            </a:r>
            <a:endParaRPr lang="en-GB" sz="2000" dirty="0"/>
          </a:p>
        </p:txBody>
      </p:sp>
      <p:sp>
        <p:nvSpPr>
          <p:cNvPr id="16" name="TextBox 15"/>
          <p:cNvSpPr txBox="1"/>
          <p:nvPr/>
        </p:nvSpPr>
        <p:spPr>
          <a:xfrm rot="1060362">
            <a:off x="5276078" y="4165049"/>
            <a:ext cx="3383362" cy="400110"/>
          </a:xfrm>
          <a:prstGeom prst="rect">
            <a:avLst/>
          </a:prstGeom>
          <a:noFill/>
        </p:spPr>
        <p:txBody>
          <a:bodyPr wrap="none" rtlCol="0">
            <a:spAutoFit/>
          </a:bodyPr>
          <a:lstStyle/>
          <a:p>
            <a:r>
              <a:rPr lang="en-GB" sz="2000" dirty="0" smtClean="0"/>
              <a:t>Me </a:t>
            </a:r>
            <a:r>
              <a:rPr lang="en-GB" sz="2000" dirty="0" err="1" smtClean="0"/>
              <a:t>deja</a:t>
            </a:r>
            <a:r>
              <a:rPr lang="en-GB" sz="2000" dirty="0" smtClean="0"/>
              <a:t>(n) </a:t>
            </a:r>
            <a:r>
              <a:rPr lang="en-GB" sz="2000" dirty="0" err="1" smtClean="0"/>
              <a:t>salir</a:t>
            </a:r>
            <a:r>
              <a:rPr lang="en-GB" sz="2000" dirty="0" smtClean="0"/>
              <a:t> </a:t>
            </a:r>
            <a:r>
              <a:rPr lang="en-GB" sz="2000" dirty="0" err="1" smtClean="0"/>
              <a:t>cuando</a:t>
            </a:r>
            <a:r>
              <a:rPr lang="en-GB" sz="2000" dirty="0" smtClean="0"/>
              <a:t> </a:t>
            </a:r>
            <a:r>
              <a:rPr lang="en-GB" sz="2000" dirty="0" err="1" smtClean="0"/>
              <a:t>quiero</a:t>
            </a:r>
            <a:endParaRPr lang="en-GB" sz="2000" dirty="0"/>
          </a:p>
        </p:txBody>
      </p:sp>
      <p:sp>
        <p:nvSpPr>
          <p:cNvPr id="17" name="TextBox 16"/>
          <p:cNvSpPr txBox="1"/>
          <p:nvPr/>
        </p:nvSpPr>
        <p:spPr>
          <a:xfrm>
            <a:off x="6444208" y="5596998"/>
            <a:ext cx="2150653" cy="400110"/>
          </a:xfrm>
          <a:prstGeom prst="rect">
            <a:avLst/>
          </a:prstGeom>
          <a:noFill/>
        </p:spPr>
        <p:txBody>
          <a:bodyPr wrap="none" rtlCol="0">
            <a:spAutoFit/>
          </a:bodyPr>
          <a:lstStyle/>
          <a:p>
            <a:r>
              <a:rPr lang="en-GB" sz="2000" dirty="0" err="1" smtClean="0"/>
              <a:t>Discutimos</a:t>
            </a:r>
            <a:r>
              <a:rPr lang="en-GB" sz="2000" dirty="0" smtClean="0"/>
              <a:t> a </a:t>
            </a:r>
            <a:r>
              <a:rPr lang="en-GB" sz="2000" dirty="0" err="1" smtClean="0"/>
              <a:t>veces</a:t>
            </a:r>
            <a:endParaRPr lang="en-GB" sz="2000" dirty="0"/>
          </a:p>
        </p:txBody>
      </p:sp>
      <p:sp>
        <p:nvSpPr>
          <p:cNvPr id="18" name="TextBox 17"/>
          <p:cNvSpPr txBox="1"/>
          <p:nvPr/>
        </p:nvSpPr>
        <p:spPr>
          <a:xfrm>
            <a:off x="366725" y="6276843"/>
            <a:ext cx="2837123" cy="400110"/>
          </a:xfrm>
          <a:prstGeom prst="rect">
            <a:avLst/>
          </a:prstGeom>
          <a:noFill/>
        </p:spPr>
        <p:txBody>
          <a:bodyPr wrap="none" rtlCol="0">
            <a:spAutoFit/>
          </a:bodyPr>
          <a:lstStyle/>
          <a:p>
            <a:r>
              <a:rPr lang="en-GB" sz="2000" dirty="0" err="1" smtClean="0"/>
              <a:t>Puedo</a:t>
            </a:r>
            <a:r>
              <a:rPr lang="en-GB" sz="2000" dirty="0" smtClean="0"/>
              <a:t> </a:t>
            </a:r>
            <a:r>
              <a:rPr lang="en-GB" sz="2000" dirty="0" err="1" smtClean="0"/>
              <a:t>hablar</a:t>
            </a:r>
            <a:r>
              <a:rPr lang="en-GB" sz="2000" dirty="0" smtClean="0"/>
              <a:t> con </a:t>
            </a:r>
            <a:r>
              <a:rPr lang="en-GB" sz="2000" dirty="0" err="1" smtClean="0"/>
              <a:t>él</a:t>
            </a:r>
            <a:r>
              <a:rPr lang="en-GB" sz="2000" dirty="0" smtClean="0"/>
              <a:t> / </a:t>
            </a:r>
            <a:r>
              <a:rPr lang="en-GB" sz="2000" dirty="0" err="1" smtClean="0"/>
              <a:t>ella</a:t>
            </a:r>
            <a:endParaRPr lang="en-GB" sz="2000" dirty="0"/>
          </a:p>
        </p:txBody>
      </p:sp>
      <p:sp>
        <p:nvSpPr>
          <p:cNvPr id="19" name="TextBox 18"/>
          <p:cNvSpPr txBox="1"/>
          <p:nvPr/>
        </p:nvSpPr>
        <p:spPr>
          <a:xfrm>
            <a:off x="2407456" y="2561015"/>
            <a:ext cx="1814151" cy="400110"/>
          </a:xfrm>
          <a:prstGeom prst="rect">
            <a:avLst/>
          </a:prstGeom>
          <a:noFill/>
        </p:spPr>
        <p:txBody>
          <a:bodyPr wrap="none" rtlCol="0">
            <a:spAutoFit/>
          </a:bodyPr>
          <a:lstStyle/>
          <a:p>
            <a:r>
              <a:rPr lang="en-GB" sz="2000" dirty="0" smtClean="0"/>
              <a:t>Me </a:t>
            </a:r>
            <a:r>
              <a:rPr lang="en-GB" sz="2000" dirty="0" err="1" smtClean="0"/>
              <a:t>entiende</a:t>
            </a:r>
            <a:r>
              <a:rPr lang="en-GB" sz="2000" dirty="0" smtClean="0"/>
              <a:t>(n)</a:t>
            </a:r>
            <a:endParaRPr lang="en-GB" sz="2000" dirty="0"/>
          </a:p>
        </p:txBody>
      </p:sp>
      <p:pic>
        <p:nvPicPr>
          <p:cNvPr id="1026" name="Picture 2" descr="C:\Users\Rachel\AppData\Local\Microsoft\Windows\Temporary Internet Files\Content.IE5\GEWYPJ5W\MP900446483[1].jpg"/>
          <p:cNvPicPr>
            <a:picLocks noChangeAspect="1" noChangeArrowheads="1"/>
          </p:cNvPicPr>
          <p:nvPr/>
        </p:nvPicPr>
        <p:blipFill>
          <a:blip r:embed="rId3" cstate="print"/>
          <a:srcRect/>
          <a:stretch>
            <a:fillRect/>
          </a:stretch>
        </p:blipFill>
        <p:spPr bwMode="auto">
          <a:xfrm>
            <a:off x="0" y="1"/>
            <a:ext cx="1259632" cy="839754"/>
          </a:xfrm>
          <a:prstGeom prst="rect">
            <a:avLst/>
          </a:prstGeom>
          <a:noFill/>
        </p:spPr>
      </p:pic>
      <p:pic>
        <p:nvPicPr>
          <p:cNvPr id="1027" name="Picture 3" descr="C:\Users\Rachel\AppData\Local\Microsoft\Windows\Temporary Internet Files\Content.IE5\PY3I1XE4\MP900442223[1].jpg"/>
          <p:cNvPicPr>
            <a:picLocks noChangeAspect="1" noChangeArrowheads="1"/>
          </p:cNvPicPr>
          <p:nvPr/>
        </p:nvPicPr>
        <p:blipFill>
          <a:blip r:embed="rId4" cstate="print"/>
          <a:srcRect/>
          <a:stretch>
            <a:fillRect/>
          </a:stretch>
        </p:blipFill>
        <p:spPr bwMode="auto">
          <a:xfrm>
            <a:off x="7812360" y="0"/>
            <a:ext cx="1331640" cy="887760"/>
          </a:xfrm>
          <a:prstGeom prst="rect">
            <a:avLst/>
          </a:prstGeom>
          <a:noFill/>
        </p:spPr>
      </p:pic>
    </p:spTree>
  </p:cSld>
  <p:clrMapOvr>
    <a:masterClrMapping/>
  </p:clrMapOvr>
  <p:transition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1800" b="1" u="sng" dirty="0" smtClean="0">
                <a:latin typeface="+mj-lt"/>
                <a:cs typeface="Calibri" pitchFamily="34" charset="0"/>
              </a:rPr>
              <a:t>ACTIVIDAD 4: LAS RELACIONES FAMILIARES</a:t>
            </a:r>
          </a:p>
          <a:p>
            <a:pPr algn="ctr">
              <a:buNone/>
            </a:pPr>
            <a:r>
              <a:rPr lang="en-GB" sz="1800" b="1" dirty="0" smtClean="0">
                <a:latin typeface="+mj-lt"/>
                <a:cs typeface="Calibri" pitchFamily="34" charset="0"/>
              </a:rPr>
              <a:t>Read and note all you understand about how these Spanish teenagers get on with their family:</a:t>
            </a:r>
          </a:p>
          <a:p>
            <a:pPr algn="ctr">
              <a:buNone/>
            </a:pPr>
            <a:endParaRPr lang="en-GB" sz="1800" b="1" dirty="0" smtClean="0">
              <a:latin typeface="+mj-lt"/>
              <a:cs typeface="Calibri" pitchFamily="34" charset="0"/>
            </a:endParaRPr>
          </a:p>
          <a:p>
            <a:pPr>
              <a:buNone/>
            </a:pPr>
            <a:r>
              <a:rPr lang="en-GB" sz="1800" dirty="0" smtClean="0">
                <a:latin typeface="+mj-lt"/>
                <a:cs typeface="Calibri" pitchFamily="34" charset="0"/>
              </a:rPr>
              <a:t>“</a:t>
            </a:r>
            <a:r>
              <a:rPr lang="es-ES_tradnl" sz="1800" dirty="0" smtClean="0">
                <a:latin typeface="+mj-lt"/>
                <a:cs typeface="Calibri" pitchFamily="34" charset="0"/>
              </a:rPr>
              <a:t>Me llevo muy bien con mi padre. Es inteligente y gracioso y tiene el mismo sentido de humor </a:t>
            </a:r>
          </a:p>
          <a:p>
            <a:pPr>
              <a:buNone/>
            </a:pPr>
            <a:r>
              <a:rPr lang="es-ES_tradnl" sz="1800" dirty="0" smtClean="0">
                <a:latin typeface="+mj-lt"/>
                <a:cs typeface="Calibri" pitchFamily="34" charset="0"/>
              </a:rPr>
              <a:t>que yo.  Mi padre me entiende y tenemos los mismos intereses.” </a:t>
            </a:r>
            <a:r>
              <a:rPr lang="es-ES_tradnl" sz="1800" b="1" dirty="0" smtClean="0">
                <a:latin typeface="+mj-lt"/>
                <a:cs typeface="Calibri" pitchFamily="34" charset="0"/>
              </a:rPr>
              <a:t>Pablo, 15 años</a:t>
            </a:r>
          </a:p>
          <a:p>
            <a:pPr>
              <a:buNone/>
            </a:pPr>
            <a:endParaRPr lang="es-ES_tradnl" sz="1800" b="1" dirty="0" smtClean="0">
              <a:latin typeface="+mj-lt"/>
              <a:cs typeface="Calibri" pitchFamily="34" charset="0"/>
            </a:endParaRPr>
          </a:p>
          <a:p>
            <a:pPr>
              <a:buNone/>
            </a:pPr>
            <a:r>
              <a:rPr lang="es-ES_tradnl" sz="1800" dirty="0" smtClean="0">
                <a:latin typeface="+mj-lt"/>
                <a:cs typeface="Calibri" pitchFamily="34" charset="0"/>
              </a:rPr>
              <a:t>“Mi madre y yo tenemos una relación bastante difícil. Es muy estricta y no me deja salir con mis </a:t>
            </a:r>
          </a:p>
          <a:p>
            <a:pPr>
              <a:buNone/>
            </a:pPr>
            <a:r>
              <a:rPr lang="es-ES_tradnl" sz="1800" dirty="0" smtClean="0">
                <a:latin typeface="+mj-lt"/>
                <a:cs typeface="Calibri" pitchFamily="34" charset="0"/>
              </a:rPr>
              <a:t>amigos durante la semana. Cree que no soy bastante responsable, pero ¡me trata como niña!”   </a:t>
            </a:r>
          </a:p>
          <a:p>
            <a:pPr>
              <a:buNone/>
            </a:pPr>
            <a:r>
              <a:rPr lang="es-ES_tradnl" sz="1800" b="1" dirty="0" err="1" smtClean="0">
                <a:latin typeface="+mj-lt"/>
                <a:cs typeface="Calibri" pitchFamily="34" charset="0"/>
              </a:rPr>
              <a:t>Conchi</a:t>
            </a:r>
            <a:r>
              <a:rPr lang="es-ES_tradnl" sz="1800" b="1" dirty="0" smtClean="0">
                <a:latin typeface="+mj-lt"/>
                <a:cs typeface="Calibri" pitchFamily="34" charset="0"/>
              </a:rPr>
              <a:t>, 16 años</a:t>
            </a:r>
          </a:p>
          <a:p>
            <a:pPr>
              <a:buNone/>
            </a:pPr>
            <a:endParaRPr lang="es-ES_tradnl" sz="1800" b="1" dirty="0" smtClean="0">
              <a:latin typeface="+mj-lt"/>
              <a:cs typeface="Calibri" pitchFamily="34" charset="0"/>
            </a:endParaRPr>
          </a:p>
          <a:p>
            <a:pPr>
              <a:buNone/>
            </a:pPr>
            <a:r>
              <a:rPr lang="es-ES_tradnl" sz="1800" dirty="0" smtClean="0">
                <a:latin typeface="+mj-lt"/>
                <a:cs typeface="Calibri" pitchFamily="34" charset="0"/>
              </a:rPr>
              <a:t>“Mi hermana y yo discutimos muchísimo. Es menor que yo, y me da rabia porque siempre </a:t>
            </a:r>
          </a:p>
          <a:p>
            <a:pPr>
              <a:buNone/>
            </a:pPr>
            <a:r>
              <a:rPr lang="es-ES_tradnl" sz="1800" dirty="0" smtClean="0">
                <a:latin typeface="+mj-lt"/>
                <a:cs typeface="Calibri" pitchFamily="34" charset="0"/>
              </a:rPr>
              <a:t>quiere juntarse con mis amigos y yo. Mi madre me dice que sólo me admira, pero ¡necesito mi </a:t>
            </a:r>
          </a:p>
          <a:p>
            <a:pPr>
              <a:buNone/>
            </a:pPr>
            <a:r>
              <a:rPr lang="es-ES_tradnl" sz="1800" dirty="0" smtClean="0">
                <a:latin typeface="+mj-lt"/>
                <a:cs typeface="Calibri" pitchFamily="34" charset="0"/>
              </a:rPr>
              <a:t>propio espacio!”  </a:t>
            </a:r>
            <a:r>
              <a:rPr lang="es-ES_tradnl" sz="1800" b="1" dirty="0" smtClean="0">
                <a:latin typeface="+mj-lt"/>
                <a:cs typeface="Calibri" pitchFamily="34" charset="0"/>
              </a:rPr>
              <a:t>Ana, 15 años</a:t>
            </a:r>
          </a:p>
          <a:p>
            <a:pPr>
              <a:buNone/>
            </a:pPr>
            <a:endParaRPr lang="es-ES_tradnl" sz="1800" b="1" dirty="0" smtClean="0">
              <a:latin typeface="+mj-lt"/>
              <a:cs typeface="Calibri" pitchFamily="34" charset="0"/>
            </a:endParaRPr>
          </a:p>
          <a:p>
            <a:pPr>
              <a:buNone/>
            </a:pPr>
            <a:r>
              <a:rPr lang="es-ES_tradnl" sz="1800" dirty="0" smtClean="0">
                <a:latin typeface="+mj-lt"/>
                <a:cs typeface="Calibri" pitchFamily="34" charset="0"/>
              </a:rPr>
              <a:t>“Tengo que decir que me entiendo muy bien con mis hermanos. Tengo un hermano menor y un </a:t>
            </a:r>
          </a:p>
          <a:p>
            <a:pPr>
              <a:buNone/>
            </a:pPr>
            <a:r>
              <a:rPr lang="es-ES_tradnl" sz="1800" dirty="0" smtClean="0">
                <a:latin typeface="+mj-lt"/>
                <a:cs typeface="Calibri" pitchFamily="34" charset="0"/>
              </a:rPr>
              <a:t>hermano mayor, pero siempre hemos sido muy parecidos. Pasamos mucho tiempo jugando al </a:t>
            </a:r>
          </a:p>
          <a:p>
            <a:pPr>
              <a:buNone/>
            </a:pPr>
            <a:r>
              <a:rPr lang="es-ES_tradnl" sz="1800" dirty="0" smtClean="0">
                <a:latin typeface="+mj-lt"/>
                <a:cs typeface="Calibri" pitchFamily="34" charset="0"/>
              </a:rPr>
              <a:t>baloncesto, pero sobre todo hablamos de todo y puedo confiar en ellos.” </a:t>
            </a:r>
            <a:r>
              <a:rPr lang="es-ES_tradnl" sz="1800" b="1" dirty="0" smtClean="0">
                <a:latin typeface="+mj-lt"/>
                <a:cs typeface="Calibri" pitchFamily="34" charset="0"/>
              </a:rPr>
              <a:t>Nacho, 17 años</a:t>
            </a:r>
            <a:endParaRPr lang="es-ES_tradnl" sz="1800" dirty="0" smtClean="0">
              <a:latin typeface="+mj-lt"/>
              <a:cs typeface="Calibri" pitchFamily="34" charset="0"/>
            </a:endParaRPr>
          </a:p>
          <a:p>
            <a:pPr algn="ctr">
              <a:buNone/>
            </a:pPr>
            <a:r>
              <a:rPr lang="en-GB" sz="1800" b="1" dirty="0" smtClean="0">
                <a:latin typeface="+mj-lt"/>
                <a:cs typeface="Calibri" pitchFamily="34" charset="0"/>
              </a:rPr>
              <a:t> </a:t>
            </a:r>
            <a:endParaRPr lang="en-GB" sz="1800" dirty="0" smtClean="0">
              <a:latin typeface="+mj-lt"/>
              <a:cs typeface="Calibri" pitchFamily="34" charset="0"/>
            </a:endParaRPr>
          </a:p>
          <a:p>
            <a:pPr>
              <a:buNone/>
            </a:pPr>
            <a:endParaRPr lang="en-GB" sz="1800" dirty="0" smtClean="0">
              <a:cs typeface="Calibri" pitchFamily="34" charset="0"/>
            </a:endParaRPr>
          </a:p>
          <a:p>
            <a:pPr>
              <a:buNone/>
            </a:pPr>
            <a:endParaRPr lang="en-GB" sz="1800" dirty="0" smtClean="0">
              <a:cs typeface="Calibri" pitchFamily="34" charset="0"/>
            </a:endParaRPr>
          </a:p>
          <a:p>
            <a:pPr>
              <a:buNone/>
            </a:pPr>
            <a:endParaRPr lang="en-GB" sz="1800" dirty="0" smtClean="0">
              <a:latin typeface="+mj-lt"/>
              <a:cs typeface="Calibri" pitchFamily="34" charset="0"/>
            </a:endParaRPr>
          </a:p>
          <a:p>
            <a:pPr>
              <a:buAutoNum type="arabicPeriod" startAt="2"/>
            </a:pPr>
            <a:endParaRPr lang="en-GB" sz="1800" dirty="0" smtClean="0">
              <a:latin typeface="+mj-lt"/>
              <a:cs typeface="Calibri" pitchFamily="34" charset="0"/>
            </a:endParaRPr>
          </a:p>
          <a:p>
            <a:pPr>
              <a:buAutoNum type="arabicPeriod" startAt="2"/>
            </a:pPr>
            <a:endParaRPr lang="en-GB" sz="1800" dirty="0" smtClean="0">
              <a:latin typeface="+mj-lt"/>
              <a:cs typeface="Calibri" pitchFamily="34" charset="0"/>
            </a:endParaRPr>
          </a:p>
          <a:p>
            <a:pPr algn="ctr">
              <a:buNone/>
            </a:pPr>
            <a:endParaRPr lang="en-GB" sz="1800" b="1" dirty="0" smtClean="0">
              <a:latin typeface="+mj-lt"/>
              <a:cs typeface="Calibri" pitchFamily="34" charset="0"/>
            </a:endParaRPr>
          </a:p>
          <a:p>
            <a:pPr>
              <a:buNone/>
            </a:pPr>
            <a:endParaRPr lang="en-GB" sz="1800" dirty="0" smtClean="0">
              <a:latin typeface="+mj-lt"/>
              <a:cs typeface="Calibri" pitchFamily="34" charset="0"/>
            </a:endParaRPr>
          </a:p>
          <a:p>
            <a:pPr marL="514350" indent="-514350">
              <a:buNone/>
            </a:pPr>
            <a:endParaRPr lang="en-GB" sz="1800" b="1" u="sng"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latin typeface="+mj-lt"/>
            </a:endParaRPr>
          </a:p>
          <a:p>
            <a:pPr marL="514350" indent="-514350">
              <a:buNone/>
            </a:pPr>
            <a:endParaRPr lang="en-GB" sz="1800" dirty="0" smtClean="0"/>
          </a:p>
          <a:p>
            <a:pPr marL="514350" indent="-514350">
              <a:buNone/>
            </a:pPr>
            <a:endParaRPr lang="en-GB" sz="2400" u="sng" dirty="0" smtClean="0"/>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050" name="Picture 2" descr="C:\Users\Rachel\AppData\Local\Microsoft\Windows\Temporary Internet Files\Content.IE5\KENNOVLP\MP900227797[1].jpg"/>
          <p:cNvPicPr>
            <a:picLocks noChangeAspect="1" noChangeArrowheads="1"/>
          </p:cNvPicPr>
          <p:nvPr/>
        </p:nvPicPr>
        <p:blipFill>
          <a:blip r:embed="rId3" cstate="print"/>
          <a:srcRect/>
          <a:stretch>
            <a:fillRect/>
          </a:stretch>
        </p:blipFill>
        <p:spPr bwMode="auto">
          <a:xfrm>
            <a:off x="395536" y="5589240"/>
            <a:ext cx="1619672" cy="1063584"/>
          </a:xfrm>
          <a:prstGeom prst="rect">
            <a:avLst/>
          </a:prstGeom>
          <a:noFill/>
        </p:spPr>
      </p:pic>
      <p:pic>
        <p:nvPicPr>
          <p:cNvPr id="2051" name="Picture 3" descr="C:\Users\Rachel\AppData\Local\Microsoft\Windows\Temporary Internet Files\Content.IE5\KENNOVLP\MP900442726[1].jpg"/>
          <p:cNvPicPr>
            <a:picLocks noChangeAspect="1" noChangeArrowheads="1"/>
          </p:cNvPicPr>
          <p:nvPr/>
        </p:nvPicPr>
        <p:blipFill>
          <a:blip r:embed="rId4" cstate="print"/>
          <a:srcRect/>
          <a:stretch>
            <a:fillRect/>
          </a:stretch>
        </p:blipFill>
        <p:spPr bwMode="auto">
          <a:xfrm>
            <a:off x="2555776" y="5589240"/>
            <a:ext cx="1623048" cy="1080120"/>
          </a:xfrm>
          <a:prstGeom prst="rect">
            <a:avLst/>
          </a:prstGeom>
          <a:noFill/>
        </p:spPr>
      </p:pic>
      <p:pic>
        <p:nvPicPr>
          <p:cNvPr id="2052" name="Picture 4" descr="C:\Users\Rachel\AppData\Local\Microsoft\Windows\Temporary Internet Files\Content.IE5\PY3I1XE4\MP900448481[1].jpg"/>
          <p:cNvPicPr>
            <a:picLocks noChangeAspect="1" noChangeArrowheads="1"/>
          </p:cNvPicPr>
          <p:nvPr/>
        </p:nvPicPr>
        <p:blipFill>
          <a:blip r:embed="rId5" cstate="print"/>
          <a:srcRect/>
          <a:stretch>
            <a:fillRect/>
          </a:stretch>
        </p:blipFill>
        <p:spPr bwMode="auto">
          <a:xfrm>
            <a:off x="4788024" y="5589240"/>
            <a:ext cx="1691680" cy="1127787"/>
          </a:xfrm>
          <a:prstGeom prst="rect">
            <a:avLst/>
          </a:prstGeom>
          <a:noFill/>
        </p:spPr>
      </p:pic>
      <p:pic>
        <p:nvPicPr>
          <p:cNvPr id="2054" name="Picture 6" descr="C:\Users\Rachel\AppData\Local\Microsoft\Windows\Temporary Internet Files\Content.IE5\GEWYPJ5W\MP900422787[1].jpg"/>
          <p:cNvPicPr>
            <a:picLocks noChangeAspect="1" noChangeArrowheads="1"/>
          </p:cNvPicPr>
          <p:nvPr/>
        </p:nvPicPr>
        <p:blipFill>
          <a:blip r:embed="rId6" cstate="print"/>
          <a:srcRect/>
          <a:stretch>
            <a:fillRect/>
          </a:stretch>
        </p:blipFill>
        <p:spPr bwMode="auto">
          <a:xfrm>
            <a:off x="7092280" y="5589240"/>
            <a:ext cx="1440160" cy="1080120"/>
          </a:xfrm>
          <a:prstGeom prst="rect">
            <a:avLst/>
          </a:prstGeom>
          <a:noFill/>
        </p:spPr>
      </p:pic>
    </p:spTree>
  </p:cSld>
  <p:clrMapOvr>
    <a:masterClrMapping/>
  </p:clrMapOvr>
  <p:transition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400" b="1" u="sng" dirty="0" smtClean="0">
                <a:latin typeface="Calibri" pitchFamily="34" charset="0"/>
                <a:cs typeface="Calibri" pitchFamily="34" charset="0"/>
              </a:rPr>
              <a:t>TOPIC 2: LOS AMIGOS </a:t>
            </a:r>
          </a:p>
          <a:p>
            <a:pPr algn="ctr">
              <a:buNone/>
            </a:pPr>
            <a:endParaRPr lang="en-GB" sz="2400" b="1" u="sng"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026" name="Picture 2" descr="C:\Users\Rachel\AppData\Local\Microsoft\Windows\Temporary Internet Files\Content.IE5\PY3I1XE4\MP910220956[1].jpg"/>
          <p:cNvPicPr>
            <a:picLocks noChangeAspect="1" noChangeArrowheads="1"/>
          </p:cNvPicPr>
          <p:nvPr/>
        </p:nvPicPr>
        <p:blipFill>
          <a:blip r:embed="rId3" cstate="print"/>
          <a:srcRect/>
          <a:stretch>
            <a:fillRect/>
          </a:stretch>
        </p:blipFill>
        <p:spPr bwMode="auto">
          <a:xfrm>
            <a:off x="395536" y="1412776"/>
            <a:ext cx="2000664" cy="4392488"/>
          </a:xfrm>
          <a:prstGeom prst="rect">
            <a:avLst/>
          </a:prstGeom>
          <a:noFill/>
        </p:spPr>
      </p:pic>
      <p:pic>
        <p:nvPicPr>
          <p:cNvPr id="1029" name="Picture 5" descr="C:\Users\Rachel\AppData\Local\Microsoft\Windows\Temporary Internet Files\Content.IE5\KENNOVLP\MP900227798[1].jpg"/>
          <p:cNvPicPr>
            <a:picLocks noChangeAspect="1" noChangeArrowheads="1"/>
          </p:cNvPicPr>
          <p:nvPr/>
        </p:nvPicPr>
        <p:blipFill>
          <a:blip r:embed="rId4" cstate="print"/>
          <a:srcRect/>
          <a:stretch>
            <a:fillRect/>
          </a:stretch>
        </p:blipFill>
        <p:spPr bwMode="auto">
          <a:xfrm>
            <a:off x="6156176" y="1484784"/>
            <a:ext cx="2212072" cy="4536504"/>
          </a:xfrm>
          <a:prstGeom prst="rect">
            <a:avLst/>
          </a:prstGeom>
          <a:noFill/>
        </p:spPr>
      </p:pic>
      <p:pic>
        <p:nvPicPr>
          <p:cNvPr id="1030" name="Picture 6" descr="C:\Users\Rachel\AppData\Local\Microsoft\Windows\Temporary Internet Files\Content.IE5\KENNOVLP\MP910220651[1].jpg"/>
          <p:cNvPicPr>
            <a:picLocks noChangeAspect="1" noChangeArrowheads="1"/>
          </p:cNvPicPr>
          <p:nvPr/>
        </p:nvPicPr>
        <p:blipFill>
          <a:blip r:embed="rId5" cstate="print"/>
          <a:srcRect/>
          <a:stretch>
            <a:fillRect/>
          </a:stretch>
        </p:blipFill>
        <p:spPr bwMode="auto">
          <a:xfrm>
            <a:off x="2843808" y="3429001"/>
            <a:ext cx="2743285" cy="2952328"/>
          </a:xfrm>
          <a:prstGeom prst="rect">
            <a:avLst/>
          </a:prstGeom>
          <a:noFill/>
        </p:spPr>
      </p:pic>
      <p:pic>
        <p:nvPicPr>
          <p:cNvPr id="1031" name="Picture 7" descr="C:\Users\Rachel\AppData\Local\Microsoft\Windows\Temporary Internet Files\Content.IE5\GEWYPJ5W\MP900443306[1].jpg"/>
          <p:cNvPicPr>
            <a:picLocks noChangeAspect="1" noChangeArrowheads="1"/>
          </p:cNvPicPr>
          <p:nvPr/>
        </p:nvPicPr>
        <p:blipFill>
          <a:blip r:embed="rId6" cstate="print"/>
          <a:srcRect/>
          <a:stretch>
            <a:fillRect/>
          </a:stretch>
        </p:blipFill>
        <p:spPr bwMode="auto">
          <a:xfrm>
            <a:off x="2627784" y="908720"/>
            <a:ext cx="3234690" cy="215265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2743</Words>
  <Application>Microsoft Office PowerPoint</Application>
  <PresentationFormat>On-screen Show (4:3)</PresentationFormat>
  <Paragraphs>426</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vt:lpstr>
      <vt:lpstr>    South Ayrshire Modern Languages</vt:lpstr>
      <vt:lpstr>   UNIT 1: LA VIDA SANA   </vt:lpstr>
      <vt:lpstr>Slide 4</vt:lpstr>
      <vt:lpstr>Slide 5</vt:lpstr>
      <vt:lpstr>Slide 6</vt:lpstr>
      <vt:lpstr>Slide 7</vt:lpstr>
      <vt:lpstr>Slide 8</vt:lpstr>
      <vt:lpstr>Slide 9</vt:lpstr>
      <vt:lpstr>ACTIVIDAD 5: LA PERSONALIDAD</vt:lpstr>
      <vt:lpstr>ACTIVIDAD 6: UN BUEN AMIGO ES…</vt:lpstr>
      <vt:lpstr>ACTIVIDAD 7: LA PRESIÓN SOCIAL</vt:lpstr>
      <vt:lpstr>ACTIVIDAD 8: ¿QUÉ PUEDO HACER?</vt:lpstr>
      <vt:lpstr>TOPIC 3: MI TIEMPO LIBRE </vt:lpstr>
      <vt:lpstr>ACTIVIDAD 9: LOS PASATIEMPOS</vt:lpstr>
      <vt:lpstr>ACTIVIDAD 10: ¿CON QUÉ FRECUENCIA…?</vt:lpstr>
      <vt:lpstr>ACTIVIDAD 11: ¿QUÉ HICISTE EL FIN DE SEMANA PASADO? </vt:lpstr>
      <vt:lpstr>ACTIVIDAD 12: EL FIN DE SEMANA IDEAL</vt:lpstr>
      <vt:lpstr>ACTIVIDAD 13: UNA CRÍTCA</vt:lpstr>
      <vt:lpstr>TOPIC 4: ESTAR EN FORMA </vt:lpstr>
      <vt:lpstr>ACTIVIDAD 14: UNA DIETA SANA</vt:lpstr>
      <vt:lpstr>ACTIVIDAD 15: PARA ESTAR EN FORMA…</vt:lpstr>
      <vt:lpstr>ACTIVIDAD 16: ¿QUÉ COMES?</vt:lpstr>
      <vt:lpstr>ACTIVIDAD 17: LA DROGA, EL TABACO Y EL ALCOHOL</vt:lpstr>
      <vt:lpstr>ACTIVIDAD 18: LAS SUSTANCIAS MALSANAS</vt:lpstr>
      <vt:lpstr>TOPIC 5: LA SALUD</vt:lpstr>
      <vt:lpstr>ACTIVIDAD 19: EL CUERPO</vt:lpstr>
      <vt:lpstr>ACTIVIDAD 20: DESDE HACE…</vt:lpstr>
      <vt:lpstr>ACTIVIDAD 21: ¿LLEVAS UNA VIDA SANA?</vt:lpstr>
      <vt:lpstr>ACTIVIDAD 22: LAS ENFERMEDADES Y EL ESTILO DE VIDA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VIVRE ENSEMBLE</dc:title>
  <dc:creator>.</dc:creator>
  <cp:lastModifiedBy>stef</cp:lastModifiedBy>
  <cp:revision>143</cp:revision>
  <dcterms:created xsi:type="dcterms:W3CDTF">2012-08-04T13:20:56Z</dcterms:created>
  <dcterms:modified xsi:type="dcterms:W3CDTF">2014-01-22T21:00:30Z</dcterms:modified>
</cp:coreProperties>
</file>